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80" r:id="rId9"/>
    <p:sldId id="263" r:id="rId10"/>
    <p:sldId id="264" r:id="rId11"/>
    <p:sldId id="265" r:id="rId12"/>
    <p:sldId id="266" r:id="rId13"/>
    <p:sldId id="275" r:id="rId14"/>
    <p:sldId id="268" r:id="rId15"/>
    <p:sldId id="281" r:id="rId16"/>
    <p:sldId id="272" r:id="rId17"/>
    <p:sldId id="27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Using the ABP </a:t>
            </a:r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 an Opinionated .NET Application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repeat yourself!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infrastructure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Tooling to automate the repeatitive 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&amp; abstracting 3-rd party libraries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6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infrastructure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 / Multi-tenancy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Having pre-built &amp; reusable modules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7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Community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6026" cy="4351338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 years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active development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releases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350+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contributors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9,000+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issues closed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10,000+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PRs merged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36,000+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commits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articles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video tutorials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Live events, Conferences, Raffles, Discord,...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12D4D-DFB9-A441-6443-C7626E85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106" y="134537"/>
            <a:ext cx="4391082" cy="59548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97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Demo: Live Coding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8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Other features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(RabbitMQ, Kafka, Rebus, Azure... integrations)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Automatic / simplified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dependency injection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workers and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 queues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Automatic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(e.g. Entity.IsActive)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Automatic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 entity histories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Image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manipulation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Email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SMS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sending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168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Demo: ABP Studio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7AFDBDF-2A91-968C-5538-DFBBF370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448" y="-62301"/>
            <a:ext cx="643034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4E1A7336-9C6A-2418-95D6-6E64E7E6F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61" y="3100155"/>
            <a:ext cx="1498572" cy="14985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3FCB69-7214-BA54-344B-2207711243F6}"/>
              </a:ext>
            </a:extLst>
          </p:cNvPr>
          <p:cNvSpPr/>
          <p:nvPr/>
        </p:nvSpPr>
        <p:spPr>
          <a:xfrm>
            <a:off x="4006025" y="2940952"/>
            <a:ext cx="1918066" cy="4466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46CD5B3-33CC-1511-0AE1-FA9F86A80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29" y="2981706"/>
            <a:ext cx="365125" cy="365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A71BC4-E73E-1A22-4E0F-63BA8B5DC893}"/>
              </a:ext>
            </a:extLst>
          </p:cNvPr>
          <p:cNvSpPr/>
          <p:nvPr/>
        </p:nvSpPr>
        <p:spPr>
          <a:xfrm>
            <a:off x="7095005" y="2940952"/>
            <a:ext cx="1991909" cy="446634"/>
          </a:xfrm>
          <a:prstGeom prst="rect">
            <a:avLst/>
          </a:prstGeom>
          <a:solidFill>
            <a:srgbClr val="292D33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864D54A-625C-B649-8E59-1FBD569AD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34" y="2988220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90D85F9-B630-B2FF-81DD-B259DF3864E7}"/>
              </a:ext>
            </a:extLst>
          </p:cNvPr>
          <p:cNvSpPr/>
          <p:nvPr/>
        </p:nvSpPr>
        <p:spPr>
          <a:xfrm>
            <a:off x="5537044" y="4375410"/>
            <a:ext cx="1991909" cy="446634"/>
          </a:xfrm>
          <a:prstGeom prst="rect">
            <a:avLst/>
          </a:prstGeom>
          <a:solidFill>
            <a:srgbClr val="586EC4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26C35F4-2271-3D64-D42D-FB6EFF6E0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63" y="4417840"/>
            <a:ext cx="373380" cy="3733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A9D820-0428-E900-BB43-7E33B085AA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02" y="1213106"/>
            <a:ext cx="609524" cy="6095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F52397-BC25-93E5-A4DE-F18B3C4125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75" y="1293505"/>
            <a:ext cx="354457" cy="3544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F5108B-566C-64D8-6E93-8B46C4939798}"/>
              </a:ext>
            </a:extLst>
          </p:cNvPr>
          <p:cNvSpPr txBox="1"/>
          <p:nvPr/>
        </p:nvSpPr>
        <p:spPr>
          <a:xfrm>
            <a:off x="4817875" y="1653475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59CC32-5427-74A9-4D2E-973A06322A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75" y="1551972"/>
            <a:ext cx="429057" cy="4290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2D5BBA-56BE-AAEE-E3CB-D4DFA4926F06}"/>
              </a:ext>
            </a:extLst>
          </p:cNvPr>
          <p:cNvSpPr txBox="1"/>
          <p:nvPr/>
        </p:nvSpPr>
        <p:spPr>
          <a:xfrm>
            <a:off x="3692424" y="1489652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21" name="Picture 20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6594F1E7-A5C1-8CB2-8C02-FC98093583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55" y="1770268"/>
            <a:ext cx="838986" cy="8389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D08E1F-2EB5-0274-A5EC-F852CC74F952}"/>
              </a:ext>
            </a:extLst>
          </p:cNvPr>
          <p:cNvSpPr txBox="1"/>
          <p:nvPr/>
        </p:nvSpPr>
        <p:spPr>
          <a:xfrm>
            <a:off x="2613538" y="230756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FC645-4308-409B-4748-36D5EF0F04C5}"/>
              </a:ext>
            </a:extLst>
          </p:cNvPr>
          <p:cNvSpPr txBox="1"/>
          <p:nvPr/>
        </p:nvSpPr>
        <p:spPr>
          <a:xfrm>
            <a:off x="2470944" y="3886955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D7840C-218E-3941-18C5-C3ACA8E883E7}"/>
              </a:ext>
            </a:extLst>
          </p:cNvPr>
          <p:cNvSpPr txBox="1"/>
          <p:nvPr/>
        </p:nvSpPr>
        <p:spPr>
          <a:xfrm>
            <a:off x="1742530" y="3346831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2CC86A-EE80-2F57-688F-8430EA634A23}"/>
              </a:ext>
            </a:extLst>
          </p:cNvPr>
          <p:cNvSpPr txBox="1"/>
          <p:nvPr/>
        </p:nvSpPr>
        <p:spPr>
          <a:xfrm>
            <a:off x="1742530" y="2771675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07D01B-AA37-47B5-9582-E0E9A3AD42C5}"/>
              </a:ext>
            </a:extLst>
          </p:cNvPr>
          <p:cNvSpPr txBox="1"/>
          <p:nvPr/>
        </p:nvSpPr>
        <p:spPr>
          <a:xfrm>
            <a:off x="3937116" y="3886955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3623E9E-14C0-13F2-DEC3-8DFE16D47E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51" y="3906704"/>
            <a:ext cx="318805" cy="3188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4AC2D6-0989-2DE7-B09C-E7A2C76FB6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77" y="3906256"/>
            <a:ext cx="327789" cy="3277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32E602A-E17C-4541-02B8-DBC5B583D3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57" y="2790529"/>
            <a:ext cx="304762" cy="3047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C462114-98D5-9969-75A8-C4962D865B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5" y="3334875"/>
            <a:ext cx="338554" cy="338554"/>
          </a:xfrm>
          <a:prstGeom prst="rect">
            <a:avLst/>
          </a:prstGeom>
        </p:spPr>
      </p:pic>
      <p:pic>
        <p:nvPicPr>
          <p:cNvPr id="31" name="Picture 3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A11FF79A-D657-6588-B5C7-69D032D03D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" y="4611926"/>
            <a:ext cx="1236768" cy="24250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61E5F39-9FBD-DFF0-5186-8BC09036D668}"/>
              </a:ext>
            </a:extLst>
          </p:cNvPr>
          <p:cNvSpPr txBox="1"/>
          <p:nvPr/>
        </p:nvSpPr>
        <p:spPr>
          <a:xfrm>
            <a:off x="799752" y="497592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DB308E-78AC-3C4F-07EB-BE8C7EE3E2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11" y="1608766"/>
            <a:ext cx="429057" cy="42905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3EC1F06-379D-40A0-1BC3-06A184B1F073}"/>
              </a:ext>
            </a:extLst>
          </p:cNvPr>
          <p:cNvSpPr txBox="1"/>
          <p:nvPr/>
        </p:nvSpPr>
        <p:spPr>
          <a:xfrm>
            <a:off x="8738460" y="1546446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F549D9-B982-AFFC-BFA6-91D76EB7AC65}"/>
              </a:ext>
            </a:extLst>
          </p:cNvPr>
          <p:cNvSpPr txBox="1"/>
          <p:nvPr/>
        </p:nvSpPr>
        <p:spPr>
          <a:xfrm>
            <a:off x="10403598" y="3008277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D47CC9-8427-5229-7EA4-7FCE2DC74044}"/>
              </a:ext>
            </a:extLst>
          </p:cNvPr>
          <p:cNvSpPr txBox="1"/>
          <p:nvPr/>
        </p:nvSpPr>
        <p:spPr>
          <a:xfrm>
            <a:off x="10405556" y="2311295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3FFF015F-9EE7-A16A-71DD-3A36DA447A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239" y="3628293"/>
            <a:ext cx="1364611" cy="304763"/>
          </a:xfrm>
          <a:prstGeom prst="rect">
            <a:avLst/>
          </a:prstGeom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902BC57D-B569-124F-CAA9-5A5EA21DC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066" y="4234045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E5E67ED-BEED-DEF0-F8D5-B4E3BE43B510}"/>
              </a:ext>
            </a:extLst>
          </p:cNvPr>
          <p:cNvSpPr txBox="1"/>
          <p:nvPr/>
        </p:nvSpPr>
        <p:spPr>
          <a:xfrm>
            <a:off x="4367023" y="4694653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A9ACEE-3C90-84BB-C856-DF6A6FF5FAAC}"/>
              </a:ext>
            </a:extLst>
          </p:cNvPr>
          <p:cNvSpPr txBox="1"/>
          <p:nvPr/>
        </p:nvSpPr>
        <p:spPr>
          <a:xfrm>
            <a:off x="4694422" y="526547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8DABC1-7596-55A8-1CCB-6BCF6C2D3932}"/>
              </a:ext>
            </a:extLst>
          </p:cNvPr>
          <p:cNvSpPr txBox="1"/>
          <p:nvPr/>
        </p:nvSpPr>
        <p:spPr>
          <a:xfrm>
            <a:off x="6222930" y="5386087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4B44BD-A0B3-5F4E-8804-D04DF7F65902}"/>
              </a:ext>
            </a:extLst>
          </p:cNvPr>
          <p:cNvSpPr txBox="1"/>
          <p:nvPr/>
        </p:nvSpPr>
        <p:spPr>
          <a:xfrm>
            <a:off x="8224717" y="4879319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B35B62-B8FF-1EFD-B742-2A72495E118C}"/>
              </a:ext>
            </a:extLst>
          </p:cNvPr>
          <p:cNvSpPr txBox="1"/>
          <p:nvPr/>
        </p:nvSpPr>
        <p:spPr>
          <a:xfrm>
            <a:off x="7458968" y="534525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724A139-0240-AFF0-9843-429F0894D14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12" y="4679264"/>
            <a:ext cx="369332" cy="3693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60C1F1D-1C61-4579-77A5-F0C896AFD8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56" y="5265472"/>
            <a:ext cx="369332" cy="36933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5C3FFE8-A572-2E20-D67B-F1A9532F892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88" y="5398011"/>
            <a:ext cx="555169" cy="5551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5F94BD2-B388-FE37-7078-0B0F7C41B15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33" y="5383243"/>
            <a:ext cx="245532" cy="24553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E2F4D75-13E2-3566-51A0-A114CA7BC6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91" y="4855695"/>
            <a:ext cx="369332" cy="369332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BB57C8-C6A5-3B78-CBBA-5C2B7DB76BE1}"/>
              </a:ext>
            </a:extLst>
          </p:cNvPr>
          <p:cNvCxnSpPr>
            <a:cxnSpLocks/>
          </p:cNvCxnSpPr>
          <p:nvPr/>
        </p:nvCxnSpPr>
        <p:spPr>
          <a:xfrm flipH="1" flipV="1">
            <a:off x="5928226" y="3376362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9DFEC9-4FEC-0216-FA5A-B26031EF324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532998" y="4066106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3C6582-E30F-0109-A88A-D616F7216C6F}"/>
              </a:ext>
            </a:extLst>
          </p:cNvPr>
          <p:cNvCxnSpPr>
            <a:cxnSpLocks/>
          </p:cNvCxnSpPr>
          <p:nvPr/>
        </p:nvCxnSpPr>
        <p:spPr>
          <a:xfrm flipV="1">
            <a:off x="6815020" y="3387586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B35FDD1-16F9-3EB3-4233-2FD7FA820CC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382709" y="2238250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CD5-5D42-A7CB-6049-514F2D8C1DB6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4208015" y="2074427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5D590-C919-B329-C281-AFABA6E9A95E}"/>
              </a:ext>
            </a:extLst>
          </p:cNvPr>
          <p:cNvCxnSpPr>
            <a:cxnSpLocks/>
          </p:cNvCxnSpPr>
          <p:nvPr/>
        </p:nvCxnSpPr>
        <p:spPr>
          <a:xfrm flipH="1" flipV="1">
            <a:off x="3131472" y="2441583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B14B01-2103-FB3C-FE06-24328566EFCA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3052504" y="2940952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FBFDA6-E05C-7CF3-D780-A43C01978A1D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124640" y="3232286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103D78-37A2-A35A-955F-23983C1855C7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954955" y="3379523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CA202A-34C6-360C-B9EA-1A8BC37ECE0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597553" y="3396935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77D6203-3923-9CF9-1FDE-8C6F2FF06A2A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2146853" y="4019345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44E69E3-D9A9-C1B3-E6A5-4EC68A460C2A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2168043" y="4279403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C1F6DE-F213-224C-1776-081E38468748}"/>
              </a:ext>
            </a:extLst>
          </p:cNvPr>
          <p:cNvCxnSpPr>
            <a:cxnSpLocks/>
          </p:cNvCxnSpPr>
          <p:nvPr/>
        </p:nvCxnSpPr>
        <p:spPr>
          <a:xfrm flipH="1" flipV="1">
            <a:off x="8804421" y="2100143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06A9B-7C42-C7BA-CE80-665DB095D5C5}"/>
              </a:ext>
            </a:extLst>
          </p:cNvPr>
          <p:cNvCxnSpPr>
            <a:cxnSpLocks/>
          </p:cNvCxnSpPr>
          <p:nvPr/>
        </p:nvCxnSpPr>
        <p:spPr>
          <a:xfrm flipV="1">
            <a:off x="9086914" y="2482530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2453BE-BFA3-DDEC-1AB3-3E5FA74AF85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086914" y="3164269"/>
            <a:ext cx="1079869" cy="132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0B2106-BB1C-DED9-1EF8-4E97AC569F18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9080708" y="3332949"/>
            <a:ext cx="708531" cy="4477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623D627-780B-802B-3C47-23ED6E94CB52}"/>
              </a:ext>
            </a:extLst>
          </p:cNvPr>
          <p:cNvCxnSpPr>
            <a:cxnSpLocks/>
          </p:cNvCxnSpPr>
          <p:nvPr/>
        </p:nvCxnSpPr>
        <p:spPr>
          <a:xfrm>
            <a:off x="8780548" y="3381425"/>
            <a:ext cx="774541" cy="9092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2BAFE3F-1086-48A0-1727-8E15605ED3C6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5096005" y="4604530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244070-4F32-B50E-F41B-7ABD018EA78F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5097738" y="4801476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887601-8BFE-3EF7-9F16-F851F5176534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5978773" y="4835895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F5DA29C-5B7B-13BE-61CA-DCB6ACC0B113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974708" y="4822044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4AB4B23-41BB-0570-6F79-778FFD0504AF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519526" y="4807614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1F3107A-B30C-36CE-5989-9DE9FC5C746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78" y="2342696"/>
            <a:ext cx="297467" cy="29746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E67A946-022E-7342-F855-DBF15AFF7DD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97" y="2990055"/>
            <a:ext cx="334900" cy="334900"/>
          </a:xfrm>
          <a:prstGeom prst="rect">
            <a:avLst/>
          </a:prstGeom>
        </p:spPr>
      </p:pic>
      <p:pic>
        <p:nvPicPr>
          <p:cNvPr id="73" name="Picture 2" descr="Mastering ABP Framework 2">
            <a:extLst>
              <a:ext uri="{FF2B5EF4-FFF2-40B4-BE49-F238E27FC236}">
                <a16:creationId xmlns:a16="http://schemas.microsoft.com/office/drawing/2014/main" id="{A5BA4C4C-DE62-C1FE-6A8B-E79F2F86C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73" y="5147177"/>
            <a:ext cx="1856741" cy="16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77094D5-F604-42C6-9854-92FC367F294D}"/>
              </a:ext>
            </a:extLst>
          </p:cNvPr>
          <p:cNvCxnSpPr>
            <a:stCxn id="27" idx="2"/>
            <a:endCxn id="73" idx="0"/>
          </p:cNvCxnSpPr>
          <p:nvPr/>
        </p:nvCxnSpPr>
        <p:spPr>
          <a:xfrm flipH="1">
            <a:off x="3803144" y="4225509"/>
            <a:ext cx="3510" cy="9216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87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8" grpId="0"/>
      <p:bldP spid="20" grpId="0"/>
      <p:bldP spid="22" grpId="0"/>
      <p:bldP spid="23" grpId="0"/>
      <p:bldP spid="24" grpId="0"/>
      <p:bldP spid="25" grpId="0"/>
      <p:bldP spid="26" grpId="0"/>
      <p:bldP spid="32" grpId="0"/>
      <p:bldP spid="34" grpId="0"/>
      <p:bldP spid="35" grpId="0"/>
      <p:bldP spid="36" grpId="0"/>
      <p:bldP spid="39" grpId="0"/>
      <p:bldP spid="40" grpId="0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 Questions..?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pSp>
        <p:nvGrpSpPr>
          <p:cNvPr id="6" name="Grup 8">
            <a:extLst>
              <a:ext uri="{FF2B5EF4-FFF2-40B4-BE49-F238E27FC236}">
                <a16:creationId xmlns:a16="http://schemas.microsoft.com/office/drawing/2014/main" id="{6EBFE272-49D1-B2D3-C5CB-06290240B39F}"/>
              </a:ext>
            </a:extLst>
          </p:cNvPr>
          <p:cNvGrpSpPr/>
          <p:nvPr/>
        </p:nvGrpSpPr>
        <p:grpSpPr>
          <a:xfrm>
            <a:off x="719598" y="1792486"/>
            <a:ext cx="5203670" cy="1303340"/>
            <a:chOff x="1110572" y="5192094"/>
            <a:chExt cx="5203670" cy="1303340"/>
          </a:xfrm>
        </p:grpSpPr>
        <p:pic>
          <p:nvPicPr>
            <p:cNvPr id="7" name="Resim 2">
              <a:extLst>
                <a:ext uri="{FF2B5EF4-FFF2-40B4-BE49-F238E27FC236}">
                  <a16:creationId xmlns:a16="http://schemas.microsoft.com/office/drawing/2014/main" id="{E4C6C2F3-19DB-66D8-2050-05220C206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8" name="Metin kutusu 3">
              <a:extLst>
                <a:ext uri="{FF2B5EF4-FFF2-40B4-BE49-F238E27FC236}">
                  <a16:creationId xmlns:a16="http://schemas.microsoft.com/office/drawing/2014/main" id="{F3F634EF-8CB8-406F-28DD-949A595093D9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9" name="Metin kutusu 5">
              <a:extLst>
                <a:ext uri="{FF2B5EF4-FFF2-40B4-BE49-F238E27FC236}">
                  <a16:creationId xmlns:a16="http://schemas.microsoft.com/office/drawing/2014/main" id="{BA02E00F-A061-7626-C290-7766B1EEDE0A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10" name="Resim 4">
            <a:extLst>
              <a:ext uri="{FF2B5EF4-FFF2-40B4-BE49-F238E27FC236}">
                <a16:creationId xmlns:a16="http://schemas.microsoft.com/office/drawing/2014/main" id="{D36E58FF-FBA3-743D-0AC4-0480F62A7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15" y="2536061"/>
            <a:ext cx="1280522" cy="310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192AC-23CE-2F9B-FB7F-6E69E092E40C}"/>
              </a:ext>
            </a:extLst>
          </p:cNvPr>
          <p:cNvSpPr txBox="1"/>
          <p:nvPr/>
        </p:nvSpPr>
        <p:spPr>
          <a:xfrm>
            <a:off x="619859" y="3580548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79E8BE-CEC0-D808-B0E4-AA0CFCA727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294" y="1486800"/>
            <a:ext cx="3088626" cy="31173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ABAD5D-123C-D543-002D-7CD1988A66D6}"/>
              </a:ext>
            </a:extLst>
          </p:cNvPr>
          <p:cNvSpPr txBox="1"/>
          <p:nvPr/>
        </p:nvSpPr>
        <p:spPr>
          <a:xfrm>
            <a:off x="8082294" y="1107731"/>
            <a:ext cx="3025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1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1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1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2212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use the ABP Framework?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Live coding demo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feature highlights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demo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ABP Platform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QA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2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offers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opinionated architecture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software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top of the .NET and the ASP.NET Core platforms.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 provides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fundamental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production-ready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startup templates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themes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guides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documentation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implement that architecture properly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details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repetitive works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val="111675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Filling the gap!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5AC1B-BB14-5B3A-98D9-A231FA1D5C9B}"/>
              </a:ext>
            </a:extLst>
          </p:cNvPr>
          <p:cNvSpPr/>
          <p:nvPr/>
        </p:nvSpPr>
        <p:spPr>
          <a:xfrm>
            <a:off x="1879346" y="3258631"/>
            <a:ext cx="657649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 Platform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73999-289F-DCE1-82B3-0F4880105A53}"/>
              </a:ext>
            </a:extLst>
          </p:cNvPr>
          <p:cNvSpPr/>
          <p:nvPr/>
        </p:nvSpPr>
        <p:spPr>
          <a:xfrm>
            <a:off x="1879347" y="4580331"/>
            <a:ext cx="8348736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8" name="Picture 7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A703E9DA-097F-5E82-4616-8962B2B44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04008"/>
            <a:ext cx="1690958" cy="169095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E7D34DC-B8E5-721C-F3D6-7656C2249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609205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988EFAF8-3756-BAED-00A5-4C0EF633CA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1973143"/>
            <a:ext cx="821601" cy="8216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98EF87-9BAB-2ABE-3E1E-A53647E13476}"/>
              </a:ext>
            </a:extLst>
          </p:cNvPr>
          <p:cNvSpPr/>
          <p:nvPr/>
        </p:nvSpPr>
        <p:spPr>
          <a:xfrm>
            <a:off x="1879346" y="1936931"/>
            <a:ext cx="834873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AAE79F-1783-5009-A74D-958502084EA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53714" y="4146440"/>
            <a:ext cx="1" cy="4338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13CBF9-9DCE-8B05-801F-55567517F1B6}"/>
              </a:ext>
            </a:extLst>
          </p:cNvPr>
          <p:cNvCxnSpPr>
            <a:cxnSpLocks/>
          </p:cNvCxnSpPr>
          <p:nvPr/>
        </p:nvCxnSpPr>
        <p:spPr>
          <a:xfrm>
            <a:off x="6053714" y="2824740"/>
            <a:ext cx="0" cy="4338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EB98F0-9730-ECCD-5525-EEC9BD806531}"/>
              </a:ext>
            </a:extLst>
          </p:cNvPr>
          <p:cNvCxnSpPr>
            <a:cxnSpLocks/>
          </p:cNvCxnSpPr>
          <p:nvPr/>
        </p:nvCxnSpPr>
        <p:spPr>
          <a:xfrm>
            <a:off x="9298107" y="2824740"/>
            <a:ext cx="0" cy="17555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7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The Architecture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3A8BE-0905-95B6-CABF-33D11BBB8E01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AEF01-9A0E-0FCD-A9F5-46A0DF1179C4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2E43CC-DB05-C7FA-5FA0-90A09705E525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9AD57-88AE-A354-C4D8-63E3F7A9E568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9160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Infrastructure / Don’t Repeat Yourself!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87A36-E861-2EFE-5EA4-46DDCA3798AD}"/>
              </a:ext>
            </a:extLst>
          </p:cNvPr>
          <p:cNvSpPr txBox="1"/>
          <p:nvPr/>
        </p:nvSpPr>
        <p:spPr>
          <a:xfrm>
            <a:off x="3159524" y="1572999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7B816-909A-6E8B-8557-CA93D5DB7CE0}"/>
              </a:ext>
            </a:extLst>
          </p:cNvPr>
          <p:cNvSpPr txBox="1"/>
          <p:nvPr/>
        </p:nvSpPr>
        <p:spPr>
          <a:xfrm>
            <a:off x="7007244" y="157299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7081F-0E9F-B3F0-8D3D-4DED63E7C986}"/>
              </a:ext>
            </a:extLst>
          </p:cNvPr>
          <p:cNvSpPr txBox="1"/>
          <p:nvPr/>
        </p:nvSpPr>
        <p:spPr>
          <a:xfrm>
            <a:off x="4964808" y="157305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18D5A-39CA-2E66-B278-CA166EFB639D}"/>
              </a:ext>
            </a:extLst>
          </p:cNvPr>
          <p:cNvSpPr txBox="1"/>
          <p:nvPr/>
        </p:nvSpPr>
        <p:spPr>
          <a:xfrm>
            <a:off x="304050" y="2936285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62292-330C-EA91-3890-F130E7891EAB}"/>
              </a:ext>
            </a:extLst>
          </p:cNvPr>
          <p:cNvSpPr txBox="1"/>
          <p:nvPr/>
        </p:nvSpPr>
        <p:spPr>
          <a:xfrm>
            <a:off x="304049" y="3588835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73229-B4D4-951E-CFE9-2455F636AE0F}"/>
              </a:ext>
            </a:extLst>
          </p:cNvPr>
          <p:cNvSpPr txBox="1"/>
          <p:nvPr/>
        </p:nvSpPr>
        <p:spPr>
          <a:xfrm>
            <a:off x="10134066" y="3588835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E2EC5F-FF7B-4DA9-AC79-06718C327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12" y="2072444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6BC43D-5A49-8B47-9EB4-9B67733F2509}"/>
              </a:ext>
            </a:extLst>
          </p:cNvPr>
          <p:cNvSpPr txBox="1"/>
          <p:nvPr/>
        </p:nvSpPr>
        <p:spPr>
          <a:xfrm>
            <a:off x="10134066" y="315788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C8993-7A23-F4F5-1FD1-10D91F770E77}"/>
              </a:ext>
            </a:extLst>
          </p:cNvPr>
          <p:cNvSpPr txBox="1"/>
          <p:nvPr/>
        </p:nvSpPr>
        <p:spPr>
          <a:xfrm>
            <a:off x="304047" y="5094472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F82140-E88B-7C20-3D41-E333E759E9D1}"/>
              </a:ext>
            </a:extLst>
          </p:cNvPr>
          <p:cNvSpPr txBox="1"/>
          <p:nvPr/>
        </p:nvSpPr>
        <p:spPr>
          <a:xfrm>
            <a:off x="304047" y="4203154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E2DC26-5D26-895D-D601-F5454F358861}"/>
              </a:ext>
            </a:extLst>
          </p:cNvPr>
          <p:cNvSpPr txBox="1"/>
          <p:nvPr/>
        </p:nvSpPr>
        <p:spPr>
          <a:xfrm>
            <a:off x="10134065" y="401767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10CC0-CF31-870F-7184-74611D85741C}"/>
              </a:ext>
            </a:extLst>
          </p:cNvPr>
          <p:cNvSpPr txBox="1"/>
          <p:nvPr/>
        </p:nvSpPr>
        <p:spPr>
          <a:xfrm>
            <a:off x="10134065" y="4487245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3C22B7D-8E63-F847-1403-80DD7A3D468F}"/>
              </a:ext>
            </a:extLst>
          </p:cNvPr>
          <p:cNvCxnSpPr>
            <a:stCxn id="9" idx="3"/>
          </p:cNvCxnSpPr>
          <p:nvPr/>
        </p:nvCxnSpPr>
        <p:spPr>
          <a:xfrm>
            <a:off x="2245351" y="3204051"/>
            <a:ext cx="486049" cy="267765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7F80C6-6386-A880-91D7-EADC5FDAE2E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45350" y="3588837"/>
            <a:ext cx="486050" cy="240064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D95A52E-6BD1-5833-100A-A2E88B8340F6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5348" y="4185985"/>
            <a:ext cx="914176" cy="395734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1EE32A1-3886-7188-F3B9-A1C7C8D23C3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45348" y="5251438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69D5DA8-E45D-2CA6-043E-B5A96BF46E70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51496" y="1845032"/>
            <a:ext cx="185455" cy="269252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139ED42-07D7-2899-EE42-D6B0565029D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13219" y="1286183"/>
            <a:ext cx="563928" cy="1765424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93858D8-D4A9-1669-E36C-CA5ADBF8E2B5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65332" y="3314850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24BFD5D-0436-B53E-ADBA-935EF70596A3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65332" y="3628447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9CFE4C4-F287-121E-B74E-AD0FB6643728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67853" y="4174637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DB89FF2A-0F82-996F-846D-3B03B09EFDD8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39494" y="1576422"/>
            <a:ext cx="185396" cy="806534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53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use the ABP Framework?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4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Challenges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creating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 new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an empty solution</a:t>
            </a: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(organizing codebase, layers, 3-rd party integrations, automated tests)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Choosing the common libraries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Theme &amp; Layout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the test infrastructure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Coding standards &amp; training the team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Keeping your solution up to date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3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526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Euclid Circular B</vt:lpstr>
      <vt:lpstr>HelveticaNeueLT Std</vt:lpstr>
      <vt:lpstr>Open Sans</vt:lpstr>
      <vt:lpstr>Office Theme</vt:lpstr>
      <vt:lpstr>Using the ABP FRAMEWORK as an Opinionated .NET Application Architecture</vt:lpstr>
      <vt:lpstr>Agenda</vt:lpstr>
      <vt:lpstr>What is the ABP Framework?</vt:lpstr>
      <vt:lpstr>What is the ABP Framework?</vt:lpstr>
      <vt:lpstr>ABP: Filling the gap!</vt:lpstr>
      <vt:lpstr>ABP: The Architecture</vt:lpstr>
      <vt:lpstr>ABP: Infrastructure / Don’t Repeat Yourself!</vt:lpstr>
      <vt:lpstr>Why use the ABP Framework?</vt:lpstr>
      <vt:lpstr>Why ABP? Challenges of creating a new solution</vt:lpstr>
      <vt:lpstr>Why ABP? Don’t repeat yourself!</vt:lpstr>
      <vt:lpstr>Why ABP? Architectural infrastructure</vt:lpstr>
      <vt:lpstr>Why ABP? The ABP Community</vt:lpstr>
      <vt:lpstr>Demo: Live Coding</vt:lpstr>
      <vt:lpstr>ABP: Other features</vt:lpstr>
      <vt:lpstr>Demo: ABP Studio</vt:lpstr>
      <vt:lpstr>The ABP Platform</vt:lpstr>
      <vt:lpstr>Thanks! Questions..?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29</cp:revision>
  <dcterms:created xsi:type="dcterms:W3CDTF">2022-02-27T10:42:11Z</dcterms:created>
  <dcterms:modified xsi:type="dcterms:W3CDTF">2024-06-23T13:14:13Z</dcterms:modified>
</cp:coreProperties>
</file>