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C5A"/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" y="10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6C9D-A4AF-4879-850C-294C9B5D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C32DF-2D49-469B-BBF9-50A28EDE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53C0-D70C-4D49-B18B-3EC7E95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4CD3-1D40-4112-BD02-4FD5135A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7480-54F5-412D-97A4-683A2F45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E5EC-3CB4-46E2-A074-5D9FA9F0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43D7-9E90-46EA-9BAF-20B6FFE4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5233-B8C6-4010-955D-BF81674D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A65D-3880-49A1-8695-4C5A234B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4015-DC73-4C37-9F11-CB2909D0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F0FD9-50FD-4983-872C-8D5C5D9CC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BAFDE-8E46-45A9-B9B3-D500BFC7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5A5-3678-4838-BF47-649DAFC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2AA5-B2B8-4586-8BF8-3C5FA27A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151C-FFCF-4E87-B698-C68ECE5A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7AB-B5DA-4A77-B3BD-436FAF5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E1F4-7569-4D7D-916B-3693672A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5348-5654-4F9B-9D94-C730F18D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61F7-4C46-451F-B532-4B95D073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CCC4-719D-448C-A5A6-E9B3D736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F3D-087C-4214-AA2D-330E3A88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6EE4-E1EA-4AE1-896F-416DB45F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343-52A4-4518-B9D7-5F4AA9B5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7B48-5611-463E-A6A9-A4B3BB6B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AA8C-6D47-4773-9738-C1288E0A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8E7C-F36F-4A2C-B34D-4DB3CBDD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0DF7-8CA2-4124-8A31-58CEAEB3E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6A9C9-5CD8-4F57-A7CF-E1DD2F96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C77A-DA93-4C45-9404-389BC444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FF46-1B25-47EB-BC90-6BBB723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5F9F-8A9B-4803-9B55-9D658E81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96D-4E0B-4310-89C5-3C1AA5A7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FE8D-F650-45A2-A6F9-697589D8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5DEBC-09DD-4892-B559-400DD181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68D83-0F9F-47E1-B467-2E10118A4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07851-BC94-4110-85FE-6FB34ECE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00022-D272-4DA3-8807-7EE2E31F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84BDA-676F-449A-BB83-57D53399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FBAAE-66FD-45AE-8734-9F965B3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75B3-0814-422C-AB53-F639CC95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3B2E-C231-40DB-9854-E99CC8E7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DCACA-78F8-41CC-B801-445B27B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07ED6-FD05-42E9-9BA9-FB9D403E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EA319-2733-4156-8259-D287C5A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3239C-DF6D-48F6-B63B-54462CB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F656A-9DCD-459C-A52C-32244D15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2F2E-EA71-4015-8501-4B924404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D048-564C-42F5-822E-525664AB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3EC17-36D9-45A9-9ED5-7B4C1ACD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0D222-0DA5-431C-BD19-326BB2BD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1A7B-A536-454E-9A3A-9844F1D3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98C7-981E-43AC-80B7-269B759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7E87-9E54-48FD-A34D-E193F02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D5832-7AC0-4413-9627-EB5F00F87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B93D9-1463-4E01-82EB-E6D2ADDD2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B477-FE98-45FC-80FF-3E3B5C43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88250-73A9-48E3-A3D9-0EBD9B90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33ADD-D026-4550-9D6A-75463A1D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75119-CFA9-4E95-8BE7-F75BBDEC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838A5-EFD2-4049-BB1B-17B36B5A7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82E9-3C84-4D51-9140-700DA9CE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172C-5A0D-4FDC-8122-603D40151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E5D6-9F76-49E3-8A10-BBD32E379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DF0-35D7-4CA9-9A93-E33FB9571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abp.io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2A66-520A-443E-AEA0-D0450B214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application framework for .NET</a:t>
            </a:r>
          </a:p>
        </p:txBody>
      </p:sp>
    </p:spTree>
    <p:extLst>
      <p:ext uri="{BB962C8B-B14F-4D97-AF65-F5344CB8AC3E}">
        <p14:creationId xmlns:p14="http://schemas.microsoft.com/office/powerpoint/2010/main" val="287818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61B9-8C13-48FA-B24B-04A88101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WASM to Server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88F96C-A851-436E-BB65-BA8F0C0EC055}"/>
              </a:ext>
            </a:extLst>
          </p:cNvPr>
          <p:cNvSpPr/>
          <p:nvPr/>
        </p:nvSpPr>
        <p:spPr>
          <a:xfrm>
            <a:off x="838200" y="1690688"/>
            <a:ext cx="3110310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Blazor</a:t>
            </a:r>
            <a:r>
              <a:rPr lang="en-US" sz="1600" dirty="0"/>
              <a:t> 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3D0FD-7F29-4570-9310-A377BB3E71E1}"/>
              </a:ext>
            </a:extLst>
          </p:cNvPr>
          <p:cNvSpPr/>
          <p:nvPr/>
        </p:nvSpPr>
        <p:spPr>
          <a:xfrm>
            <a:off x="838200" y="2260182"/>
            <a:ext cx="3110310" cy="317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Dynamic C# Client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90444-5ACD-438D-8A9A-18DEAC7024E3}"/>
              </a:ext>
            </a:extLst>
          </p:cNvPr>
          <p:cNvSpPr/>
          <p:nvPr/>
        </p:nvSpPr>
        <p:spPr>
          <a:xfrm>
            <a:off x="838200" y="4012782"/>
            <a:ext cx="3110310" cy="317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Conventional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B4D03-5DA8-4647-94F1-0E81F9FA06C4}"/>
              </a:ext>
            </a:extLst>
          </p:cNvPr>
          <p:cNvSpPr/>
          <p:nvPr/>
        </p:nvSpPr>
        <p:spPr>
          <a:xfrm>
            <a:off x="838200" y="4578267"/>
            <a:ext cx="3110310" cy="317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C3F23B-F74B-4087-881B-B5A8FF1B2C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93355" y="2577448"/>
            <a:ext cx="0" cy="14353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DFF3C-CB9D-4A0C-87CF-365CFD9E78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393355" y="2007954"/>
            <a:ext cx="0" cy="25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3BDF63-EEC2-4F3A-B94C-805BB961C052}"/>
              </a:ext>
            </a:extLst>
          </p:cNvPr>
          <p:cNvCxnSpPr>
            <a:cxnSpLocks/>
          </p:cNvCxnSpPr>
          <p:nvPr/>
        </p:nvCxnSpPr>
        <p:spPr>
          <a:xfrm>
            <a:off x="2393355" y="4326039"/>
            <a:ext cx="0" cy="25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429BE-4D96-4396-BBE7-97C99989FD42}"/>
              </a:ext>
            </a:extLst>
          </p:cNvPr>
          <p:cNvSpPr txBox="1"/>
          <p:nvPr/>
        </p:nvSpPr>
        <p:spPr>
          <a:xfrm rot="16200000">
            <a:off x="1712173" y="3036682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call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E763A-F926-4F99-A8F4-F05381E389B7}"/>
              </a:ext>
            </a:extLst>
          </p:cNvPr>
          <p:cNvSpPr txBox="1"/>
          <p:nvPr/>
        </p:nvSpPr>
        <p:spPr>
          <a:xfrm>
            <a:off x="4313740" y="2234149"/>
            <a:ext cx="722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call -&gt; REST conversion</a:t>
            </a:r>
          </a:p>
          <a:p>
            <a:r>
              <a:rPr lang="en-US" dirty="0"/>
              <a:t>* Endpoint discovery, authentication header, culture header, versioning</a:t>
            </a:r>
          </a:p>
          <a:p>
            <a:r>
              <a:rPr lang="en-US" dirty="0"/>
              <a:t>* JSON serialization / deserialization</a:t>
            </a:r>
          </a:p>
          <a:p>
            <a:r>
              <a:rPr lang="en-US" dirty="0"/>
              <a:t>* Exception handing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0EB8C-7739-40C2-BE58-0DC1C491E6DF}"/>
              </a:ext>
            </a:extLst>
          </p:cNvPr>
          <p:cNvSpPr txBox="1"/>
          <p:nvPr/>
        </p:nvSpPr>
        <p:spPr>
          <a:xfrm>
            <a:off x="4313739" y="3978102"/>
            <a:ext cx="722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ABP middleware &amp; filters</a:t>
            </a:r>
          </a:p>
          <a:p>
            <a:r>
              <a:rPr lang="en-US" dirty="0"/>
              <a:t>* Validation</a:t>
            </a:r>
          </a:p>
          <a:p>
            <a:r>
              <a:rPr lang="en-US" dirty="0"/>
              <a:t>* Authorization (permission based)</a:t>
            </a:r>
          </a:p>
          <a:p>
            <a:r>
              <a:rPr lang="en-US" dirty="0"/>
              <a:t>* Exception handing</a:t>
            </a:r>
          </a:p>
          <a:p>
            <a:r>
              <a:rPr lang="en-US" dirty="0"/>
              <a:t>* Audit logging</a:t>
            </a:r>
          </a:p>
          <a:p>
            <a:r>
              <a:rPr lang="en-US" dirty="0"/>
              <a:t>* Unit of work / database connection and transaction management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D4192A-DA8F-4E85-A638-72A14143755B}"/>
              </a:ext>
            </a:extLst>
          </p:cNvPr>
          <p:cNvCxnSpPr>
            <a:cxnSpLocks/>
          </p:cNvCxnSpPr>
          <p:nvPr/>
        </p:nvCxnSpPr>
        <p:spPr>
          <a:xfrm>
            <a:off x="3994245" y="2418815"/>
            <a:ext cx="31949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9BE29-C3C1-4798-BC2C-209E8F3F1573}"/>
              </a:ext>
            </a:extLst>
          </p:cNvPr>
          <p:cNvCxnSpPr>
            <a:cxnSpLocks/>
          </p:cNvCxnSpPr>
          <p:nvPr/>
        </p:nvCxnSpPr>
        <p:spPr>
          <a:xfrm>
            <a:off x="3994245" y="4171415"/>
            <a:ext cx="31949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4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3A-57A3-41BB-9F02-31FF08BA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WASM to 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788E-5D28-4A83-9F05-15620DC0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8083"/>
            <a:ext cx="10515600" cy="3028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9248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B166-E46B-4B57-9FAB-9B29853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Input Tag Helpers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7E1D1-770F-4EB1-A74B-121C96FBD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009" y="1548533"/>
            <a:ext cx="6604499" cy="2778703"/>
          </a:xfr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96E25-AC91-4D5F-879B-F27ABF52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09" y="5039524"/>
            <a:ext cx="7213060" cy="8057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A584E-F50F-4AAC-8591-33DB7FAA732E}"/>
              </a:ext>
            </a:extLst>
          </p:cNvPr>
          <p:cNvCxnSpPr>
            <a:stCxn id="5" idx="2"/>
          </p:cNvCxnSpPr>
          <p:nvPr/>
        </p:nvCxnSpPr>
        <p:spPr>
          <a:xfrm flipH="1">
            <a:off x="4176258" y="4327236"/>
            <a:ext cx="1" cy="711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E38-4701-4079-8694-07142919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Dynamic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D961C-C806-4AF6-9555-B8862C98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" y="1570677"/>
            <a:ext cx="6750137" cy="40884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EA8F3-8C8E-40E1-884D-09BB5CE5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02" y="1294760"/>
            <a:ext cx="4291720" cy="5112931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1EBEFEC-9579-4E38-A818-F3B30425FD53}"/>
              </a:ext>
            </a:extLst>
          </p:cNvPr>
          <p:cNvCxnSpPr/>
          <p:nvPr/>
        </p:nvCxnSpPr>
        <p:spPr>
          <a:xfrm rot="16200000" flipH="1">
            <a:off x="5843437" y="1124311"/>
            <a:ext cx="505125" cy="2397195"/>
          </a:xfrm>
          <a:prstGeom prst="bentConnector2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FFF646E-323B-4EED-AC97-4F0E30CF1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04" y="2070345"/>
            <a:ext cx="4291720" cy="4586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C05B2-2493-4493-A558-12FA920E0EAA}"/>
              </a:ext>
            </a:extLst>
          </p:cNvPr>
          <p:cNvSpPr txBox="1"/>
          <p:nvPr/>
        </p:nvSpPr>
        <p:spPr>
          <a:xfrm>
            <a:off x="5212808" y="3535446"/>
            <a:ext cx="1766381" cy="128035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Validation &amp;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7851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8AB7-EB46-4839-A245-A6B9C99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Inter-microservice messaging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1A5D0-9CFC-4E67-BD45-2535357D7ACE}"/>
              </a:ext>
            </a:extLst>
          </p:cNvPr>
          <p:cNvSpPr/>
          <p:nvPr/>
        </p:nvSpPr>
        <p:spPr>
          <a:xfrm>
            <a:off x="838200" y="188175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F992F-B783-49EE-8B3C-F9086F04002C}"/>
              </a:ext>
            </a:extLst>
          </p:cNvPr>
          <p:cNvSpPr/>
          <p:nvPr/>
        </p:nvSpPr>
        <p:spPr>
          <a:xfrm>
            <a:off x="8001000" y="188175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3C688-9502-4558-A356-C240BA8D1803}"/>
              </a:ext>
            </a:extLst>
          </p:cNvPr>
          <p:cNvSpPr/>
          <p:nvPr/>
        </p:nvSpPr>
        <p:spPr>
          <a:xfrm>
            <a:off x="4304068" y="3257550"/>
            <a:ext cx="2300785" cy="57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400" dirty="0"/>
              <a:t>(RabbitMQ, Kafka,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A7A124BF-8A1F-4155-8501-F4568600A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5012957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70220EE2-23B1-406F-907F-C80447F5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92" y="5012957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A895C2-4C14-4AD9-808E-FA1D99D788BF}"/>
              </a:ext>
            </a:extLst>
          </p:cNvPr>
          <p:cNvSpPr/>
          <p:nvPr/>
        </p:nvSpPr>
        <p:spPr>
          <a:xfrm>
            <a:off x="1943100" y="3265897"/>
            <a:ext cx="1627684" cy="57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89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1234-1506-46F9-B10E-997A39D5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an application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CAD9-6676-4C2A-980E-7DAFCBAA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63" y="1825624"/>
            <a:ext cx="7689937" cy="45942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Setting up the architecture</a:t>
            </a:r>
          </a:p>
          <a:p>
            <a:pPr lvl="1"/>
            <a:r>
              <a:rPr lang="en-US" sz="2000" dirty="0"/>
              <a:t>Prepare a robust and maintainable solution structure</a:t>
            </a:r>
          </a:p>
          <a:p>
            <a:pPr lvl="1"/>
            <a:r>
              <a:rPr lang="en-US" sz="2000" dirty="0"/>
              <a:t>Explore and adapt the essential libraries and tools</a:t>
            </a:r>
          </a:p>
          <a:p>
            <a:pPr lvl="1"/>
            <a:r>
              <a:rPr lang="en-US" sz="2000" dirty="0"/>
              <a:t>Setup the test infrastructure</a:t>
            </a:r>
          </a:p>
          <a:p>
            <a:pPr lvl="1"/>
            <a:r>
              <a:rPr lang="en-US" sz="2000" dirty="0"/>
              <a:t>Prepare the deployment configuration</a:t>
            </a:r>
          </a:p>
          <a:p>
            <a:pPr lvl="1"/>
            <a:r>
              <a:rPr lang="en-US" sz="2000" dirty="0"/>
              <a:t>Keep the solution up to date</a:t>
            </a:r>
          </a:p>
          <a:p>
            <a:r>
              <a:rPr lang="en-US" sz="2400" dirty="0"/>
              <a:t>Building the infrastructure</a:t>
            </a:r>
          </a:p>
          <a:p>
            <a:pPr lvl="1"/>
            <a:r>
              <a:rPr lang="en-US" sz="2000" dirty="0"/>
              <a:t>DRY! Automate cross-cutting concerns &amp; repeating code</a:t>
            </a:r>
          </a:p>
          <a:p>
            <a:pPr lvl="1"/>
            <a:r>
              <a:rPr lang="en-US" sz="2000" dirty="0"/>
              <a:t>Abstractions and integrations to external tools and systems</a:t>
            </a:r>
          </a:p>
          <a:p>
            <a:pPr lvl="1"/>
            <a:r>
              <a:rPr lang="en-US" sz="2000" dirty="0"/>
              <a:t>Base classes and helpers to implement the architecture</a:t>
            </a:r>
          </a:p>
          <a:p>
            <a:r>
              <a:rPr lang="en-US" sz="2400" dirty="0"/>
              <a:t>The standards</a:t>
            </a:r>
          </a:p>
          <a:p>
            <a:pPr lvl="1"/>
            <a:r>
              <a:rPr lang="en-US" sz="2000" dirty="0"/>
              <a:t>Determining the coding standards / conventions</a:t>
            </a:r>
          </a:p>
          <a:p>
            <a:pPr lvl="1"/>
            <a:r>
              <a:rPr lang="en-US" sz="2000" dirty="0"/>
              <a:t>Documenting the architecture and 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74AB7-570F-4851-9106-BD3DFD58803C}"/>
              </a:ext>
            </a:extLst>
          </p:cNvPr>
          <p:cNvSpPr/>
          <p:nvPr/>
        </p:nvSpPr>
        <p:spPr>
          <a:xfrm>
            <a:off x="389216" y="1825625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2FB5-B62B-403D-829B-8307CBC3026B}"/>
              </a:ext>
            </a:extLst>
          </p:cNvPr>
          <p:cNvSpPr/>
          <p:nvPr/>
        </p:nvSpPr>
        <p:spPr>
          <a:xfrm>
            <a:off x="395826" y="2715003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CFC721-17B5-4A3C-BCE5-822031A3F1B0}"/>
              </a:ext>
            </a:extLst>
          </p:cNvPr>
          <p:cNvCxnSpPr>
            <a:cxnSpLocks/>
          </p:cNvCxnSpPr>
          <p:nvPr/>
        </p:nvCxnSpPr>
        <p:spPr>
          <a:xfrm>
            <a:off x="1939478" y="2235057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0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1234-1506-46F9-B10E-997A39D5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an application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CAD9-6676-4C2A-980E-7DAFCBAA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63" y="1825624"/>
            <a:ext cx="7689937" cy="4594225"/>
          </a:xfrm>
        </p:spPr>
        <p:txBody>
          <a:bodyPr>
            <a:normAutofit/>
          </a:bodyPr>
          <a:lstStyle/>
          <a:p>
            <a:r>
              <a:rPr lang="en-US" sz="2400" dirty="0"/>
              <a:t>Common non-business requirements</a:t>
            </a:r>
          </a:p>
          <a:p>
            <a:pPr lvl="1"/>
            <a:r>
              <a:rPr lang="en-US" sz="2000" dirty="0"/>
              <a:t>Permission and authorization system, audit logging</a:t>
            </a:r>
          </a:p>
          <a:p>
            <a:pPr lvl="1"/>
            <a:r>
              <a:rPr lang="en-US" sz="2000" dirty="0"/>
              <a:t>Multi-tenancy, soft-delete, BLOB storing</a:t>
            </a:r>
          </a:p>
          <a:p>
            <a:pPr lvl="1"/>
            <a:r>
              <a:rPr lang="en-US" sz="2000" dirty="0"/>
              <a:t>Working with multiple time zones and languages</a:t>
            </a:r>
          </a:p>
          <a:p>
            <a:pPr lvl="1"/>
            <a:r>
              <a:rPr lang="en-US" sz="2000" dirty="0"/>
              <a:t>Background jobs, feature toggling</a:t>
            </a:r>
            <a:endParaRPr lang="en-US" sz="2400" dirty="0"/>
          </a:p>
          <a:p>
            <a:r>
              <a:rPr lang="en-US" sz="2400" dirty="0"/>
              <a:t>Common application functionalities</a:t>
            </a:r>
          </a:p>
          <a:p>
            <a:pPr lvl="1"/>
            <a:r>
              <a:rPr lang="en-US" sz="2000" dirty="0"/>
              <a:t>UI layout &amp; theme</a:t>
            </a:r>
          </a:p>
          <a:p>
            <a:pPr lvl="1"/>
            <a:r>
              <a:rPr lang="en-US" sz="2000" dirty="0"/>
              <a:t>Login, register, forgot password, two-factor authentication…</a:t>
            </a:r>
          </a:p>
          <a:p>
            <a:pPr lvl="1"/>
            <a:r>
              <a:rPr lang="en-US" sz="2000" dirty="0"/>
              <a:t>User, role and permission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74AB7-570F-4851-9106-BD3DFD58803C}"/>
              </a:ext>
            </a:extLst>
          </p:cNvPr>
          <p:cNvSpPr/>
          <p:nvPr/>
        </p:nvSpPr>
        <p:spPr>
          <a:xfrm>
            <a:off x="389216" y="1825625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2FB5-B62B-403D-829B-8307CBC3026B}"/>
              </a:ext>
            </a:extLst>
          </p:cNvPr>
          <p:cNvSpPr/>
          <p:nvPr/>
        </p:nvSpPr>
        <p:spPr>
          <a:xfrm>
            <a:off x="395826" y="2715003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CFC721-17B5-4A3C-BCE5-822031A3F1B0}"/>
              </a:ext>
            </a:extLst>
          </p:cNvPr>
          <p:cNvCxnSpPr>
            <a:cxnSpLocks/>
          </p:cNvCxnSpPr>
          <p:nvPr/>
        </p:nvCxnSpPr>
        <p:spPr>
          <a:xfrm>
            <a:off x="1939478" y="2235057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5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F2AF-38CE-4734-BDE0-93564D33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ABP Framework?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9A92C-5C7D-4AE5-B74A-2E2593E19C3D}"/>
              </a:ext>
            </a:extLst>
          </p:cNvPr>
          <p:cNvSpPr/>
          <p:nvPr/>
        </p:nvSpPr>
        <p:spPr>
          <a:xfrm>
            <a:off x="508502" y="2385970"/>
            <a:ext cx="3754224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3DCB4-B1C7-4450-8F67-CE28E025F228}"/>
              </a:ext>
            </a:extLst>
          </p:cNvPr>
          <p:cNvSpPr/>
          <p:nvPr/>
        </p:nvSpPr>
        <p:spPr>
          <a:xfrm>
            <a:off x="515510" y="4426473"/>
            <a:ext cx="37453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1EF437-6895-4754-9CFD-0AE07BC742E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69275" y="2794693"/>
            <a:ext cx="0" cy="4106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143E5B6-FAE1-478A-B1F6-D0C74D6C293A}"/>
              </a:ext>
            </a:extLst>
          </p:cNvPr>
          <p:cNvSpPr/>
          <p:nvPr/>
        </p:nvSpPr>
        <p:spPr>
          <a:xfrm>
            <a:off x="1477702" y="3205332"/>
            <a:ext cx="2783146" cy="811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A8B433-1700-4FFD-83E7-207F9BF04E72}"/>
              </a:ext>
            </a:extLst>
          </p:cNvPr>
          <p:cNvCxnSpPr>
            <a:cxnSpLocks/>
          </p:cNvCxnSpPr>
          <p:nvPr/>
        </p:nvCxnSpPr>
        <p:spPr>
          <a:xfrm>
            <a:off x="1174661" y="2795402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8C779-1205-499C-AC7F-24F739A6777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869275" y="4016542"/>
            <a:ext cx="0" cy="4099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D0223EA7-51D3-41BD-86B3-8F16B8B4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0" y="3304024"/>
            <a:ext cx="1797050" cy="61864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DAB353-FF61-470F-851D-4C24CCE8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1" y="1825624"/>
            <a:ext cx="6896099" cy="4594225"/>
          </a:xfrm>
        </p:spPr>
        <p:txBody>
          <a:bodyPr>
            <a:normAutofit/>
          </a:bodyPr>
          <a:lstStyle/>
          <a:p>
            <a:r>
              <a:rPr lang="en-US" dirty="0"/>
              <a:t>ABP </a:t>
            </a:r>
            <a:r>
              <a:rPr lang="en-US" b="1" dirty="0"/>
              <a:t>fills the gap </a:t>
            </a:r>
            <a:r>
              <a:rPr lang="en-US" dirty="0"/>
              <a:t>between the plain ASP.NET Core and enterprise software requirements.</a:t>
            </a:r>
          </a:p>
          <a:p>
            <a:r>
              <a:rPr lang="en-US" dirty="0"/>
              <a:t>Offers a modern and maintainable </a:t>
            </a:r>
            <a:r>
              <a:rPr lang="en-US" b="1" dirty="0"/>
              <a:t>software architecture</a:t>
            </a:r>
            <a:r>
              <a:rPr lang="en-US" dirty="0"/>
              <a:t>.</a:t>
            </a:r>
          </a:p>
          <a:p>
            <a:r>
              <a:rPr lang="en-US" dirty="0"/>
              <a:t>Provides the necessary </a:t>
            </a:r>
            <a:r>
              <a:rPr lang="en-US" b="1" dirty="0"/>
              <a:t>infrastructure</a:t>
            </a:r>
            <a:r>
              <a:rPr lang="en-US" dirty="0"/>
              <a:t>, </a:t>
            </a:r>
            <a:r>
              <a:rPr lang="en-US" b="1" dirty="0"/>
              <a:t>tooling</a:t>
            </a:r>
            <a:r>
              <a:rPr lang="en-US" dirty="0"/>
              <a:t> and </a:t>
            </a:r>
            <a:r>
              <a:rPr lang="en-US" b="1" dirty="0"/>
              <a:t>documentation</a:t>
            </a:r>
            <a:r>
              <a:rPr lang="en-US" dirty="0"/>
              <a:t> implement that architecture.</a:t>
            </a:r>
          </a:p>
          <a:p>
            <a:r>
              <a:rPr lang="en-US" dirty="0"/>
              <a:t>A great </a:t>
            </a:r>
            <a:r>
              <a:rPr lang="en-US" b="1" dirty="0"/>
              <a:t>community </a:t>
            </a:r>
            <a:r>
              <a:rPr lang="en-US" dirty="0"/>
              <a:t>contributes and discusses that architecture!</a:t>
            </a:r>
          </a:p>
          <a:p>
            <a:r>
              <a:rPr lang="en-US" dirty="0"/>
              <a:t>Working on the </a:t>
            </a:r>
            <a:r>
              <a:rPr lang="en-US" b="1" dirty="0"/>
              <a:t>latest .NET</a:t>
            </a:r>
            <a:r>
              <a:rPr lang="en-US" dirty="0"/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9862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2A48-EBD8-4EAF-8D72-48579C72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CF95-90A3-4582-9530-0D6E05C4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25" y="1625891"/>
            <a:ext cx="6906525" cy="50172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6B02B-5E2E-4BE0-A555-9D29614C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86" y="3041468"/>
            <a:ext cx="3630038" cy="4594225"/>
          </a:xfrm>
        </p:spPr>
        <p:txBody>
          <a:bodyPr>
            <a:normAutofit/>
          </a:bodyPr>
          <a:lstStyle/>
          <a:p>
            <a:r>
              <a:rPr lang="en-US" sz="2000" b="1" dirty="0"/>
              <a:t>8 years </a:t>
            </a:r>
            <a:r>
              <a:rPr lang="en-US" sz="2000" dirty="0"/>
              <a:t>of continuous development</a:t>
            </a:r>
          </a:p>
          <a:p>
            <a:r>
              <a:rPr lang="en-US" sz="2000" b="1" dirty="0"/>
              <a:t>167 </a:t>
            </a:r>
            <a:r>
              <a:rPr lang="en-US" sz="2000" dirty="0"/>
              <a:t>contributors</a:t>
            </a:r>
          </a:p>
          <a:p>
            <a:r>
              <a:rPr lang="en-US" sz="2000" b="1" dirty="0"/>
              <a:t>10K </a:t>
            </a:r>
            <a:r>
              <a:rPr lang="en-US" sz="2000" dirty="0"/>
              <a:t>stars on GitHub</a:t>
            </a:r>
          </a:p>
          <a:p>
            <a:r>
              <a:rPr lang="en-US" sz="2000" b="1" dirty="0"/>
              <a:t>5M+</a:t>
            </a:r>
            <a:r>
              <a:rPr lang="en-US" sz="2000" dirty="0"/>
              <a:t> downloads on NuGet</a:t>
            </a:r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9C2D6FE2-010A-4DB8-9306-4D3411FB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6" y="1519419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4FD8-A2E8-4139-A591-69E1485F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the ABP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D652-DFCF-48B4-A8F5-ED454F0E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19" y="3206664"/>
            <a:ext cx="4157597" cy="2970300"/>
          </a:xfrm>
        </p:spPr>
        <p:txBody>
          <a:bodyPr/>
          <a:lstStyle/>
          <a:p>
            <a:r>
              <a:rPr lang="en-US" sz="2000" b="1"/>
              <a:t>5 years</a:t>
            </a:r>
            <a:r>
              <a:rPr lang="en-US" sz="2000"/>
              <a:t> of development</a:t>
            </a:r>
          </a:p>
          <a:p>
            <a:r>
              <a:rPr lang="en-US" sz="2000" b="1"/>
              <a:t>210 </a:t>
            </a:r>
            <a:r>
              <a:rPr lang="en-US" sz="2000"/>
              <a:t>contributors</a:t>
            </a:r>
          </a:p>
          <a:p>
            <a:r>
              <a:rPr lang="en-US" sz="2000" b="1"/>
              <a:t>6.7K</a:t>
            </a:r>
            <a:r>
              <a:rPr lang="en-US" sz="2000"/>
              <a:t> stars on GitHub</a:t>
            </a:r>
          </a:p>
          <a:p>
            <a:r>
              <a:rPr lang="en-US" sz="2000" b="1"/>
              <a:t>2.1M</a:t>
            </a:r>
            <a:r>
              <a:rPr lang="en-US" sz="2000"/>
              <a:t> downloads on NuGet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CC627-A9BB-4324-B23D-CB3920DD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08" y="1476201"/>
            <a:ext cx="6458968" cy="5016674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11507267-BCC2-4CB3-8E85-CC450BA00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1711367"/>
            <a:ext cx="3144033" cy="10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D276-9B32-423D-B781-5BE105BE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F36BE-760C-4F0D-8100-86E3FF72F09D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35EE1-95D4-4C56-9C3E-289B756776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2E698-FFD2-4A69-AE84-23BC4C623560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C63FE-8F3D-4E35-B863-C1F5204FA442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413704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0CB2-02E3-4227-85B9-D1444ED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/ Database Options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D25164-F2EE-4A95-8F5D-44EB8B09F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8E8F8A-68CD-4883-B7E3-BDD5CE7B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6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DF0-35D7-4CA9-9A93-E33FB9571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ABP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2A66-520A-443E-AEA0-D0450B214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404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abp.io</vt:lpstr>
      <vt:lpstr>Why we need an application framework?</vt:lpstr>
      <vt:lpstr>Why we need an application framework?</vt:lpstr>
      <vt:lpstr>What is the ABP Framework?</vt:lpstr>
      <vt:lpstr>History of the ABP Framework</vt:lpstr>
      <vt:lpstr>History of the ABP Framework</vt:lpstr>
      <vt:lpstr>The Architecture</vt:lpstr>
      <vt:lpstr>UI / Database Options</vt:lpstr>
      <vt:lpstr>ABP highlights</vt:lpstr>
      <vt:lpstr>Blazor WASM to Server Communication</vt:lpstr>
      <vt:lpstr>Blazor WASM to Server Communication</vt:lpstr>
      <vt:lpstr>ABP Input Tag Helpers</vt:lpstr>
      <vt:lpstr>ABP Dynamic Forms</vt:lpstr>
      <vt:lpstr>Inter-microservice messaging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Halil Kalkan</dc:creator>
  <cp:lastModifiedBy>Halil Kalkan</cp:lastModifiedBy>
  <cp:revision>20</cp:revision>
  <dcterms:created xsi:type="dcterms:W3CDTF">2021-09-27T06:35:31Z</dcterms:created>
  <dcterms:modified xsi:type="dcterms:W3CDTF">2021-09-27T11:43:59Z</dcterms:modified>
</cp:coreProperties>
</file>