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0" r:id="rId5"/>
    <p:sldId id="259" r:id="rId6"/>
    <p:sldId id="260" r:id="rId7"/>
    <p:sldId id="261" r:id="rId8"/>
    <p:sldId id="262" r:id="rId9"/>
    <p:sldId id="263" r:id="rId10"/>
    <p:sldId id="278" r:id="rId11"/>
    <p:sldId id="264" r:id="rId12"/>
    <p:sldId id="265" r:id="rId13"/>
    <p:sldId id="266" r:id="rId14"/>
    <p:sldId id="267" r:id="rId15"/>
    <p:sldId id="268" r:id="rId16"/>
    <p:sldId id="269" r:id="rId17"/>
    <p:sldId id="279" r:id="rId18"/>
    <p:sldId id="281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013C"/>
    <a:srgbClr val="B9A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03" y="4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EFEE0D-A13C-4850-BF07-51D3D3DC2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BC99A72-71D1-460A-9488-609F4F425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14551B3-1826-47B4-9D8D-32996CDE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28.09.2021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552591-7BA0-4B68-B959-C65C26BC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FFDECF4-C98B-4D39-B784-D608BBD7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83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266451-D220-4291-8C04-11006C21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7B8D915-3202-45E6-9D74-E03951DD6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B19CB4-E6E4-483E-8F20-4D96338F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28.09.2021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A0A4BE6-3037-4DA0-8A0E-8F638A9E3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2E432C1-B52B-45EE-85C9-241A3DDC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960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965DBFB-EC00-454E-81A5-1A5A90524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BE037D3-A4D9-4E4D-BFF6-B558184E9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ADEB9A4-DBBE-4CB0-9254-5664B7FA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28.09.2021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55EF387-C14A-447A-8293-C19AA585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942E165-25BE-4EDD-87A8-280EF40D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075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CD859A-80C0-4D1D-8D2C-718A3F7A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9E7A64-8B08-4D2B-88E6-2C2AE7EEF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35F3F58-7988-4739-A5EC-78BA7F61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28.09.2021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A343755-220F-48AE-BA8E-C266B12D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E2F7FDC-54DB-48C8-A386-99FED5BB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711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F1F186-1105-4F1D-9425-096A0C55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C1B0BE3-63A3-43AE-AFD8-50F83F91B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6DC6A34-542B-403A-8D87-90FBED3F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28.09.2021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794B025-CE95-4720-BEA0-A7507357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DB8B862-0B7D-4D79-B328-CDD5DEBCC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514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F171CF-8E52-492C-B9A2-C52F2168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605554-E8D7-4C71-995F-A1EC07227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15FD7EB-18ED-4122-BC8B-E04B435C6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10B7C59-1900-4624-A314-189E0726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28.09.2021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136C3F9-29B1-40AD-BA1A-12B862CF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9CC63AB-988B-490B-AE45-2BEB0B27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51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8F952F-C01F-41B4-B187-55BE94F0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ADE6CF6-3A05-4D4B-9DD1-C5C1CF6B6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F98C7F6-CBA4-4693-86F4-9ED6C09D2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42A378C-C211-4704-80BB-BFC22F2C3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E02F241-9736-4D77-98E5-950016A3C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3E72CB9-BB13-42A4-82DF-60AC5718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28.09.2021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07668BC-C33F-4F43-B05B-C8BAD817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9C9A36C-ED92-4FA3-A42C-A491F322E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092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7F873D-78F7-4723-8696-7AB170E7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E4B1352-98B9-4C27-A6CA-721DE924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28.09.2021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576F524-9789-4F4B-949C-13D24CF4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D9307F7-785A-4CDE-BB8D-C5EB00B5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41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C026813-DBC9-4F94-91F9-5B5E660D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28.09.2021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1C0B6A7-C777-4622-858F-77D9EE6E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4C1B54A-C0A5-4C85-B654-93493DBA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635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4B0578-53F5-4D6B-948B-F75FF440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E04BC2-76F5-446F-9F9A-2994AB495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B394B5B-C402-485E-9880-C377CE835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423C6E7-FB63-4BEC-858C-60AB43E0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28.09.2021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4F6C888-2906-4304-9ABF-9CF8CDE7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2F694C3-721B-4D8F-9A71-BD41DFA2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882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B921C6-8100-49BB-A86B-95BDB496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FC3B529-8C71-4FF9-86D6-B568307B5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A0A5A31-A73D-4D3E-B89E-59D5FA100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5E3960D-CDAA-4810-83E6-DCEB5F695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28.09.2021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BD118C9-A1D8-4ED2-9B71-206B758D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47B00DF-ECC8-46A5-8666-884B3AB7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479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ED8EDBE-7420-404F-952A-8A453316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F999CA7-FCF8-4BE5-9FAF-6881816E3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3241CFE-8140-474A-9402-6A27FE5ED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5BB2C-5B2D-4037-B839-55AA2FC69FC2}" type="datetimeFigureOut">
              <a:rPr lang="tr-TR" smtClean="0"/>
              <a:t>28.09.2021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69B083D-8E72-42A4-9A7D-48D096855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1D398B2-C0C8-47C6-AA68-8C002F39C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938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687" y="2419350"/>
            <a:ext cx="10334625" cy="220344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Exploring the ABP Framework</a:t>
            </a:r>
            <a:endParaRPr lang="tr-TR" sz="5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31326D8-2F87-4158-B9ED-60309BAD9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908549"/>
            <a:ext cx="9144000" cy="1084318"/>
          </a:xfrm>
        </p:spPr>
        <p:txBody>
          <a:bodyPr/>
          <a:lstStyle/>
          <a:p>
            <a:r>
              <a:rPr lang="en-US" dirty="0">
                <a:solidFill>
                  <a:srgbClr val="B9AAB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 İbrahim Kalkan</a:t>
            </a:r>
            <a:endParaRPr lang="tr-TR" dirty="0">
              <a:solidFill>
                <a:srgbClr val="B9AAB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7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D2F15B71-2E54-472F-AD0B-A90EFD5F8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175" y="1404143"/>
            <a:ext cx="10153650" cy="4068763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ABP Highlights</a:t>
            </a:r>
            <a:endParaRPr lang="tr-TR" sz="4800" dirty="0"/>
          </a:p>
        </p:txBody>
      </p:sp>
    </p:spTree>
    <p:extLst>
      <p:ext uri="{BB962C8B-B14F-4D97-AF65-F5344CB8AC3E}">
        <p14:creationId xmlns:p14="http://schemas.microsoft.com/office/powerpoint/2010/main" val="4032050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 err="1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Blazor</a:t>
            </a:r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WASM to Server Communication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F05539-A2E9-4ACE-B370-744D1257B570}"/>
              </a:ext>
            </a:extLst>
          </p:cNvPr>
          <p:cNvSpPr/>
          <p:nvPr/>
        </p:nvSpPr>
        <p:spPr>
          <a:xfrm>
            <a:off x="952500" y="1995488"/>
            <a:ext cx="3110310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Blazor</a:t>
            </a:r>
            <a:r>
              <a:rPr lang="en-US" sz="1600" dirty="0"/>
              <a:t> Component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FBB1DD-49C4-485D-8DA8-9165542FBB05}"/>
              </a:ext>
            </a:extLst>
          </p:cNvPr>
          <p:cNvSpPr/>
          <p:nvPr/>
        </p:nvSpPr>
        <p:spPr>
          <a:xfrm>
            <a:off x="952500" y="2564982"/>
            <a:ext cx="3110310" cy="317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Dynamic C# Client Proxy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BA550D-825B-4C29-966F-BB82F03212C9}"/>
              </a:ext>
            </a:extLst>
          </p:cNvPr>
          <p:cNvSpPr/>
          <p:nvPr/>
        </p:nvSpPr>
        <p:spPr>
          <a:xfrm>
            <a:off x="952500" y="4317582"/>
            <a:ext cx="3110310" cy="317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Conventional Controller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525CBA-88BF-4647-BE84-D40DD8AC54C7}"/>
              </a:ext>
            </a:extLst>
          </p:cNvPr>
          <p:cNvSpPr/>
          <p:nvPr/>
        </p:nvSpPr>
        <p:spPr>
          <a:xfrm>
            <a:off x="952500" y="4883067"/>
            <a:ext cx="3110310" cy="3172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Application Service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A27627-4557-49DF-BC73-2BF727A67AD8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2507655" y="2882248"/>
            <a:ext cx="0" cy="143533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CD43EFF-6FA2-43F6-9C93-39ADEFA4357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2507655" y="2312754"/>
            <a:ext cx="0" cy="2522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9EFD7D-B0DE-42ED-93FC-42F9A20C6574}"/>
              </a:ext>
            </a:extLst>
          </p:cNvPr>
          <p:cNvCxnSpPr>
            <a:cxnSpLocks/>
          </p:cNvCxnSpPr>
          <p:nvPr/>
        </p:nvCxnSpPr>
        <p:spPr>
          <a:xfrm>
            <a:off x="2507655" y="4630839"/>
            <a:ext cx="0" cy="2522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6715C3E-5ADF-41AD-9552-E90471DBB73D}"/>
              </a:ext>
            </a:extLst>
          </p:cNvPr>
          <p:cNvSpPr txBox="1"/>
          <p:nvPr/>
        </p:nvSpPr>
        <p:spPr>
          <a:xfrm rot="16200000">
            <a:off x="1826473" y="3341482"/>
            <a:ext cx="1001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 call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8059C8-D48B-487E-A8BF-B3981950D4DE}"/>
              </a:ext>
            </a:extLst>
          </p:cNvPr>
          <p:cNvSpPr txBox="1"/>
          <p:nvPr/>
        </p:nvSpPr>
        <p:spPr>
          <a:xfrm>
            <a:off x="4428040" y="2538949"/>
            <a:ext cx="7227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call -&gt; REST conversion</a:t>
            </a:r>
          </a:p>
          <a:p>
            <a:r>
              <a:rPr lang="en-US" dirty="0"/>
              <a:t>* Endpoint discovery, authentication header, culture header, versioning</a:t>
            </a:r>
          </a:p>
          <a:p>
            <a:r>
              <a:rPr lang="en-US" dirty="0"/>
              <a:t>* JSON serialization / deserialization</a:t>
            </a:r>
          </a:p>
          <a:p>
            <a:r>
              <a:rPr lang="en-US" dirty="0"/>
              <a:t>* Exception handing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C5C858-F636-4913-BE5F-36E987B4FCD1}"/>
              </a:ext>
            </a:extLst>
          </p:cNvPr>
          <p:cNvSpPr txBox="1"/>
          <p:nvPr/>
        </p:nvSpPr>
        <p:spPr>
          <a:xfrm>
            <a:off x="4428039" y="4282902"/>
            <a:ext cx="72277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ABP middleware &amp; filters</a:t>
            </a:r>
          </a:p>
          <a:p>
            <a:r>
              <a:rPr lang="en-US" dirty="0"/>
              <a:t>* Validation</a:t>
            </a:r>
          </a:p>
          <a:p>
            <a:r>
              <a:rPr lang="en-US" dirty="0"/>
              <a:t>* Authorization (permission based)</a:t>
            </a:r>
          </a:p>
          <a:p>
            <a:r>
              <a:rPr lang="en-US" dirty="0"/>
              <a:t>* Exception handing</a:t>
            </a:r>
          </a:p>
          <a:p>
            <a:r>
              <a:rPr lang="en-US" dirty="0"/>
              <a:t>* Audit logging</a:t>
            </a:r>
          </a:p>
          <a:p>
            <a:r>
              <a:rPr lang="en-US" dirty="0"/>
              <a:t>* Unit of work / database connection and transaction management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3558DC-77CE-4354-A1E4-F4D9255682F0}"/>
              </a:ext>
            </a:extLst>
          </p:cNvPr>
          <p:cNvCxnSpPr>
            <a:cxnSpLocks/>
          </p:cNvCxnSpPr>
          <p:nvPr/>
        </p:nvCxnSpPr>
        <p:spPr>
          <a:xfrm>
            <a:off x="4108545" y="2723615"/>
            <a:ext cx="31949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31810B-3982-4991-8DBF-7601EBBE095A}"/>
              </a:ext>
            </a:extLst>
          </p:cNvPr>
          <p:cNvCxnSpPr>
            <a:cxnSpLocks/>
          </p:cNvCxnSpPr>
          <p:nvPr/>
        </p:nvCxnSpPr>
        <p:spPr>
          <a:xfrm>
            <a:off x="4108545" y="4476215"/>
            <a:ext cx="31949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626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 err="1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Blazor</a:t>
            </a:r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WASM to Server Communication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6A1982A-6408-4D1D-8BA5-BE7B17D51BB4}"/>
              </a:ext>
            </a:extLst>
          </p:cNvPr>
          <p:cNvSpPr txBox="1">
            <a:spLocks/>
          </p:cNvSpPr>
          <p:nvPr/>
        </p:nvSpPr>
        <p:spPr>
          <a:xfrm>
            <a:off x="3479131" y="2366212"/>
            <a:ext cx="4393532" cy="25391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10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DEMO</a:t>
            </a:r>
            <a:endParaRPr lang="tr-TR" sz="10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196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ABP Input Tag Helpers</a:t>
            </a:r>
            <a:endParaRPr lang="tr-TR" sz="4000" dirty="0">
              <a:solidFill>
                <a:srgbClr val="44013C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3D7B76-425D-4CD2-BD5C-74BB87EDB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061" y="1952625"/>
            <a:ext cx="6604499" cy="277870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AC7A1D-0873-4DD4-856B-710526F2B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061" y="5443616"/>
            <a:ext cx="7213060" cy="80576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2E0CC0-1506-4615-AE62-7EB32DA27139}"/>
              </a:ext>
            </a:extLst>
          </p:cNvPr>
          <p:cNvCxnSpPr>
            <a:stCxn id="5" idx="2"/>
          </p:cNvCxnSpPr>
          <p:nvPr/>
        </p:nvCxnSpPr>
        <p:spPr>
          <a:xfrm flipH="1">
            <a:off x="5339310" y="4731328"/>
            <a:ext cx="1" cy="7112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ABP Dynamic Forms</a:t>
            </a:r>
            <a:endParaRPr lang="tr-TR" sz="4000" dirty="0">
              <a:solidFill>
                <a:srgbClr val="44013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1D66B-B8F6-4745-9FCA-70B386261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67" y="1836840"/>
            <a:ext cx="5711531" cy="345940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4A8430-5B6B-4B1F-AE37-9A8382B79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442" y="1519989"/>
            <a:ext cx="3897391" cy="4643148"/>
          </a:xfrm>
          <a:prstGeom prst="rect">
            <a:avLst/>
          </a:prstGeom>
          <a:ln w="31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8286A32-6DA5-4C2F-AB26-4D5449D2D344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4576271" y="3841563"/>
            <a:ext cx="2831171" cy="421936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DF167A5-DC48-4A6B-B05C-35276ECA44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98" y="2322908"/>
            <a:ext cx="3631373" cy="38811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85FDE4-5CC5-4DF7-9183-FC6616CB9BD3}"/>
              </a:ext>
            </a:extLst>
          </p:cNvPr>
          <p:cNvSpPr txBox="1"/>
          <p:nvPr/>
        </p:nvSpPr>
        <p:spPr>
          <a:xfrm>
            <a:off x="5963653" y="3823707"/>
            <a:ext cx="2695073" cy="9264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Validation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Localization</a:t>
            </a:r>
          </a:p>
        </p:txBody>
      </p:sp>
    </p:spTree>
    <p:extLst>
      <p:ext uri="{BB962C8B-B14F-4D97-AF65-F5344CB8AC3E}">
        <p14:creationId xmlns:p14="http://schemas.microsoft.com/office/powerpoint/2010/main" val="408826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Inter-microservice messaging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92FD6B-79D4-4A03-BFFA-7F685BF25C41}"/>
              </a:ext>
            </a:extLst>
          </p:cNvPr>
          <p:cNvSpPr/>
          <p:nvPr/>
        </p:nvSpPr>
        <p:spPr>
          <a:xfrm>
            <a:off x="1518613" y="2289874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579E90-F20C-4CE9-BA0B-8B010FEBF154}"/>
              </a:ext>
            </a:extLst>
          </p:cNvPr>
          <p:cNvSpPr/>
          <p:nvPr/>
        </p:nvSpPr>
        <p:spPr>
          <a:xfrm>
            <a:off x="7979860" y="2298851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67AD2A-B946-4DB2-B1CA-A9148230C3B3}"/>
              </a:ext>
            </a:extLst>
          </p:cNvPr>
          <p:cNvSpPr/>
          <p:nvPr/>
        </p:nvSpPr>
        <p:spPr>
          <a:xfrm>
            <a:off x="4749237" y="3319538"/>
            <a:ext cx="230078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3440A574-FD12-4AB9-831A-944892A53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11" y="4591851"/>
            <a:ext cx="863600" cy="863600"/>
          </a:xfrm>
          <a:prstGeom prst="rect">
            <a:avLst/>
          </a:prstGeom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24006FA8-70CD-4133-B3CE-C5CC943EC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9" y="4591851"/>
            <a:ext cx="863600" cy="863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9E397E2-0BDC-4DA3-B4C2-C79AF049E1CA}"/>
              </a:ext>
            </a:extLst>
          </p:cNvPr>
          <p:cNvSpPr/>
          <p:nvPr/>
        </p:nvSpPr>
        <p:spPr>
          <a:xfrm>
            <a:off x="2669006" y="3387917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5782B1-1054-4AA5-81CE-5AC443E242F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065530" y="2606116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3A2100-E02B-4957-BD91-EA2C681F0407}"/>
              </a:ext>
            </a:extLst>
          </p:cNvPr>
          <p:cNvCxnSpPr/>
          <p:nvPr/>
        </p:nvCxnSpPr>
        <p:spPr>
          <a:xfrm>
            <a:off x="3064043" y="2606116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D51816E-9B1B-4812-AFBC-192B7D4D4AF1}"/>
              </a:ext>
            </a:extLst>
          </p:cNvPr>
          <p:cNvCxnSpPr>
            <a:cxnSpLocks/>
            <a:stCxn id="10" idx="2"/>
            <a:endCxn id="8" idx="3"/>
          </p:cNvCxnSpPr>
          <p:nvPr/>
        </p:nvCxnSpPr>
        <p:spPr>
          <a:xfrm rot="5400000">
            <a:off x="2358844" y="3962518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A5CD7A-5194-4078-ABB2-FDA8F5295DDF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4170948" y="3603984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03A1C7D-88AB-4597-A7E3-95AB0E0866AE}"/>
              </a:ext>
            </a:extLst>
          </p:cNvPr>
          <p:cNvSpPr/>
          <p:nvPr/>
        </p:nvSpPr>
        <p:spPr>
          <a:xfrm>
            <a:off x="7628311" y="3353301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441E632-1CE2-4B00-8488-82B4AE7EA82A}"/>
              </a:ext>
            </a:extLst>
          </p:cNvPr>
          <p:cNvCxnSpPr>
            <a:cxnSpLocks/>
          </p:cNvCxnSpPr>
          <p:nvPr/>
        </p:nvCxnSpPr>
        <p:spPr>
          <a:xfrm>
            <a:off x="7050022" y="3611403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5B5D09-3F83-4B1B-98A5-0D080CF04738}"/>
              </a:ext>
            </a:extLst>
          </p:cNvPr>
          <p:cNvCxnSpPr/>
          <p:nvPr/>
        </p:nvCxnSpPr>
        <p:spPr>
          <a:xfrm>
            <a:off x="8538411" y="2616117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FF4C2C-B96B-4544-8317-DE1A17F3DCB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551836" y="2616117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A74244E-D531-4258-8CA1-64D09F732685}"/>
              </a:ext>
            </a:extLst>
          </p:cNvPr>
          <p:cNvCxnSpPr>
            <a:stCxn id="9" idx="1"/>
            <a:endCxn id="23" idx="2"/>
          </p:cNvCxnSpPr>
          <p:nvPr/>
        </p:nvCxnSpPr>
        <p:spPr>
          <a:xfrm rot="10800000">
            <a:off x="8379283" y="3785435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3202B75-1AEB-4E3C-9583-251A9A7F2D7D}"/>
              </a:ext>
            </a:extLst>
          </p:cNvPr>
          <p:cNvSpPr txBox="1"/>
          <p:nvPr/>
        </p:nvSpPr>
        <p:spPr>
          <a:xfrm>
            <a:off x="2452048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A503EA-0865-4C5B-891F-C179489BAC98}"/>
              </a:ext>
            </a:extLst>
          </p:cNvPr>
          <p:cNvSpPr txBox="1"/>
          <p:nvPr/>
        </p:nvSpPr>
        <p:spPr>
          <a:xfrm rot="16200000">
            <a:off x="1022748" y="3484729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DB1F11-1CF8-4BB4-9F28-98DD698F8E4C}"/>
              </a:ext>
            </a:extLst>
          </p:cNvPr>
          <p:cNvSpPr txBox="1"/>
          <p:nvPr/>
        </p:nvSpPr>
        <p:spPr>
          <a:xfrm rot="16200000">
            <a:off x="8858813" y="3485594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32CC12F-04D1-4CCD-89C4-86BE018BA9EB}"/>
              </a:ext>
            </a:extLst>
          </p:cNvPr>
          <p:cNvSpPr txBox="1"/>
          <p:nvPr/>
        </p:nvSpPr>
        <p:spPr>
          <a:xfrm>
            <a:off x="7826754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41D173-7F7B-460B-AB4F-C9B511DBEB94}"/>
              </a:ext>
            </a:extLst>
          </p:cNvPr>
          <p:cNvSpPr txBox="1"/>
          <p:nvPr/>
        </p:nvSpPr>
        <p:spPr>
          <a:xfrm>
            <a:off x="4891909" y="4212175"/>
            <a:ext cx="1876476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re-connect</a:t>
            </a:r>
          </a:p>
          <a:p>
            <a:pPr algn="ctr"/>
            <a:r>
              <a:rPr lang="en-US" sz="1600" dirty="0"/>
              <a:t>re-try</a:t>
            </a:r>
          </a:p>
          <a:p>
            <a:pPr algn="ctr"/>
            <a:r>
              <a:rPr lang="en-US" sz="1600" dirty="0"/>
              <a:t>publish/subscribe</a:t>
            </a:r>
          </a:p>
          <a:p>
            <a:pPr algn="ctr"/>
            <a:r>
              <a:rPr lang="en-US" sz="1600" dirty="0"/>
              <a:t>background workers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BDB109F-BE6E-45BE-AE0D-2CCE7D8F91E4}"/>
              </a:ext>
            </a:extLst>
          </p:cNvPr>
          <p:cNvCxnSpPr>
            <a:endCxn id="48" idx="1"/>
          </p:cNvCxnSpPr>
          <p:nvPr/>
        </p:nvCxnSpPr>
        <p:spPr>
          <a:xfrm rot="16200000" flipH="1">
            <a:off x="4111882" y="3970757"/>
            <a:ext cx="1128228" cy="43182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D0920B45-43B5-4FB7-8785-2BB680A4BF08}"/>
              </a:ext>
            </a:extLst>
          </p:cNvPr>
          <p:cNvCxnSpPr>
            <a:endCxn id="48" idx="3"/>
          </p:cNvCxnSpPr>
          <p:nvPr/>
        </p:nvCxnSpPr>
        <p:spPr>
          <a:xfrm rot="5400000">
            <a:off x="6490698" y="3902299"/>
            <a:ext cx="1126172" cy="570798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C2CC65B-A2C9-4FA1-B5A7-EB9ED9E6F264}"/>
              </a:ext>
            </a:extLst>
          </p:cNvPr>
          <p:cNvSpPr txBox="1"/>
          <p:nvPr/>
        </p:nvSpPr>
        <p:spPr>
          <a:xfrm rot="16200000">
            <a:off x="2586549" y="2808708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029900-E26B-4FC2-97F3-90487A2CB3F6}"/>
              </a:ext>
            </a:extLst>
          </p:cNvPr>
          <p:cNvSpPr txBox="1"/>
          <p:nvPr/>
        </p:nvSpPr>
        <p:spPr>
          <a:xfrm rot="16200000">
            <a:off x="8058136" y="2815432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1877400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TODO: Title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6A1982A-6408-4D1D-8BA5-BE7B17D51BB4}"/>
              </a:ext>
            </a:extLst>
          </p:cNvPr>
          <p:cNvSpPr txBox="1">
            <a:spLocks/>
          </p:cNvSpPr>
          <p:nvPr/>
        </p:nvSpPr>
        <p:spPr>
          <a:xfrm>
            <a:off x="952500" y="1952625"/>
            <a:ext cx="10287000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…</a:t>
            </a:r>
            <a:endParaRPr lang="tr-TR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454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D2F15B71-2E54-472F-AD0B-A90EFD5F8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175" y="1404143"/>
            <a:ext cx="10153650" cy="4068763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Subtitle If You Need for Lorem Ipsum Dolor Sit </a:t>
            </a:r>
            <a:r>
              <a:rPr lang="en-US" sz="48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4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Miadrso</a:t>
            </a:r>
            <a:r>
              <a:rPr lang="en-US" sz="4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ABP Framework</a:t>
            </a:r>
            <a:endParaRPr lang="tr-TR" sz="4800" dirty="0"/>
          </a:p>
        </p:txBody>
      </p:sp>
    </p:spTree>
    <p:extLst>
      <p:ext uri="{BB962C8B-B14F-4D97-AF65-F5344CB8AC3E}">
        <p14:creationId xmlns:p14="http://schemas.microsoft.com/office/powerpoint/2010/main" val="3984260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D2F15B71-2E54-472F-AD0B-A90EFD5F8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175" y="1404143"/>
            <a:ext cx="10153650" cy="4068763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Subtitle If You Need for Lorem Ipsum Dolor Sit </a:t>
            </a:r>
            <a:r>
              <a:rPr lang="en-US" sz="48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4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Miadrso</a:t>
            </a:r>
            <a:r>
              <a:rPr lang="en-US" sz="4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ABP Framework</a:t>
            </a:r>
            <a:endParaRPr lang="tr-TR" sz="4800" dirty="0"/>
          </a:p>
        </p:txBody>
      </p:sp>
    </p:spTree>
    <p:extLst>
      <p:ext uri="{BB962C8B-B14F-4D97-AF65-F5344CB8AC3E}">
        <p14:creationId xmlns:p14="http://schemas.microsoft.com/office/powerpoint/2010/main" val="2737754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TODO: Title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6A1982A-6408-4D1D-8BA5-BE7B17D51BB4}"/>
              </a:ext>
            </a:extLst>
          </p:cNvPr>
          <p:cNvSpPr txBox="1">
            <a:spLocks/>
          </p:cNvSpPr>
          <p:nvPr/>
        </p:nvSpPr>
        <p:spPr>
          <a:xfrm>
            <a:off x="952500" y="1952625"/>
            <a:ext cx="10287000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…</a:t>
            </a:r>
            <a:endParaRPr lang="tr-TR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8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D2F15B71-2E54-472F-AD0B-A90EFD5F8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175" y="1404143"/>
            <a:ext cx="10153650" cy="4068763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</a:t>
            </a:r>
            <a:endParaRPr lang="tr-TR" sz="4800" dirty="0"/>
          </a:p>
        </p:txBody>
      </p:sp>
    </p:spTree>
    <p:extLst>
      <p:ext uri="{BB962C8B-B14F-4D97-AF65-F5344CB8AC3E}">
        <p14:creationId xmlns:p14="http://schemas.microsoft.com/office/powerpoint/2010/main" val="2439871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TODO: Title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6A1982A-6408-4D1D-8BA5-BE7B17D51BB4}"/>
              </a:ext>
            </a:extLst>
          </p:cNvPr>
          <p:cNvSpPr txBox="1">
            <a:spLocks/>
          </p:cNvSpPr>
          <p:nvPr/>
        </p:nvSpPr>
        <p:spPr>
          <a:xfrm>
            <a:off x="952500" y="1952625"/>
            <a:ext cx="10287000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…</a:t>
            </a:r>
            <a:endParaRPr lang="tr-TR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001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TODO: Title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6A1982A-6408-4D1D-8BA5-BE7B17D51BB4}"/>
              </a:ext>
            </a:extLst>
          </p:cNvPr>
          <p:cNvSpPr txBox="1">
            <a:spLocks/>
          </p:cNvSpPr>
          <p:nvPr/>
        </p:nvSpPr>
        <p:spPr>
          <a:xfrm>
            <a:off x="952500" y="1952625"/>
            <a:ext cx="10287000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…</a:t>
            </a:r>
            <a:endParaRPr lang="tr-TR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578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TODO: Title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6A1982A-6408-4D1D-8BA5-BE7B17D51BB4}"/>
              </a:ext>
            </a:extLst>
          </p:cNvPr>
          <p:cNvSpPr txBox="1">
            <a:spLocks/>
          </p:cNvSpPr>
          <p:nvPr/>
        </p:nvSpPr>
        <p:spPr>
          <a:xfrm>
            <a:off x="952500" y="1952625"/>
            <a:ext cx="10287000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…</a:t>
            </a:r>
            <a:endParaRPr lang="tr-TR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597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TODO: Title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6A1982A-6408-4D1D-8BA5-BE7B17D51BB4}"/>
              </a:ext>
            </a:extLst>
          </p:cNvPr>
          <p:cNvSpPr txBox="1">
            <a:spLocks/>
          </p:cNvSpPr>
          <p:nvPr/>
        </p:nvSpPr>
        <p:spPr>
          <a:xfrm>
            <a:off x="952500" y="1952625"/>
            <a:ext cx="10287000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…</a:t>
            </a:r>
            <a:endParaRPr lang="tr-TR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733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TODO: Title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6A1982A-6408-4D1D-8BA5-BE7B17D51BB4}"/>
              </a:ext>
            </a:extLst>
          </p:cNvPr>
          <p:cNvSpPr txBox="1">
            <a:spLocks/>
          </p:cNvSpPr>
          <p:nvPr/>
        </p:nvSpPr>
        <p:spPr>
          <a:xfrm>
            <a:off x="952500" y="1952625"/>
            <a:ext cx="10287000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…</a:t>
            </a:r>
            <a:endParaRPr lang="tr-TR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268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TODO: Title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6A1982A-6408-4D1D-8BA5-BE7B17D51BB4}"/>
              </a:ext>
            </a:extLst>
          </p:cNvPr>
          <p:cNvSpPr txBox="1">
            <a:spLocks/>
          </p:cNvSpPr>
          <p:nvPr/>
        </p:nvSpPr>
        <p:spPr>
          <a:xfrm>
            <a:off x="952500" y="1952625"/>
            <a:ext cx="10287000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…</a:t>
            </a:r>
            <a:endParaRPr lang="tr-TR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789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TODO: Title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6A1982A-6408-4D1D-8BA5-BE7B17D51BB4}"/>
              </a:ext>
            </a:extLst>
          </p:cNvPr>
          <p:cNvSpPr txBox="1">
            <a:spLocks/>
          </p:cNvSpPr>
          <p:nvPr/>
        </p:nvSpPr>
        <p:spPr>
          <a:xfrm>
            <a:off x="952500" y="1952625"/>
            <a:ext cx="10287000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…</a:t>
            </a:r>
            <a:endParaRPr lang="tr-TR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981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Why we need an application framework?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F5693-2360-46DA-9EDB-EAC2BD4B81B5}"/>
              </a:ext>
            </a:extLst>
          </p:cNvPr>
          <p:cNvSpPr/>
          <p:nvPr/>
        </p:nvSpPr>
        <p:spPr>
          <a:xfrm>
            <a:off x="529584" y="2290846"/>
            <a:ext cx="2961491" cy="4094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3DDDC4-F983-4656-99E2-86CCFB3BF97E}"/>
              </a:ext>
            </a:extLst>
          </p:cNvPr>
          <p:cNvSpPr/>
          <p:nvPr/>
        </p:nvSpPr>
        <p:spPr>
          <a:xfrm>
            <a:off x="536194" y="3180224"/>
            <a:ext cx="2954483" cy="40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(plain) ASP.NET Core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244FCA-271F-4114-8FB0-BF4D6A00ED06}"/>
              </a:ext>
            </a:extLst>
          </p:cNvPr>
          <p:cNvCxnSpPr>
            <a:cxnSpLocks/>
          </p:cNvCxnSpPr>
          <p:nvPr/>
        </p:nvCxnSpPr>
        <p:spPr>
          <a:xfrm>
            <a:off x="2079846" y="2700278"/>
            <a:ext cx="3106" cy="4799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7F882C6-277F-4C73-B917-7240E2C3BDA6}"/>
              </a:ext>
            </a:extLst>
          </p:cNvPr>
          <p:cNvSpPr txBox="1">
            <a:spLocks/>
          </p:cNvSpPr>
          <p:nvPr/>
        </p:nvSpPr>
        <p:spPr>
          <a:xfrm>
            <a:off x="3663863" y="1825624"/>
            <a:ext cx="7689937" cy="45942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Setting up the architecture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dirty="0"/>
              <a:t>Prepare a robust and maintainable solution structure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dirty="0"/>
              <a:t>Explore and adapt the essential libraries and tools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dirty="0"/>
              <a:t>Setup the test infrastructure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dirty="0"/>
              <a:t>Prepare the deployment configuration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dirty="0"/>
              <a:t>Keep the solution up to date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Building the infrastructure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dirty="0"/>
              <a:t>DRY! Automate cross-cutting concerns &amp; repeating code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dirty="0"/>
              <a:t>Abstractions and integrations to external tools and systems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dirty="0"/>
              <a:t>Base classes and helpers to implement the architecture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The standards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dirty="0"/>
              <a:t>Determining the coding standards / conventions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dirty="0"/>
              <a:t>Documenting the architecture and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49633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Why we need an application framework?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F5693-2360-46DA-9EDB-EAC2BD4B81B5}"/>
              </a:ext>
            </a:extLst>
          </p:cNvPr>
          <p:cNvSpPr/>
          <p:nvPr/>
        </p:nvSpPr>
        <p:spPr>
          <a:xfrm>
            <a:off x="529584" y="2290846"/>
            <a:ext cx="2961491" cy="4094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3DDDC4-F983-4656-99E2-86CCFB3BF97E}"/>
              </a:ext>
            </a:extLst>
          </p:cNvPr>
          <p:cNvSpPr/>
          <p:nvPr/>
        </p:nvSpPr>
        <p:spPr>
          <a:xfrm>
            <a:off x="536194" y="3180224"/>
            <a:ext cx="2954483" cy="40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(plain) ASP.NET Core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244FCA-271F-4114-8FB0-BF4D6A00ED06}"/>
              </a:ext>
            </a:extLst>
          </p:cNvPr>
          <p:cNvCxnSpPr>
            <a:cxnSpLocks/>
          </p:cNvCxnSpPr>
          <p:nvPr/>
        </p:nvCxnSpPr>
        <p:spPr>
          <a:xfrm>
            <a:off x="2079846" y="2700278"/>
            <a:ext cx="3106" cy="4799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7F882C6-277F-4C73-B917-7240E2C3BDA6}"/>
              </a:ext>
            </a:extLst>
          </p:cNvPr>
          <p:cNvSpPr txBox="1">
            <a:spLocks/>
          </p:cNvSpPr>
          <p:nvPr/>
        </p:nvSpPr>
        <p:spPr>
          <a:xfrm>
            <a:off x="3663863" y="1825624"/>
            <a:ext cx="7689937" cy="4594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/>
              <a:t>Common non-business requirements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Permission and authorization system, audit logging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Multi-tenancy, soft-delete, BLOB storing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Working with multiple time zones and languages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Background jobs, feature toggling</a:t>
            </a:r>
            <a:endParaRPr lang="en-US" sz="24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/>
              <a:t>Common application functionalities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UI layout &amp; theme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Login, register, forgot password, two-factor authentication…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User, role and permission management</a:t>
            </a:r>
          </a:p>
        </p:txBody>
      </p:sp>
    </p:spTree>
    <p:extLst>
      <p:ext uri="{BB962C8B-B14F-4D97-AF65-F5344CB8AC3E}">
        <p14:creationId xmlns:p14="http://schemas.microsoft.com/office/powerpoint/2010/main" val="2036494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What is the ABP Framework?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23936A-8A8F-4B62-BBE3-66DA8DC3E582}"/>
              </a:ext>
            </a:extLst>
          </p:cNvPr>
          <p:cNvSpPr/>
          <p:nvPr/>
        </p:nvSpPr>
        <p:spPr>
          <a:xfrm>
            <a:off x="508502" y="2385970"/>
            <a:ext cx="3754224" cy="4094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2B709D-4475-4AE4-8EB9-5A07E044CE05}"/>
              </a:ext>
            </a:extLst>
          </p:cNvPr>
          <p:cNvSpPr/>
          <p:nvPr/>
        </p:nvSpPr>
        <p:spPr>
          <a:xfrm>
            <a:off x="515510" y="4426473"/>
            <a:ext cx="3745340" cy="40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(plain) ASP.NET Core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3CA5FD-CF00-4698-8DA1-DC78FBB79C06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869275" y="2794693"/>
            <a:ext cx="0" cy="41063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8240C84-E856-49B8-9E83-2CE4E23D6BFC}"/>
              </a:ext>
            </a:extLst>
          </p:cNvPr>
          <p:cNvSpPr/>
          <p:nvPr/>
        </p:nvSpPr>
        <p:spPr>
          <a:xfrm>
            <a:off x="1477702" y="3205332"/>
            <a:ext cx="2783146" cy="8112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1B9169-C8FB-448B-9390-74142DC566D3}"/>
              </a:ext>
            </a:extLst>
          </p:cNvPr>
          <p:cNvCxnSpPr>
            <a:cxnSpLocks/>
          </p:cNvCxnSpPr>
          <p:nvPr/>
        </p:nvCxnSpPr>
        <p:spPr>
          <a:xfrm>
            <a:off x="1174661" y="2795402"/>
            <a:ext cx="0" cy="163107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9D92A4-342D-4BFA-A93E-67F6985E54F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869275" y="4016542"/>
            <a:ext cx="0" cy="40993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750C4351-87B3-43CE-944E-333B7BFDF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750" y="3304024"/>
            <a:ext cx="1797050" cy="61864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EF54A9-73C4-409B-A124-2A5B76BFBD43}"/>
              </a:ext>
            </a:extLst>
          </p:cNvPr>
          <p:cNvSpPr txBox="1">
            <a:spLocks/>
          </p:cNvSpPr>
          <p:nvPr/>
        </p:nvSpPr>
        <p:spPr>
          <a:xfrm>
            <a:off x="4457701" y="1825624"/>
            <a:ext cx="6896099" cy="4594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ABP </a:t>
            </a:r>
            <a:r>
              <a:rPr lang="en-US" b="1" dirty="0"/>
              <a:t>fills the gap </a:t>
            </a:r>
            <a:r>
              <a:rPr lang="en-US" dirty="0"/>
              <a:t>between the plain ASP.NET Core and enterprise software requirements.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Offers a modern and maintainable </a:t>
            </a:r>
            <a:r>
              <a:rPr lang="en-US" b="1" dirty="0"/>
              <a:t>software architecture</a:t>
            </a:r>
            <a:r>
              <a:rPr lang="en-US" dirty="0"/>
              <a:t>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Provides the necessary </a:t>
            </a:r>
            <a:r>
              <a:rPr lang="en-US" b="1" dirty="0"/>
              <a:t>infrastructure</a:t>
            </a:r>
            <a:r>
              <a:rPr lang="en-US" dirty="0"/>
              <a:t>, </a:t>
            </a:r>
            <a:r>
              <a:rPr lang="en-US" b="1" dirty="0"/>
              <a:t>tooling</a:t>
            </a:r>
            <a:r>
              <a:rPr lang="en-US" dirty="0"/>
              <a:t> and </a:t>
            </a:r>
            <a:r>
              <a:rPr lang="en-US" b="1" dirty="0"/>
              <a:t>documentation</a:t>
            </a:r>
            <a:r>
              <a:rPr lang="en-US" dirty="0"/>
              <a:t> implement that architecture.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A great </a:t>
            </a:r>
            <a:r>
              <a:rPr lang="en-US" b="1" dirty="0"/>
              <a:t>community </a:t>
            </a:r>
            <a:r>
              <a:rPr lang="en-US" dirty="0"/>
              <a:t>contributes and discusses that architecture!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Working on the </a:t>
            </a:r>
            <a:r>
              <a:rPr lang="en-US" b="1" dirty="0"/>
              <a:t>latest .NET</a:t>
            </a:r>
            <a:r>
              <a:rPr lang="en-US" dirty="0"/>
              <a:t>..!</a:t>
            </a:r>
          </a:p>
        </p:txBody>
      </p:sp>
    </p:spTree>
    <p:extLst>
      <p:ext uri="{BB962C8B-B14F-4D97-AF65-F5344CB8AC3E}">
        <p14:creationId xmlns:p14="http://schemas.microsoft.com/office/powerpoint/2010/main" val="2731825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History of the ABP Framework</a:t>
            </a:r>
            <a:endParaRPr lang="tr-TR" sz="4000" dirty="0">
              <a:solidFill>
                <a:srgbClr val="44013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B43A9-4B72-4B7B-9916-60F7166F1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726" y="1834094"/>
            <a:ext cx="6066071" cy="440674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652E48-03C1-4E68-A0C6-FAACAC803718}"/>
              </a:ext>
            </a:extLst>
          </p:cNvPr>
          <p:cNvSpPr txBox="1">
            <a:spLocks/>
          </p:cNvSpPr>
          <p:nvPr/>
        </p:nvSpPr>
        <p:spPr>
          <a:xfrm>
            <a:off x="952500" y="3458839"/>
            <a:ext cx="3379157" cy="2030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/>
              <a:t>8 years </a:t>
            </a:r>
            <a:r>
              <a:rPr lang="en-US" sz="2000" dirty="0"/>
              <a:t>of continuous development</a:t>
            </a:r>
          </a:p>
          <a:p>
            <a:pPr algn="l"/>
            <a:r>
              <a:rPr lang="en-US" sz="2000" b="1" dirty="0"/>
              <a:t>167 </a:t>
            </a:r>
            <a:r>
              <a:rPr lang="en-US" sz="2000" dirty="0"/>
              <a:t>contributors</a:t>
            </a:r>
          </a:p>
          <a:p>
            <a:pPr algn="l"/>
            <a:r>
              <a:rPr lang="en-US" sz="2000" b="1" dirty="0"/>
              <a:t>10K </a:t>
            </a:r>
            <a:r>
              <a:rPr lang="en-US" sz="2000" dirty="0"/>
              <a:t>stars on GitHub</a:t>
            </a:r>
          </a:p>
          <a:p>
            <a:pPr algn="l"/>
            <a:r>
              <a:rPr lang="en-US" sz="2000" b="1" dirty="0"/>
              <a:t>5M+</a:t>
            </a:r>
            <a:r>
              <a:rPr lang="en-US" sz="2000" dirty="0"/>
              <a:t> downloads on NuGet</a:t>
            </a:r>
          </a:p>
        </p:txBody>
      </p:sp>
      <p:pic>
        <p:nvPicPr>
          <p:cNvPr id="7" name="Picture 2" descr="logo">
            <a:extLst>
              <a:ext uri="{FF2B5EF4-FFF2-40B4-BE49-F238E27FC236}">
                <a16:creationId xmlns:a16="http://schemas.microsoft.com/office/drawing/2014/main" id="{CBFA0DA5-8627-4E37-B28C-EBCAB144D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40" y="1907413"/>
            <a:ext cx="30480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76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History of the ABP Framework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D28D30-1E44-4D15-A215-FE2816FB8B25}"/>
              </a:ext>
            </a:extLst>
          </p:cNvPr>
          <p:cNvSpPr txBox="1">
            <a:spLocks/>
          </p:cNvSpPr>
          <p:nvPr/>
        </p:nvSpPr>
        <p:spPr>
          <a:xfrm>
            <a:off x="952500" y="1915275"/>
            <a:ext cx="3557914" cy="2302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/>
              <a:t>5 years</a:t>
            </a:r>
            <a:r>
              <a:rPr lang="en-US" sz="2000" dirty="0"/>
              <a:t> of development</a:t>
            </a:r>
          </a:p>
          <a:p>
            <a:pPr algn="l"/>
            <a:r>
              <a:rPr lang="en-US" sz="2000" b="1" dirty="0"/>
              <a:t>210 </a:t>
            </a:r>
            <a:r>
              <a:rPr lang="en-US" sz="2000" dirty="0"/>
              <a:t>contributors</a:t>
            </a:r>
          </a:p>
          <a:p>
            <a:pPr algn="l"/>
            <a:r>
              <a:rPr lang="en-US" sz="2000" b="1" dirty="0"/>
              <a:t>6.7K</a:t>
            </a:r>
            <a:r>
              <a:rPr lang="en-US" sz="2000" dirty="0"/>
              <a:t> stars on GitHub</a:t>
            </a:r>
          </a:p>
          <a:p>
            <a:pPr algn="l"/>
            <a:r>
              <a:rPr lang="en-US" sz="2000" b="1" dirty="0"/>
              <a:t>2.1M</a:t>
            </a:r>
            <a:r>
              <a:rPr lang="en-US" sz="2000" dirty="0"/>
              <a:t> downloads on NuGet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1975F2-611E-4552-AB02-67A51D65B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398" y="1886220"/>
            <a:ext cx="5496141" cy="426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5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architecture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199270-3A07-4F1C-A3D1-160C6ABA4EAC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Domain Driven Design</a:t>
            </a:r>
          </a:p>
          <a:p>
            <a:pPr algn="ctr"/>
            <a:r>
              <a:rPr lang="en-US" sz="2800" dirty="0"/>
              <a:t>&amp; Layered 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2F3864-046F-4221-BDC2-E2663F3C08FB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EF6433-ECC8-4657-97D4-FA85B8C96243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Multi-Tenancy</a:t>
            </a:r>
            <a:br>
              <a:rPr lang="en-US" sz="2800" dirty="0"/>
            </a:br>
            <a:r>
              <a:rPr lang="en-US" dirty="0"/>
              <a:t>(SaaS infrastructure)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4075E5-6B95-4574-9A20-76CE7E884E3B}"/>
              </a:ext>
            </a:extLst>
          </p:cNvPr>
          <p:cNvSpPr/>
          <p:nvPr/>
        </p:nvSpPr>
        <p:spPr>
          <a:xfrm>
            <a:off x="6087341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Microservice</a:t>
            </a:r>
            <a:br>
              <a:rPr lang="en-US" sz="2800" dirty="0"/>
            </a:br>
            <a:r>
              <a:rPr lang="en-US" sz="2800" dirty="0"/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2099299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UI / Database options</a:t>
            </a:r>
            <a:endParaRPr lang="tr-TR" sz="4000" dirty="0">
              <a:solidFill>
                <a:srgbClr val="44013C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B6CF955-D8D3-4A27-A45B-F685ED352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51630"/>
            <a:ext cx="76771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E727DE70-ABAE-4FCA-A35C-E206E77D9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753" y="4206009"/>
            <a:ext cx="76771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344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484</Words>
  <Application>Microsoft Office PowerPoint</Application>
  <PresentationFormat>Widescreen</PresentationFormat>
  <Paragraphs>116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Open Sans</vt:lpstr>
      <vt:lpstr>Segoe UI</vt:lpstr>
      <vt:lpstr>Segoe UI Semibold</vt:lpstr>
      <vt:lpstr>Wingdings</vt:lpstr>
      <vt:lpstr>Office Teması</vt:lpstr>
      <vt:lpstr>Exploring the ABP Framework</vt:lpstr>
      <vt:lpstr>Introduction</vt:lpstr>
      <vt:lpstr>Why we need an application framework?</vt:lpstr>
      <vt:lpstr>Why we need an application framework?</vt:lpstr>
      <vt:lpstr>What is the ABP Framework?</vt:lpstr>
      <vt:lpstr>History of the ABP Framework</vt:lpstr>
      <vt:lpstr>History of the ABP Framework</vt:lpstr>
      <vt:lpstr>The architecture</vt:lpstr>
      <vt:lpstr>UI / Database options</vt:lpstr>
      <vt:lpstr>ABP Highlights</vt:lpstr>
      <vt:lpstr>Blazor WASM to Server Communication</vt:lpstr>
      <vt:lpstr>Blazor WASM to Server Communication</vt:lpstr>
      <vt:lpstr>ABP Input Tag Helpers</vt:lpstr>
      <vt:lpstr>ABP Dynamic Forms</vt:lpstr>
      <vt:lpstr>Inter-microservice messaging</vt:lpstr>
      <vt:lpstr>TODO: Title</vt:lpstr>
      <vt:lpstr>Subtitle If You Need for Lorem Ipsum Dolor Sit Amet Miadrso ABP Framework</vt:lpstr>
      <vt:lpstr>Subtitle If You Need for Lorem Ipsum Dolor Sit Amet Miadrso ABP Framework</vt:lpstr>
      <vt:lpstr>TODO: Title</vt:lpstr>
      <vt:lpstr>TODO: Title</vt:lpstr>
      <vt:lpstr>TODO: Title</vt:lpstr>
      <vt:lpstr>TODO: Title</vt:lpstr>
      <vt:lpstr>TODO: Title</vt:lpstr>
      <vt:lpstr>TODO: Title</vt:lpstr>
      <vt:lpstr>TODO: Title</vt:lpstr>
      <vt:lpstr>TODO: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 Miadrso ABP Framework</dc:title>
  <dc:creator>armağan ünlü</dc:creator>
  <cp:lastModifiedBy>Halil Kalkan</cp:lastModifiedBy>
  <cp:revision>15</cp:revision>
  <dcterms:created xsi:type="dcterms:W3CDTF">2021-09-27T14:07:26Z</dcterms:created>
  <dcterms:modified xsi:type="dcterms:W3CDTF">2021-09-28T05:49:20Z</dcterms:modified>
</cp:coreProperties>
</file>