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306" r:id="rId7"/>
    <p:sldId id="271" r:id="rId8"/>
    <p:sldId id="307" r:id="rId9"/>
    <p:sldId id="308" r:id="rId10"/>
    <p:sldId id="270" r:id="rId11"/>
    <p:sldId id="258" r:id="rId12"/>
    <p:sldId id="260" r:id="rId13"/>
    <p:sldId id="264" r:id="rId14"/>
    <p:sldId id="261" r:id="rId15"/>
    <p:sldId id="266" r:id="rId16"/>
    <p:sldId id="267" r:id="rId17"/>
    <p:sldId id="268" r:id="rId18"/>
    <p:sldId id="273" r:id="rId19"/>
    <p:sldId id="274" r:id="rId20"/>
    <p:sldId id="275" r:id="rId21"/>
    <p:sldId id="276" r:id="rId22"/>
    <p:sldId id="277" r:id="rId23"/>
    <p:sldId id="279" r:id="rId24"/>
    <p:sldId id="284" r:id="rId25"/>
    <p:sldId id="285" r:id="rId26"/>
    <p:sldId id="286" r:id="rId27"/>
    <p:sldId id="287" r:id="rId28"/>
    <p:sldId id="288" r:id="rId29"/>
    <p:sldId id="289" r:id="rId30"/>
    <p:sldId id="280" r:id="rId31"/>
    <p:sldId id="282" r:id="rId32"/>
    <p:sldId id="291" r:id="rId33"/>
    <p:sldId id="278" r:id="rId34"/>
    <p:sldId id="290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4" r:id="rId45"/>
    <p:sldId id="302" r:id="rId46"/>
    <p:sldId id="303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0BC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practical guide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  <a:p>
            <a:r>
              <a:rPr lang="en-US" i="1" dirty="0"/>
              <a:t>TODO: Show a picture of an aggregate with a root &amp; collections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  <a:p>
            <a:r>
              <a:rPr lang="en-US" sz="2000" dirty="0"/>
              <a:t>Create a </a:t>
            </a:r>
            <a:r>
              <a:rPr lang="en-US" sz="2000" b="1" dirty="0"/>
              <a:t>private default constructor</a:t>
            </a:r>
            <a:r>
              <a:rPr lang="en-US" sz="2000" dirty="0"/>
              <a:t> for ORMs &amp; deserialization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4" y="3190745"/>
            <a:ext cx="5708606" cy="335570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72" y="3190745"/>
            <a:ext cx="5202381" cy="335570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158DF-9FAB-400A-9EE0-123D4865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408"/>
            <a:ext cx="6957651" cy="3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7B28-2B93-49AF-A420-DECFC76E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interface in the domain layer, implement in the infrastructure</a:t>
            </a:r>
          </a:p>
          <a:p>
            <a:r>
              <a:rPr lang="en-US" dirty="0"/>
              <a:t>Do not include domain logic</a:t>
            </a:r>
          </a:p>
          <a:p>
            <a:r>
              <a:rPr lang="en-US" dirty="0"/>
              <a:t>Repository interface should be database provider / ORM independent</a:t>
            </a:r>
          </a:p>
          <a:p>
            <a:r>
              <a:rPr lang="en-US" dirty="0"/>
              <a:t>Create repositories for </a:t>
            </a:r>
            <a:r>
              <a:rPr lang="en-US" b="1" dirty="0"/>
              <a:t>aggregate roots</a:t>
            </a:r>
            <a:r>
              <a:rPr lang="en-US" dirty="0"/>
              <a:t>, not entities</a:t>
            </a:r>
          </a:p>
        </p:txBody>
      </p:sp>
    </p:spTree>
    <p:extLst>
      <p:ext uri="{BB962C8B-B14F-4D97-AF65-F5344CB8AC3E}">
        <p14:creationId xmlns:p14="http://schemas.microsoft.com/office/powerpoint/2010/main" val="210285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A81E-E4B8-4201-98E7-BD4F90DC9FB2}"/>
              </a:ext>
            </a:extLst>
          </p:cNvPr>
          <p:cNvSpPr txBox="1"/>
          <p:nvPr/>
        </p:nvSpPr>
        <p:spPr>
          <a:xfrm>
            <a:off x="7460360" y="5031180"/>
            <a:ext cx="38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an In-Active issue?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1B06-1F38-4FC5-97D1-BDC0089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583878" cy="40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AF23-83C7-4B33-A3A0-ADFC4E0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5" y="1656906"/>
            <a:ext cx="7193476" cy="504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</p:txBody>
      </p:sp>
    </p:spTree>
    <p:extLst>
      <p:ext uri="{BB962C8B-B14F-4D97-AF65-F5344CB8AC3E}">
        <p14:creationId xmlns:p14="http://schemas.microsoft.com/office/powerpoint/2010/main" val="90753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Solution: The Specification Pattern!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64024-8FF5-4BD0-8B85-25CFB0BF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0" y="1634836"/>
            <a:ext cx="5944337" cy="5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C85E9-7997-4976-BA41-35FE6116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2442792"/>
            <a:ext cx="6642018" cy="2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6FB4-FEA1-4DEF-9298-D3044738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2" y="2327358"/>
            <a:ext cx="10656125" cy="3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Define a specification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1BE2-318B-4B17-8F44-D0B05CAD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207"/>
            <a:ext cx="7837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0AC01-C084-42C9-9001-DD9BB9A5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5" y="1758156"/>
            <a:ext cx="5257800" cy="96927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6A22A-483B-4831-A628-B510B74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65" y="2844387"/>
            <a:ext cx="7727868" cy="2572374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D1C11-869D-4780-9CFC-D3AE1539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65" y="5533721"/>
            <a:ext cx="5642882" cy="100191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31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3C0D9-5BC9-4043-A357-B1CA1A9F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6" y="1832758"/>
            <a:ext cx="4659138" cy="39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88AFE-84D3-4FE8-A964-05B07B9F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65" y="1648831"/>
            <a:ext cx="6264459" cy="420484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5E0A82D-CFB7-4801-BC0A-7BBD01CDE9F3}"/>
              </a:ext>
            </a:extLst>
          </p:cNvPr>
          <p:cNvSpPr/>
          <p:nvPr/>
        </p:nvSpPr>
        <p:spPr>
          <a:xfrm>
            <a:off x="4526504" y="4627419"/>
            <a:ext cx="999481" cy="3443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203-A237-4817-9C8C-856833C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Combining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24F7-F0FF-4E0E-97AC-BB8766EB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0927" cy="2808533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C95D5-C36D-4E74-92F3-B6E562CE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7349"/>
            <a:ext cx="6227467" cy="181115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483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1A68-EA70-4F50-9A9F-4D510AE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905"/>
            <a:ext cx="4233925" cy="302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F21F5-B569-4D96-BBEE-735F40DD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1" y="2167244"/>
            <a:ext cx="4931167" cy="1728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0BC940-1850-4062-951A-6FA5B17106C4}"/>
              </a:ext>
            </a:extLst>
          </p:cNvPr>
          <p:cNvSpPr/>
          <p:nvPr/>
        </p:nvSpPr>
        <p:spPr>
          <a:xfrm>
            <a:off x="5288478" y="2825683"/>
            <a:ext cx="1041070" cy="411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459E-6CBC-44E2-99B0-6203402B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21-1A01-4199-BD9E-3FF6FD7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model: A special entity-like class to read data from the database.</a:t>
            </a:r>
          </a:p>
          <a:p>
            <a:r>
              <a:rPr lang="en-US" dirty="0"/>
              <a:t>Minimize read models, do not use for single-entity operations</a:t>
            </a:r>
          </a:p>
          <a:p>
            <a:r>
              <a:rPr lang="en-US" dirty="0"/>
              <a:t>Define &amp; use read models only in performance critical parts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Do not reuse aggregate roots or entities inside read models</a:t>
            </a:r>
          </a:p>
          <a:p>
            <a:pPr lvl="1"/>
            <a:r>
              <a:rPr lang="en-US" dirty="0"/>
              <a:t>TODO: Example (</a:t>
            </a:r>
            <a:r>
              <a:rPr lang="en-US" dirty="0" err="1"/>
              <a:t>UserWithRole</a:t>
            </a:r>
            <a:r>
              <a:rPr lang="en-US" dirty="0"/>
              <a:t>, </a:t>
            </a:r>
            <a:r>
              <a:rPr lang="en-US" dirty="0" err="1"/>
              <a:t>SimpleUser</a:t>
            </a:r>
            <a:r>
              <a:rPr lang="en-US" dirty="0"/>
              <a:t>, </a:t>
            </a:r>
            <a:r>
              <a:rPr lang="en-US" dirty="0" err="1"/>
              <a:t>DetailedUser</a:t>
            </a:r>
            <a:r>
              <a:rPr lang="en-US" dirty="0"/>
              <a:t>… etc.)</a:t>
            </a:r>
          </a:p>
        </p:txBody>
      </p:sp>
    </p:spTree>
    <p:extLst>
      <p:ext uri="{BB962C8B-B14F-4D97-AF65-F5344CB8AC3E}">
        <p14:creationId xmlns:p14="http://schemas.microsoft.com/office/powerpoint/2010/main" val="17199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AB9-487D-494A-B454-B40FBBEF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AD6C-7AEA-4B69-925F-9A8C313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</a:t>
            </a:r>
          </a:p>
        </p:txBody>
      </p:sp>
    </p:spTree>
    <p:extLst>
      <p:ext uri="{BB962C8B-B14F-4D97-AF65-F5344CB8AC3E}">
        <p14:creationId xmlns:p14="http://schemas.microsoft.com/office/powerpoint/2010/main" val="2211448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6CE-839F-4199-B466-22AF20D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836-7ABE-4497-B60B-67B7615C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domain logic;</a:t>
            </a:r>
          </a:p>
          <a:p>
            <a:pPr lvl="1"/>
            <a:r>
              <a:rPr lang="en-US" dirty="0"/>
              <a:t>Depends on </a:t>
            </a:r>
            <a:r>
              <a:rPr lang="en-US" b="1" dirty="0"/>
              <a:t>services/repositories</a:t>
            </a:r>
          </a:p>
          <a:p>
            <a:pPr lvl="1"/>
            <a:r>
              <a:rPr lang="en-US" dirty="0"/>
              <a:t>Needs to work with </a:t>
            </a:r>
            <a:r>
              <a:rPr lang="en-US" b="1" dirty="0"/>
              <a:t>multiple entities</a:t>
            </a:r>
            <a:r>
              <a:rPr lang="en-US" dirty="0"/>
              <a:t> / entity types</a:t>
            </a:r>
          </a:p>
          <a:p>
            <a:r>
              <a:rPr lang="en-US" dirty="0"/>
              <a:t>Create for </a:t>
            </a:r>
            <a:r>
              <a:rPr lang="en-US" b="1" dirty="0"/>
              <a:t>aggregate roots</a:t>
            </a:r>
            <a:r>
              <a:rPr lang="en-US" dirty="0"/>
              <a:t>, not for entities</a:t>
            </a:r>
          </a:p>
          <a:p>
            <a:r>
              <a:rPr lang="en-US" dirty="0"/>
              <a:t>Work with </a:t>
            </a:r>
            <a:r>
              <a:rPr lang="en-US" b="1" dirty="0"/>
              <a:t>domain objects</a:t>
            </a:r>
            <a:r>
              <a:rPr lang="en-US" dirty="0"/>
              <a:t>, not DTOs</a:t>
            </a:r>
          </a:p>
        </p:txBody>
      </p:sp>
    </p:spTree>
    <p:extLst>
      <p:ext uri="{BB962C8B-B14F-4D97-AF65-F5344CB8AC3E}">
        <p14:creationId xmlns:p14="http://schemas.microsoft.com/office/powerpoint/2010/main" val="234070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061-C025-4862-BB7A-13EE626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0215-8F7B-4D4B-87D0-903BC1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" y="1637448"/>
            <a:ext cx="6068748" cy="5127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2BBA2-7CC5-49FC-AFB8-6E663B11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77" y="2529171"/>
            <a:ext cx="5158411" cy="2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29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11F-109C-47D3-B70A-8E71B107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2A71-B250-4E7B-97F2-FCB252B6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4854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AFCC-9F14-4DE2-B25D-DBEC3475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AC2E-582F-490A-8D51-741AA1B2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use cases</a:t>
            </a:r>
            <a:r>
              <a:rPr lang="en-US" dirty="0"/>
              <a:t> of the application (application logic), not domain logic!</a:t>
            </a:r>
          </a:p>
          <a:p>
            <a:r>
              <a:rPr lang="en-US" dirty="0"/>
              <a:t>Get &amp; return </a:t>
            </a:r>
            <a:r>
              <a:rPr lang="en-US" b="1" dirty="0"/>
              <a:t>Data Transfer Objects</a:t>
            </a:r>
            <a:r>
              <a:rPr lang="en-US" dirty="0"/>
              <a:t>, not entities!</a:t>
            </a:r>
          </a:p>
          <a:p>
            <a:r>
              <a:rPr lang="en-US" dirty="0"/>
              <a:t>Use entities, repositories and other domain objects inside</a:t>
            </a:r>
          </a:p>
        </p:txBody>
      </p:sp>
    </p:spTree>
    <p:extLst>
      <p:ext uri="{BB962C8B-B14F-4D97-AF65-F5344CB8AC3E}">
        <p14:creationId xmlns:p14="http://schemas.microsoft.com/office/powerpoint/2010/main" val="2222563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CF8-884F-45A6-90A4-69F90F8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618-1B9B-4090-BCC5-B982A3C0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79668"/>
            <a:ext cx="5506191" cy="3097295"/>
          </a:xfrm>
        </p:spPr>
        <p:txBody>
          <a:bodyPr>
            <a:normAutofit fontScale="92500"/>
          </a:bodyPr>
          <a:lstStyle/>
          <a:p>
            <a:r>
              <a:rPr lang="en-US" dirty="0"/>
              <a:t>Inject domain services &amp; repositories</a:t>
            </a:r>
          </a:p>
          <a:p>
            <a:r>
              <a:rPr lang="en-US" dirty="0"/>
              <a:t>Get DTO as argument</a:t>
            </a:r>
          </a:p>
          <a:p>
            <a:r>
              <a:rPr lang="en-US" dirty="0"/>
              <a:t>Get aggregate roots from repositories</a:t>
            </a:r>
          </a:p>
          <a:p>
            <a:r>
              <a:rPr lang="en-US" dirty="0"/>
              <a:t>Use domain service to perform the domain logic</a:t>
            </a:r>
          </a:p>
          <a:p>
            <a:r>
              <a:rPr lang="en-US" dirty="0"/>
              <a:t>Always update the entity explicitly (don’t assume the change tracking)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2CA0A-AB3A-48BF-A6C0-C7D6EB02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3" y="1598006"/>
            <a:ext cx="5680412" cy="521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54B2A-5509-432C-9977-26A4EEB7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1491838"/>
            <a:ext cx="3750561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2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Common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  <a:r>
              <a:rPr lang="en-US" b="1" dirty="0"/>
              <a:t>serializable</a:t>
            </a:r>
          </a:p>
          <a:p>
            <a:r>
              <a:rPr lang="en-US" dirty="0"/>
              <a:t>Should have a </a:t>
            </a:r>
            <a:r>
              <a:rPr lang="en-US" b="1" dirty="0" err="1"/>
              <a:t>parameterless</a:t>
            </a:r>
            <a:r>
              <a:rPr lang="en-US" b="1" dirty="0"/>
              <a:t> public constructor</a:t>
            </a:r>
            <a:r>
              <a:rPr lang="en-US" dirty="0"/>
              <a:t> (implicit/explicit)</a:t>
            </a:r>
          </a:p>
          <a:p>
            <a:r>
              <a:rPr lang="en-US" dirty="0"/>
              <a:t>Should not contain any </a:t>
            </a:r>
            <a:r>
              <a:rPr lang="en-US" b="1" dirty="0"/>
              <a:t>business logic</a:t>
            </a:r>
          </a:p>
          <a:p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inherit from </a:t>
            </a:r>
            <a:r>
              <a:rPr lang="en-US" b="1" dirty="0"/>
              <a:t>entities</a:t>
            </a:r>
            <a:r>
              <a:rPr lang="en-US" dirty="0"/>
              <a:t>!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reference to </a:t>
            </a:r>
            <a:r>
              <a:rPr lang="en-US" b="1" dirty="0"/>
              <a:t>entities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034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CDBDA-86DC-4A3B-9729-D23E56AD4FD6}"/>
              </a:ext>
            </a:extLst>
          </p:cNvPr>
          <p:cNvSpPr txBox="1">
            <a:spLocks/>
          </p:cNvSpPr>
          <p:nvPr/>
        </p:nvSpPr>
        <p:spPr>
          <a:xfrm>
            <a:off x="7394369" y="1825625"/>
            <a:ext cx="4292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is not used in create! Do not share same DTO for create &amp; update!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Password</a:t>
            </a:r>
            <a:r>
              <a:rPr lang="en-US" sz="2000" dirty="0"/>
              <a:t> is not used in </a:t>
            </a:r>
            <a:r>
              <a:rPr lang="en-US" sz="2000" i="1" dirty="0"/>
              <a:t>Update </a:t>
            </a:r>
            <a:r>
              <a:rPr lang="en-US" sz="2000" dirty="0"/>
              <a:t>and </a:t>
            </a:r>
            <a:r>
              <a:rPr lang="en-US" sz="2000" i="1" dirty="0" err="1"/>
              <a:t>ChangeUserName</a:t>
            </a:r>
            <a:r>
              <a:rPr lang="en-US" sz="2000" dirty="0"/>
              <a:t>!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CreationTime</a:t>
            </a:r>
            <a:r>
              <a:rPr lang="en-US" sz="2000" dirty="0"/>
              <a:t> should not sent by the client!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E2BA8-CC4F-40A3-86CC-E9FA2E9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1" y="2942612"/>
            <a:ext cx="6212133" cy="3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DBC-FAC8-48BB-8DD8-EDDD7D8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90FD-6C8E-445E-BB91-A39CA922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7" y="3338512"/>
            <a:ext cx="6268408" cy="1375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387B-3378-4287-9DA2-85959441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74" y="1908765"/>
            <a:ext cx="4661712" cy="45339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08B78A-3B72-48EA-A6AE-275378C2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</p:spTree>
    <p:extLst>
      <p:ext uri="{BB962C8B-B14F-4D97-AF65-F5344CB8AC3E}">
        <p14:creationId xmlns:p14="http://schemas.microsoft.com/office/powerpoint/2010/main" val="305009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only the formal validation (can use data annotation attributes)</a:t>
            </a:r>
          </a:p>
          <a:p>
            <a:r>
              <a:rPr lang="en-US" sz="2400" dirty="0"/>
              <a:t>Don’t include domain validation logic (ex: unique user name constraint)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2C096-C2C7-491F-882E-19EAAF36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3" y="2727365"/>
            <a:ext cx="5074027" cy="3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7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4168"/>
          </a:xfrm>
        </p:spPr>
        <p:txBody>
          <a:bodyPr>
            <a:norm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6350B-7541-43DE-AB8C-B7866014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301"/>
            <a:ext cx="6222670" cy="2976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3626C-6168-4BB7-A176-BBA41ABE6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4298864"/>
            <a:ext cx="339692" cy="29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295C5-CE29-4E56-B56B-0D0840BAD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52" y="4592082"/>
            <a:ext cx="339692" cy="293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1B153-A6C0-42C9-AD01-A3D64A0F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3" y="5104406"/>
            <a:ext cx="339692" cy="293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0E7D8-DC1C-4C94-9130-CB1C1CFF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" y="5733799"/>
            <a:ext cx="339692" cy="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63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6131"/>
          </a:xfrm>
        </p:spPr>
        <p:txBody>
          <a:bodyPr>
            <a:no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39D52-2EA2-49E1-97DF-9996081F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9" y="3479598"/>
            <a:ext cx="5844459" cy="273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860DB-566D-47FD-82E1-C3C15816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7" y="3479598"/>
            <a:ext cx="5015974" cy="23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5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Object to Object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64036"/>
          </a:xfrm>
        </p:spPr>
        <p:txBody>
          <a:bodyPr>
            <a:no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auto object mapping </a:t>
            </a:r>
            <a:r>
              <a:rPr lang="en-US" sz="2400" dirty="0"/>
              <a:t>libraries (but, carefully – enable configuration validation)</a:t>
            </a:r>
          </a:p>
          <a:p>
            <a:r>
              <a:rPr lang="en-US" sz="2400" b="1" dirty="0"/>
              <a:t>Do not map </a:t>
            </a:r>
            <a:r>
              <a:rPr lang="en-US" sz="2400" dirty="0"/>
              <a:t>input DTOs to entities. </a:t>
            </a:r>
            <a:r>
              <a:rPr lang="en-US" sz="2400" b="1" dirty="0"/>
              <a:t>Map</a:t>
            </a:r>
            <a:r>
              <a:rPr lang="en-US" sz="2400" dirty="0"/>
              <a:t> entities to output DTOs</a:t>
            </a:r>
          </a:p>
        </p:txBody>
      </p:sp>
    </p:spTree>
    <p:extLst>
      <p:ext uri="{BB962C8B-B14F-4D97-AF65-F5344CB8AC3E}">
        <p14:creationId xmlns:p14="http://schemas.microsoft.com/office/powerpoint/2010/main" val="1364963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Example: Entity Creation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22D94-FDA6-417B-ADF8-38E3D027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2059562"/>
            <a:ext cx="7268688" cy="39736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59589-E408-41CD-B5EA-BB8554A5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34" y="1825625"/>
            <a:ext cx="3717966" cy="4351338"/>
          </a:xfrm>
        </p:spPr>
        <p:txBody>
          <a:bodyPr/>
          <a:lstStyle/>
          <a:p>
            <a:r>
              <a:rPr lang="en-US" dirty="0"/>
              <a:t>Don’t use DTO to entity auto-mapping, use entity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r>
              <a:rPr lang="en-US" dirty="0"/>
              <a:t>Perform additional </a:t>
            </a:r>
            <a:r>
              <a:rPr lang="en-US" b="1" dirty="0"/>
              <a:t>domain actions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/>
              <a:t>repository</a:t>
            </a:r>
            <a:r>
              <a:rPr lang="en-US" dirty="0"/>
              <a:t>.</a:t>
            </a:r>
          </a:p>
          <a:p>
            <a:r>
              <a:rPr lang="en-US" dirty="0"/>
              <a:t>Return DTO using </a:t>
            </a:r>
            <a:r>
              <a:rPr lang="en-US" b="1" dirty="0"/>
              <a:t>auto-mapping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17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49C-91D0-437D-A752-E68D2D6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3D58-1152-4768-BFD1-0FC3552A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return null or operation result code for exceptional cases, </a:t>
            </a:r>
            <a:r>
              <a:rPr lang="en-US" b="1" dirty="0"/>
              <a:t>throw exceptions</a:t>
            </a:r>
            <a:r>
              <a:rPr lang="en-US" dirty="0"/>
              <a:t>!</a:t>
            </a:r>
          </a:p>
          <a:p>
            <a:r>
              <a:rPr lang="en-US" b="1" dirty="0"/>
              <a:t>Define </a:t>
            </a:r>
            <a:r>
              <a:rPr lang="en-US" dirty="0"/>
              <a:t>exception classes for important business rules</a:t>
            </a:r>
          </a:p>
          <a:p>
            <a:r>
              <a:rPr lang="en-US" dirty="0"/>
              <a:t>Include an </a:t>
            </a:r>
            <a:r>
              <a:rPr lang="en-US" b="1" dirty="0"/>
              <a:t>error code </a:t>
            </a:r>
            <a:r>
              <a:rPr lang="en-US" dirty="0"/>
              <a:t>in the exception</a:t>
            </a:r>
          </a:p>
          <a:p>
            <a:r>
              <a:rPr lang="en-US" b="1" dirty="0"/>
              <a:t>Separate localization</a:t>
            </a:r>
            <a:r>
              <a:rPr lang="en-US" dirty="0"/>
              <a:t> from exception throwing</a:t>
            </a:r>
          </a:p>
          <a:p>
            <a:r>
              <a:rPr lang="en-US" dirty="0"/>
              <a:t>Map exceptions to </a:t>
            </a:r>
            <a:r>
              <a:rPr lang="en-US" b="1" dirty="0"/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4290921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A3F-F790-4EB1-B32A-CFA7AFB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34F7-7E72-43B4-97E9-0E7E4046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AA91-564C-4B55-B29A-2FD6E61F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br>
              <a:rPr lang="en-US" dirty="0"/>
            </a:br>
            <a:r>
              <a:rPr lang="en-US" sz="3600" dirty="0"/>
              <a:t>Layers / Clean Architecture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B0CB4-6524-4E31-A492-75A412DFDDCF}"/>
              </a:ext>
            </a:extLst>
          </p:cNvPr>
          <p:cNvSpPr/>
          <p:nvPr/>
        </p:nvSpPr>
        <p:spPr>
          <a:xfrm>
            <a:off x="2219446" y="2378198"/>
            <a:ext cx="294924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C2233-4E64-4516-A4A6-96C8AEA6D1D8}"/>
              </a:ext>
            </a:extLst>
          </p:cNvPr>
          <p:cNvSpPr txBox="1"/>
          <p:nvPr/>
        </p:nvSpPr>
        <p:spPr>
          <a:xfrm>
            <a:off x="1243267" y="2617706"/>
            <a:ext cx="2353056" cy="3718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C812E-F829-4732-9CCA-DD36DFDB5D01}"/>
              </a:ext>
            </a:extLst>
          </p:cNvPr>
          <p:cNvSpPr txBox="1"/>
          <p:nvPr/>
        </p:nvSpPr>
        <p:spPr>
          <a:xfrm>
            <a:off x="1243267" y="3347655"/>
            <a:ext cx="2353056" cy="3718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F232E-C8C7-4DB0-99AD-A1CC33242828}"/>
              </a:ext>
            </a:extLst>
          </p:cNvPr>
          <p:cNvSpPr txBox="1"/>
          <p:nvPr/>
        </p:nvSpPr>
        <p:spPr>
          <a:xfrm>
            <a:off x="1243267" y="4077604"/>
            <a:ext cx="2353056" cy="37185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AD95D9-A309-4D49-A8CA-4594E1E33D55}"/>
              </a:ext>
            </a:extLst>
          </p:cNvPr>
          <p:cNvCxnSpPr/>
          <p:nvPr/>
        </p:nvCxnSpPr>
        <p:spPr>
          <a:xfrm>
            <a:off x="1647397" y="2989562"/>
            <a:ext cx="0" cy="3580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7C5CB8-4CA3-4511-B830-E7B832E89F94}"/>
              </a:ext>
            </a:extLst>
          </p:cNvPr>
          <p:cNvCxnSpPr/>
          <p:nvPr/>
        </p:nvCxnSpPr>
        <p:spPr>
          <a:xfrm>
            <a:off x="1647397" y="3734697"/>
            <a:ext cx="0" cy="3580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DD3B864-9C99-424D-97CB-6DE795114B8E}"/>
              </a:ext>
            </a:extLst>
          </p:cNvPr>
          <p:cNvCxnSpPr>
            <a:cxnSpLocks/>
          </p:cNvCxnSpPr>
          <p:nvPr/>
        </p:nvCxnSpPr>
        <p:spPr>
          <a:xfrm rot="10800000">
            <a:off x="1905548" y="4449461"/>
            <a:ext cx="313899" cy="17610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95F5409-B210-48D9-8DF0-930EE22E898B}"/>
              </a:ext>
            </a:extLst>
          </p:cNvPr>
          <p:cNvCxnSpPr>
            <a:cxnSpLocks/>
          </p:cNvCxnSpPr>
          <p:nvPr/>
        </p:nvCxnSpPr>
        <p:spPr>
          <a:xfrm rot="10800000">
            <a:off x="1905548" y="3719511"/>
            <a:ext cx="313899" cy="17610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41F70D-F3BD-40D3-9A7A-A00206B931AC}"/>
              </a:ext>
            </a:extLst>
          </p:cNvPr>
          <p:cNvCxnSpPr>
            <a:cxnSpLocks/>
          </p:cNvCxnSpPr>
          <p:nvPr/>
        </p:nvCxnSpPr>
        <p:spPr>
          <a:xfrm rot="10800000">
            <a:off x="1905546" y="2985622"/>
            <a:ext cx="313899" cy="17610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A43F43F-CAB8-4450-8156-062A8328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28" y="1869539"/>
            <a:ext cx="3730315" cy="37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112D4F9-DDEF-4DCA-A01E-C13D5C72DC72}"/>
              </a:ext>
            </a:extLst>
          </p:cNvPr>
          <p:cNvSpPr/>
          <p:nvPr/>
        </p:nvSpPr>
        <p:spPr>
          <a:xfrm>
            <a:off x="8660547" y="2067262"/>
            <a:ext cx="2191443" cy="183686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br>
              <a:rPr lang="en-US" dirty="0"/>
            </a:br>
            <a:r>
              <a:rPr lang="en-US" sz="3600" dirty="0"/>
              <a:t>Execution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A1F74-23E2-4A5B-8223-FE0C0D33B6CF}"/>
              </a:ext>
            </a:extLst>
          </p:cNvPr>
          <p:cNvSpPr/>
          <p:nvPr/>
        </p:nvSpPr>
        <p:spPr>
          <a:xfrm>
            <a:off x="6704596" y="2485927"/>
            <a:ext cx="1440238" cy="86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Application</a:t>
            </a:r>
          </a:p>
          <a:p>
            <a:pPr algn="ctr"/>
            <a:r>
              <a:rPr lang="en-US" sz="1600" b="1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1BDF8-A97B-47A2-BBAB-584C3CA225AE}"/>
              </a:ext>
            </a:extLst>
          </p:cNvPr>
          <p:cNvSpPr/>
          <p:nvPr/>
        </p:nvSpPr>
        <p:spPr>
          <a:xfrm>
            <a:off x="9027724" y="2703491"/>
            <a:ext cx="1561606" cy="364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Domain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E3AD8-583F-40C3-ADA0-DE8756AC07BE}"/>
              </a:ext>
            </a:extLst>
          </p:cNvPr>
          <p:cNvSpPr/>
          <p:nvPr/>
        </p:nvSpPr>
        <p:spPr>
          <a:xfrm>
            <a:off x="9027724" y="2198790"/>
            <a:ext cx="1561606" cy="364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7A9AA-9C10-4339-9A46-5B9870898C64}"/>
              </a:ext>
            </a:extLst>
          </p:cNvPr>
          <p:cNvSpPr/>
          <p:nvPr/>
        </p:nvSpPr>
        <p:spPr>
          <a:xfrm>
            <a:off x="9027724" y="3208192"/>
            <a:ext cx="1561606" cy="509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Repositories (interface)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514E2-FBF0-4259-9096-F158D0F1F76F}"/>
              </a:ext>
            </a:extLst>
          </p:cNvPr>
          <p:cNvSpPr/>
          <p:nvPr/>
        </p:nvSpPr>
        <p:spPr>
          <a:xfrm>
            <a:off x="4048704" y="3130397"/>
            <a:ext cx="1372590" cy="364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8259F-764D-44EB-AF13-70029F736C54}"/>
              </a:ext>
            </a:extLst>
          </p:cNvPr>
          <p:cNvSpPr/>
          <p:nvPr/>
        </p:nvSpPr>
        <p:spPr>
          <a:xfrm>
            <a:off x="4024745" y="2233399"/>
            <a:ext cx="1372590" cy="3641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MVC UI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85AFCC-4B49-44C0-A18F-512FEFE35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6" y="2068628"/>
            <a:ext cx="693717" cy="693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4CC042-B18A-4ECD-A5A5-D0CD32A3D879}"/>
              </a:ext>
            </a:extLst>
          </p:cNvPr>
          <p:cNvSpPr txBox="1"/>
          <p:nvPr/>
        </p:nvSpPr>
        <p:spPr>
          <a:xfrm>
            <a:off x="838200" y="2201730"/>
            <a:ext cx="104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9008B-BC19-4FDC-928A-BE0D482B61E4}"/>
              </a:ext>
            </a:extLst>
          </p:cNvPr>
          <p:cNvSpPr/>
          <p:nvPr/>
        </p:nvSpPr>
        <p:spPr>
          <a:xfrm>
            <a:off x="862158" y="3130396"/>
            <a:ext cx="1672124" cy="364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Remote clients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87671-75E4-4471-A14C-E44FD3652AF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97335" y="2415488"/>
            <a:ext cx="1307261" cy="24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3CFAF7-8811-47CF-866E-317B5AF58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21294" y="3152184"/>
            <a:ext cx="1283302" cy="16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4B6B87-1104-4D7C-9873-8A0052C091D7}"/>
              </a:ext>
            </a:extLst>
          </p:cNvPr>
          <p:cNvSpPr txBox="1"/>
          <p:nvPr/>
        </p:nvSpPr>
        <p:spPr>
          <a:xfrm>
            <a:off x="5982206" y="3164996"/>
            <a:ext cx="53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261B9-9D47-40D4-9E2A-E705208136ED}"/>
              </a:ext>
            </a:extLst>
          </p:cNvPr>
          <p:cNvSpPr txBox="1"/>
          <p:nvPr/>
        </p:nvSpPr>
        <p:spPr>
          <a:xfrm>
            <a:off x="6000328" y="2262565"/>
            <a:ext cx="53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DTO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93060-6B1F-4599-BB90-39C6E2C80A14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144834" y="2380879"/>
            <a:ext cx="882890" cy="53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81B11-F5C6-43D4-B428-4D3DF673439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44834" y="2885580"/>
            <a:ext cx="882890" cy="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FBEE9C-13FB-42D0-A14E-85D4B56807C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144834" y="2920366"/>
            <a:ext cx="882890" cy="5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895C88-83F2-4A88-9CCB-3258D46A9421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2510323" y="2415487"/>
            <a:ext cx="151442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618091-943D-4DF8-8D77-F6AD9E479DD7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2534282" y="3312485"/>
            <a:ext cx="151442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4B7AE9-E6BB-48BB-A7CC-48B8F4A18C09}"/>
              </a:ext>
            </a:extLst>
          </p:cNvPr>
          <p:cNvSpPr txBox="1"/>
          <p:nvPr/>
        </p:nvSpPr>
        <p:spPr>
          <a:xfrm>
            <a:off x="2585925" y="2933321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DCDBD0-7B5B-4C40-9347-FE4A081953A0}"/>
              </a:ext>
            </a:extLst>
          </p:cNvPr>
          <p:cNvSpPr txBox="1"/>
          <p:nvPr/>
        </p:nvSpPr>
        <p:spPr>
          <a:xfrm>
            <a:off x="2558999" y="2063461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4CE016-990A-48C6-B367-CC0099AC0882}"/>
              </a:ext>
            </a:extLst>
          </p:cNvPr>
          <p:cNvSpPr txBox="1"/>
          <p:nvPr/>
        </p:nvSpPr>
        <p:spPr>
          <a:xfrm>
            <a:off x="2736620" y="2411696"/>
            <a:ext cx="987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html/</a:t>
            </a:r>
            <a:r>
              <a:rPr lang="en-US" sz="1400" dirty="0" err="1"/>
              <a:t>js</a:t>
            </a:r>
            <a:r>
              <a:rPr lang="en-US" sz="1400" dirty="0"/>
              <a:t>/</a:t>
            </a:r>
            <a:r>
              <a:rPr lang="en-US" sz="1400" dirty="0" err="1"/>
              <a:t>css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7DE598-12BD-40EB-9B58-A6CF01FA7CC3}"/>
              </a:ext>
            </a:extLst>
          </p:cNvPr>
          <p:cNvSpPr txBox="1"/>
          <p:nvPr/>
        </p:nvSpPr>
        <p:spPr>
          <a:xfrm>
            <a:off x="2975316" y="332231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B87FC5-0497-4822-907D-3B333F5D7C8E}"/>
              </a:ext>
            </a:extLst>
          </p:cNvPr>
          <p:cNvSpPr txBox="1"/>
          <p:nvPr/>
        </p:nvSpPr>
        <p:spPr>
          <a:xfrm>
            <a:off x="8892736" y="1693784"/>
            <a:ext cx="1377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DOMAIN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142B0-0110-4E41-908C-95DECC75B098}"/>
              </a:ext>
            </a:extLst>
          </p:cNvPr>
          <p:cNvSpPr/>
          <p:nvPr/>
        </p:nvSpPr>
        <p:spPr>
          <a:xfrm>
            <a:off x="5830064" y="2067261"/>
            <a:ext cx="2596655" cy="183686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27DB1-71D6-4D29-AD2A-01EC24DCA1F2}"/>
              </a:ext>
            </a:extLst>
          </p:cNvPr>
          <p:cNvSpPr txBox="1"/>
          <p:nvPr/>
        </p:nvSpPr>
        <p:spPr>
          <a:xfrm>
            <a:off x="6164631" y="1690688"/>
            <a:ext cx="1736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APPLICATION layer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B1B6C2-10A7-43A3-ADF8-5533D45FC55A}"/>
              </a:ext>
            </a:extLst>
          </p:cNvPr>
          <p:cNvSpPr/>
          <p:nvPr/>
        </p:nvSpPr>
        <p:spPr>
          <a:xfrm>
            <a:off x="3868428" y="2081894"/>
            <a:ext cx="1736152" cy="69371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61E1B8-6B42-4FCD-A8AE-F405AA9BC5A6}"/>
              </a:ext>
            </a:extLst>
          </p:cNvPr>
          <p:cNvSpPr/>
          <p:nvPr/>
        </p:nvSpPr>
        <p:spPr>
          <a:xfrm>
            <a:off x="3859689" y="2981030"/>
            <a:ext cx="1736152" cy="64906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10E910-E0DC-4D5D-A856-B8CB3E5115D1}"/>
              </a:ext>
            </a:extLst>
          </p:cNvPr>
          <p:cNvSpPr txBox="1"/>
          <p:nvPr/>
        </p:nvSpPr>
        <p:spPr>
          <a:xfrm>
            <a:off x="3809030" y="1693479"/>
            <a:ext cx="188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PRESENTATION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7B2629-C23D-459B-8F87-8F444865CCAF}"/>
              </a:ext>
            </a:extLst>
          </p:cNvPr>
          <p:cNvSpPr txBox="1"/>
          <p:nvPr/>
        </p:nvSpPr>
        <p:spPr>
          <a:xfrm>
            <a:off x="3814394" y="3665718"/>
            <a:ext cx="1841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Distributed Services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E6DD2-B4F5-4E8D-96ED-22BF7D4678BB}"/>
              </a:ext>
            </a:extLst>
          </p:cNvPr>
          <p:cNvSpPr txBox="1"/>
          <p:nvPr/>
        </p:nvSpPr>
        <p:spPr>
          <a:xfrm>
            <a:off x="3888910" y="4662608"/>
            <a:ext cx="168475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Audit Logging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Caching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Authorization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700EFE-DBA8-4713-96F9-CF94FE4C2475}"/>
              </a:ext>
            </a:extLst>
          </p:cNvPr>
          <p:cNvSpPr txBox="1"/>
          <p:nvPr/>
        </p:nvSpPr>
        <p:spPr>
          <a:xfrm>
            <a:off x="5830064" y="4669020"/>
            <a:ext cx="25074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Authorization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Validation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Unit of Work / DB Transaction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182465-3B3F-44C6-80FA-786019F4A479}"/>
              </a:ext>
            </a:extLst>
          </p:cNvPr>
          <p:cNvCxnSpPr>
            <a:cxnSpLocks/>
          </p:cNvCxnSpPr>
          <p:nvPr/>
        </p:nvCxnSpPr>
        <p:spPr>
          <a:xfrm>
            <a:off x="5697432" y="4594194"/>
            <a:ext cx="0" cy="141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C068357-7B30-41B2-AB3E-B5E8874D7000}"/>
              </a:ext>
            </a:extLst>
          </p:cNvPr>
          <p:cNvSpPr/>
          <p:nvPr/>
        </p:nvSpPr>
        <p:spPr>
          <a:xfrm>
            <a:off x="3859689" y="4494926"/>
            <a:ext cx="4567030" cy="1601075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158D61-C40E-4FAF-99FB-C04AB145D9CB}"/>
              </a:ext>
            </a:extLst>
          </p:cNvPr>
          <p:cNvSpPr txBox="1"/>
          <p:nvPr/>
        </p:nvSpPr>
        <p:spPr>
          <a:xfrm>
            <a:off x="4530209" y="6115441"/>
            <a:ext cx="3268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 r o s </a:t>
            </a:r>
            <a:r>
              <a:rPr lang="en-US" sz="1600" dirty="0" err="1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C00000"/>
                </a:solidFill>
              </a:rPr>
              <a:t>     C u t </a:t>
            </a:r>
            <a:r>
              <a:rPr lang="en-US" sz="1600" dirty="0" err="1">
                <a:solidFill>
                  <a:srgbClr val="C00000"/>
                </a:solidFill>
              </a:rPr>
              <a:t>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n g     C o n c e r n s</a:t>
            </a:r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DB1C-0E2B-4746-AE97-9A3050BA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br>
              <a:rPr lang="en-US" dirty="0"/>
            </a:br>
            <a:r>
              <a:rPr lang="en-US" sz="3600" dirty="0"/>
              <a:t>Core building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817E-1144-4AB5-9037-3E6E7C86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Domain Layer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Aggregate Root</a:t>
            </a:r>
          </a:p>
          <a:p>
            <a:r>
              <a:rPr lang="en-US" dirty="0"/>
              <a:t>Value Object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Domain Service</a:t>
            </a:r>
          </a:p>
          <a:p>
            <a:r>
              <a:rPr lang="en-US" dirty="0"/>
              <a:t>Specification</a:t>
            </a:r>
          </a:p>
          <a:p>
            <a:r>
              <a:rPr lang="en-US" dirty="0"/>
              <a:t>Domain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2CC48-1C63-4890-A754-5BF2054A429F}"/>
              </a:ext>
            </a:extLst>
          </p:cNvPr>
          <p:cNvSpPr txBox="1">
            <a:spLocks/>
          </p:cNvSpPr>
          <p:nvPr/>
        </p:nvSpPr>
        <p:spPr>
          <a:xfrm>
            <a:off x="5966012" y="1825625"/>
            <a:ext cx="4356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Application Layer</a:t>
            </a:r>
          </a:p>
          <a:p>
            <a:r>
              <a:rPr lang="en-US" dirty="0"/>
              <a:t>Application Service</a:t>
            </a:r>
          </a:p>
          <a:p>
            <a:r>
              <a:rPr lang="en-US" dirty="0"/>
              <a:t>Data Transfer Object (DTO)</a:t>
            </a:r>
          </a:p>
          <a:p>
            <a:r>
              <a:rPr lang="en-US" dirty="0"/>
              <a:t>Unit of Work</a:t>
            </a:r>
          </a:p>
        </p:txBody>
      </p:sp>
    </p:spTree>
    <p:extLst>
      <p:ext uri="{BB962C8B-B14F-4D97-AF65-F5344CB8AC3E}">
        <p14:creationId xmlns:p14="http://schemas.microsoft.com/office/powerpoint/2010/main" val="63690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BA57-5717-4DBF-B5E2-E83CA6D6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br>
              <a:rPr lang="en-US" dirty="0"/>
            </a:br>
            <a:r>
              <a:rPr lang="en-US" sz="3600" dirty="0"/>
              <a:t>Common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F036-2AD2-4EFE-8648-A7BD66F6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/ ORM independence</a:t>
            </a:r>
          </a:p>
          <a:p>
            <a:r>
              <a:rPr lang="en-US" dirty="0"/>
              <a:t>Presentation technology agnostic</a:t>
            </a:r>
          </a:p>
          <a:p>
            <a:r>
              <a:rPr lang="en-US" dirty="0"/>
              <a:t>Doesn’t care about reporting / mass querying</a:t>
            </a:r>
          </a:p>
          <a:p>
            <a:r>
              <a:rPr lang="en-US" dirty="0"/>
              <a:t>Focuses on state changes of domain objects</a:t>
            </a:r>
          </a:p>
          <a:p>
            <a:r>
              <a:rPr lang="en-US" dirty="0"/>
              <a:t>…TODO</a:t>
            </a:r>
          </a:p>
        </p:txBody>
      </p:sp>
    </p:spTree>
    <p:extLst>
      <p:ext uri="{BB962C8B-B14F-4D97-AF65-F5344CB8AC3E}">
        <p14:creationId xmlns:p14="http://schemas.microsoft.com/office/powerpoint/2010/main" val="70365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1080</Words>
  <Application>Microsoft Office PowerPoint</Application>
  <PresentationFormat>Widescreen</PresentationFormat>
  <Paragraphs>208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Implementing Domain Driven Design (DDD)</vt:lpstr>
      <vt:lpstr>Agenda</vt:lpstr>
      <vt:lpstr>Part-I: What is DDD?</vt:lpstr>
      <vt:lpstr>What is DDD?</vt:lpstr>
      <vt:lpstr>Part-III: DDD</vt:lpstr>
      <vt:lpstr>Domain Driven Design Layers / Clean Architecture</vt:lpstr>
      <vt:lpstr>Domain Driven Design Execution Flow</vt:lpstr>
      <vt:lpstr>Domain Driven Design Core building Blocks</vt:lpstr>
      <vt:lpstr>Domain Driven Design Common Rules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  <vt:lpstr>Repositories Principles</vt:lpstr>
      <vt:lpstr>Repositories Do not include domain logic</vt:lpstr>
      <vt:lpstr>Repositories Do not include domain logic</vt:lpstr>
      <vt:lpstr>Repositories Do not include domain logic</vt:lpstr>
      <vt:lpstr>Specifications</vt:lpstr>
      <vt:lpstr>Specifications</vt:lpstr>
      <vt:lpstr>Specifications Define a specification</vt:lpstr>
      <vt:lpstr>Specifications Use the specification</vt:lpstr>
      <vt:lpstr>Specifications Use the specification</vt:lpstr>
      <vt:lpstr>Specifications Combining Specifications</vt:lpstr>
      <vt:lpstr>Repositories Querying</vt:lpstr>
      <vt:lpstr>Repositories Querying / Read Models</vt:lpstr>
      <vt:lpstr>Repositories Querying / Read Models</vt:lpstr>
      <vt:lpstr>Domain Services Principles</vt:lpstr>
      <vt:lpstr>Domain Services Example</vt:lpstr>
      <vt:lpstr>Domain Services More…</vt:lpstr>
      <vt:lpstr>Application Services Principles</vt:lpstr>
      <vt:lpstr>Application Services Example</vt:lpstr>
      <vt:lpstr>Application Services Common DTO best practices</vt:lpstr>
      <vt:lpstr>Application Services Input DTO best practices</vt:lpstr>
      <vt:lpstr>Application Services Input DTO best practices</vt:lpstr>
      <vt:lpstr>Application Services Input DTO best practices</vt:lpstr>
      <vt:lpstr>Application Services Output DTO suggestions</vt:lpstr>
      <vt:lpstr>Application Services Output DTO suggestions</vt:lpstr>
      <vt:lpstr>Application Services Object to Object Mapping</vt:lpstr>
      <vt:lpstr>Application Services Example: Entity Creation</vt:lpstr>
      <vt:lpstr>Domain/Business Exceptions</vt:lpstr>
      <vt:lpstr>Domain/Business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105</cp:revision>
  <dcterms:created xsi:type="dcterms:W3CDTF">2019-07-06T13:27:31Z</dcterms:created>
  <dcterms:modified xsi:type="dcterms:W3CDTF">2019-07-14T19:16:07Z</dcterms:modified>
</cp:coreProperties>
</file>