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78" r:id="rId3"/>
    <p:sldId id="270" r:id="rId4"/>
    <p:sldId id="271" r:id="rId5"/>
    <p:sldId id="260" r:id="rId6"/>
    <p:sldId id="268" r:id="rId7"/>
    <p:sldId id="269" r:id="rId8"/>
    <p:sldId id="272" r:id="rId9"/>
    <p:sldId id="273" r:id="rId10"/>
    <p:sldId id="276" r:id="rId11"/>
    <p:sldId id="274" r:id="rId12"/>
    <p:sldId id="275" r:id="rId13"/>
    <p:sldId id="279" r:id="rId14"/>
    <p:sldId id="277" r:id="rId15"/>
    <p:sldId id="280" r:id="rId16"/>
    <p:sldId id="281" r:id="rId17"/>
    <p:sldId id="286" r:id="rId18"/>
    <p:sldId id="267" r:id="rId19"/>
    <p:sldId id="283" r:id="rId20"/>
    <p:sldId id="284" r:id="rId21"/>
    <p:sldId id="282" r:id="rId22"/>
    <p:sldId id="287" r:id="rId23"/>
    <p:sldId id="288" r:id="rId24"/>
    <p:sldId id="289" r:id="rId25"/>
    <p:sldId id="290" r:id="rId26"/>
    <p:sldId id="293" r:id="rId27"/>
    <p:sldId id="294" r:id="rId28"/>
    <p:sldId id="295" r:id="rId29"/>
    <p:sldId id="296" r:id="rId30"/>
    <p:sldId id="297" r:id="rId31"/>
    <p:sldId id="298" r:id="rId32"/>
    <p:sldId id="292" r:id="rId33"/>
    <p:sldId id="301" r:id="rId34"/>
    <p:sldId id="302" r:id="rId35"/>
    <p:sldId id="300" r:id="rId36"/>
    <p:sldId id="304" r:id="rId37"/>
    <p:sldId id="303" r:id="rId38"/>
    <p:sldId id="306" r:id="rId39"/>
    <p:sldId id="307" r:id="rId40"/>
    <p:sldId id="308" r:id="rId41"/>
    <p:sldId id="305" r:id="rId42"/>
    <p:sldId id="266" r:id="rId43"/>
    <p:sldId id="261" r:id="rId44"/>
    <p:sldId id="291" r:id="rId45"/>
    <p:sldId id="262" r:id="rId46"/>
    <p:sldId id="263" r:id="rId47"/>
    <p:sldId id="264" r:id="rId48"/>
    <p:sldId id="26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C6"/>
    <a:srgbClr val="C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314CD-B97C-434B-8FF7-5A1477BB5901}" type="datetimeFigureOut">
              <a:rPr lang="en-US" smtClean="0"/>
              <a:t>20-Aug-18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FAD7A-2CBF-4610-97E3-2D2790A40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680-D4AE-4C22-81B0-60D37522C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D83C-3C21-4444-A46C-399B6E0E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A238-1F28-482F-B7E6-2C3C2F8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1CB-C7BC-40FF-A584-5201039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E726-B44B-4BDB-85C0-DFA76431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0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C4AB-3FB9-49B6-8D98-F1D436E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AE606-F861-43D0-9723-2009E3FB4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240B5-9B89-4A5A-AF2F-624F786C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1F4A-64D3-4208-B33D-990F5719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52DA5-AD65-43E5-BDC2-DB6206F8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52CC-0356-4E91-B038-B0937A8F9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FDED9-B8DA-42C2-9EBB-9D543FC5A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D0D8-E622-41DB-B0DF-EAA960AA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4ABA-612E-4CCB-A635-ACD47FAE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1E724-4DD6-4248-96C2-BFB9B3EF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B93-D407-4890-8123-20721493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7EBA-F852-4546-A21A-C99A3756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627B-2DBF-4D31-8BF6-C31A42B4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AA33-6C0F-416A-B61A-2F580B3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1E1C-B376-412B-8479-C77E7BB8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3658-8F20-4180-A2FE-66E2F71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33692-67B6-47DC-90C4-1005E1B3B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4FBA-9672-45DD-A136-0BC9E564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7849-86D1-490E-AF34-5FA553A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4EE6-50E8-473A-8FD4-5F5BF8D9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CAE7-F1D4-4216-AECA-47330B81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3B1BE-D640-47AF-973E-60CD872B1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E1B6A-9974-4E93-BA0C-BCF2AFD8E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0B33F-58A8-421A-A37C-90F53621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3ABCC-F8DA-4E2D-B112-11F561A93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7DDD-D43A-4B71-B821-2516016D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34C-5F53-4643-AFBB-574B30C4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93FC1-0695-4E24-AE39-2FFE5FD90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A93F0-8911-4085-97AD-3A25B2171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4415E-522B-4808-945C-B9F013C4C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112AD-223F-4093-9F96-41E7E32F1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2200D-0FEA-427B-8869-F92A3907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0F1D1-05CD-407D-AF49-7E1637F3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A878ED-8305-4C12-9F45-7FDAECE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7EA-63CE-4C24-9773-DC090E8D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85EB-61A8-4E24-8636-40737CD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64414-EC87-4AE3-A72D-D0C5A89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54016-8201-49EC-8B06-52DB96F5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76FF2-9750-459D-9678-4B831562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B5042-E41B-46B3-8786-5DB0A0C7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248D-064F-4038-A037-0C348029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A4D3-F66C-49F2-8275-260EF1A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6F66-5889-4AFD-8EFB-F5A742411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20799-D63B-47BC-AA5D-01C0DA419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6DAA-FFA5-4A19-9F14-DF64EA78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7F5F-3DA9-42FF-B144-98A3AE52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8BCB-E130-4E8B-A9CF-D55F9369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0446-412F-4764-A293-A29766A1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885D6-9109-46C1-9063-BE37C0D1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AFDAA-EB8D-4D83-9F02-C40840AE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394E-5FFF-43C6-9526-0AFBDA24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8/16/2018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403D-7A05-40B8-8EC3-4EA350AB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Halil İbrahim Kalkan | @hikalkan | Volosoft TM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DA891-939E-4BE8-A8C2-B4C15331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1EA4F-C283-434B-9889-BCC7800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88BC-D649-449C-94F5-09C01B21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CB2D6-45D6-4521-A86A-CD38A17BA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8/16/2018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0110-3C4D-456C-A362-E05F666D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Halil İbrahim Kalkan | @hikalkan | Volosoft TM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57FB5-9173-4F77-929D-848868208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05CF-7804-4F13-826E-E9D7AB5BC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5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A3B81CC-8502-465B-B5A9-B5260562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ACED8B-B185-4731-BF55-748A06FE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07" y="1117456"/>
            <a:ext cx="297180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54644"/>
            <a:ext cx="9144000" cy="618981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Halil</a:t>
            </a: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İbrahim KALKAN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2055"/>
            <a:ext cx="9144000" cy="526473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Web: halilibrahimkalkan.com | 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Github</a:t>
            </a:r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@hikalkan | Twitter: @</a:t>
            </a:r>
            <a:r>
              <a:rPr lang="en-US" sz="14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hibrahimkalkan</a:t>
            </a:r>
            <a:endParaRPr lang="en-US" sz="14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F77C3-5D4B-41EC-BBEA-97AA16723398}"/>
              </a:ext>
            </a:extLst>
          </p:cNvPr>
          <p:cNvSpPr/>
          <p:nvPr/>
        </p:nvSpPr>
        <p:spPr>
          <a:xfrm>
            <a:off x="584579" y="1156806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 ASP.NET Core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0458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6AF5-284D-4238-A879-57E6D7F4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045" y="2959688"/>
            <a:ext cx="4190999" cy="77585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BUSINESS</a:t>
            </a:r>
          </a:p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E72910A-3EC0-440A-9573-B23359DD29F8}"/>
              </a:ext>
            </a:extLst>
          </p:cNvPr>
          <p:cNvSpPr txBox="1">
            <a:spLocks/>
          </p:cNvSpPr>
          <p:nvPr/>
        </p:nvSpPr>
        <p:spPr>
          <a:xfrm>
            <a:off x="6013545" y="2959686"/>
            <a:ext cx="4190999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</a:t>
            </a:r>
          </a:p>
          <a:p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69DC293-E672-4902-A123-63A944F2AD23}"/>
              </a:ext>
            </a:extLst>
          </p:cNvPr>
          <p:cNvSpPr/>
          <p:nvPr/>
        </p:nvSpPr>
        <p:spPr>
          <a:xfrm>
            <a:off x="5736452" y="3070521"/>
            <a:ext cx="554182" cy="554182"/>
          </a:xfrm>
          <a:prstGeom prst="ellips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5595597" y="2976625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6763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Business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 base that implements some business functionalities. Consists of;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database schema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(and data)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Application/business code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Entities, Services, DTOs…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Remote API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REST,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GraphQL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… etc.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 Pages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4021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0041C6"/>
                </a:solidFill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Infrastructure (Framework) Modules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unit of code base that provides some common infrastructure services. Examples;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Authorization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Localization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Audit logging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Caching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Email sending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 modules (EF Core, MongoDB… etc.)</a:t>
            </a:r>
          </a:p>
        </p:txBody>
      </p:sp>
    </p:spTree>
    <p:extLst>
      <p:ext uri="{BB962C8B-B14F-4D97-AF65-F5344CB8AC3E}">
        <p14:creationId xmlns:p14="http://schemas.microsoft.com/office/powerpoint/2010/main" val="11103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3263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Registration (for DI)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Configuration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Startup Actions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Module Dependencies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2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Abstractions for Infrastructure: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IRepository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IEmailSender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IBackgroundJobManager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INotificationSender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… etc.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Common Functionality: </a:t>
            </a:r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Bundling &amp; Minification, Logging, Caching, Authorization, Validation, Theming, Event Bus…</a:t>
            </a:r>
            <a:endParaRPr lang="en-US" sz="1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643458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ASP.NET Core Services: Localization, Razor Views, Static Files, Conventional APIs… etc.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 to database providers (like EF Core, MongoDB)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Adapters to 3</a:t>
            </a:r>
            <a:r>
              <a:rPr lang="en-US" sz="1400" baseline="30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-party libraries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17368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need to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Framework?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Reduce code duplication by defining useful conventions</a:t>
            </a: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Automate whatever possible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Runtime Services &amp; Abstractions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Integration/Adapters</a:t>
            </a:r>
          </a:p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Conventions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47736" y="4719597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ASP.NET Boilerplate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Open Source Web Application Framework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241964"/>
            <a:ext cx="4368801" cy="2803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5,200+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stars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600,000+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downloads on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Nuget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5+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years of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continuos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development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Web: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aspnetboilerplate.com</a:t>
            </a:r>
            <a:b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Github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github.com/aspnetboilerplate</a:t>
            </a:r>
            <a:b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Twitter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n-US" sz="16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sz="1600" b="1" dirty="0" err="1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aspboilerplate</a:t>
            </a:r>
            <a:endParaRPr lang="en-US" sz="1600" b="1" dirty="0">
              <a:solidFill>
                <a:srgbClr val="0041C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F2A1F-A769-4A56-8843-8988B87E3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16" y="494904"/>
            <a:ext cx="6393783" cy="54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Implementation of the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Infrastructure/Framework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831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Designing Modularity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US" sz="4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5293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9519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10687"/>
            <a:ext cx="4368801" cy="3305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Investigate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sort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 using module dependencies starting from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ROOT MODULE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PLUGIN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CONFIGURE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INITIALIZE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F5D174-909D-46F4-BF34-DC203F99152C}"/>
              </a:ext>
            </a:extLst>
          </p:cNvPr>
          <p:cNvSpPr txBox="1"/>
          <p:nvPr/>
        </p:nvSpPr>
        <p:spPr>
          <a:xfrm>
            <a:off x="7506269" y="1542197"/>
            <a:ext cx="163773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Root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BB9BF-13DD-4A36-AE84-D514EBB05EBD}"/>
              </a:ext>
            </a:extLst>
          </p:cNvPr>
          <p:cNvSpPr txBox="1"/>
          <p:nvPr/>
        </p:nvSpPr>
        <p:spPr>
          <a:xfrm>
            <a:off x="6441743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213556-38B9-4D84-A967-467BB81ADA15}"/>
              </a:ext>
            </a:extLst>
          </p:cNvPr>
          <p:cNvSpPr txBox="1"/>
          <p:nvPr/>
        </p:nvSpPr>
        <p:spPr>
          <a:xfrm>
            <a:off x="8498006" y="2472519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1F1FEB-299F-4826-A983-C706C14F1165}"/>
              </a:ext>
            </a:extLst>
          </p:cNvPr>
          <p:cNvSpPr txBox="1"/>
          <p:nvPr/>
        </p:nvSpPr>
        <p:spPr>
          <a:xfrm>
            <a:off x="7485798" y="3453726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9F739-8CB7-4636-B840-65566926CBAE}"/>
              </a:ext>
            </a:extLst>
          </p:cNvPr>
          <p:cNvSpPr txBox="1"/>
          <p:nvPr/>
        </p:nvSpPr>
        <p:spPr>
          <a:xfrm>
            <a:off x="6179609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031AD-C52E-4087-9807-BC84717E5678}"/>
              </a:ext>
            </a:extLst>
          </p:cNvPr>
          <p:cNvSpPr txBox="1"/>
          <p:nvPr/>
        </p:nvSpPr>
        <p:spPr>
          <a:xfrm>
            <a:off x="8597537" y="4384048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88792A-81D4-4019-ADFB-1A51AD2FF623}"/>
              </a:ext>
            </a:extLst>
          </p:cNvPr>
          <p:cNvSpPr txBox="1"/>
          <p:nvPr/>
        </p:nvSpPr>
        <p:spPr>
          <a:xfrm>
            <a:off x="8597536" y="5370225"/>
            <a:ext cx="16377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3000EB-D6B4-4F5C-94B3-AC07FE92C498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7260609" y="1911529"/>
            <a:ext cx="1064526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0C37F6-438A-4869-B169-D78EA20E48C3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8325135" y="1911529"/>
            <a:ext cx="991737" cy="560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B1541B-4B84-46E4-83EE-05B226501096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6998475" y="2841851"/>
            <a:ext cx="262134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D2465-B8F5-47AD-AA48-6F4A38B575B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60609" y="2841851"/>
            <a:ext cx="865771" cy="6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BBD18-53D4-493E-9D94-74D3D1F1FA7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451100" y="2841851"/>
            <a:ext cx="86577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2CC6CC-3321-428E-8195-8A262304D2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304664" y="3823058"/>
            <a:ext cx="839336" cy="55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208A91-0301-48C9-ACDC-BB0A02FEB0F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>
            <a:off x="9316872" y="2841851"/>
            <a:ext cx="99531" cy="154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E7CB63-D3C6-4D72-9293-A85958C798D2}"/>
              </a:ext>
            </a:extLst>
          </p:cNvPr>
          <p:cNvCxnSpPr>
            <a:stCxn id="18" idx="2"/>
          </p:cNvCxnSpPr>
          <p:nvPr/>
        </p:nvCxnSpPr>
        <p:spPr>
          <a:xfrm flipH="1">
            <a:off x="9416401" y="4753380"/>
            <a:ext cx="2" cy="61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A65005-2FAF-40C8-AF6B-7916483F5185}"/>
              </a:ext>
            </a:extLst>
          </p:cNvPr>
          <p:cNvCxnSpPr>
            <a:stCxn id="18" idx="1"/>
            <a:endCxn id="16" idx="3"/>
          </p:cNvCxnSpPr>
          <p:nvPr/>
        </p:nvCxnSpPr>
        <p:spPr>
          <a:xfrm flipH="1">
            <a:off x="7817340" y="4568714"/>
            <a:ext cx="7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655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Startup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A7B15-7BF7-4B0B-9289-02401D9A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1083946"/>
            <a:ext cx="8699932" cy="52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869743"/>
            <a:ext cx="4368801" cy="33464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Pyhsical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Static files under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wwwroot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Embedded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Module files for UI views, localization, static resources…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Dynamic Files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Runtime generated files like CSS/JS bundles.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Overriding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Dynamic &gt; Physical &gt; Embedded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5D22A-803E-4E31-A39C-2C136D7D7125}"/>
              </a:ext>
            </a:extLst>
          </p:cNvPr>
          <p:cNvSpPr txBox="1"/>
          <p:nvPr/>
        </p:nvSpPr>
        <p:spPr>
          <a:xfrm>
            <a:off x="5557775" y="3251006"/>
            <a:ext cx="5414748" cy="461665"/>
          </a:xfrm>
          <a:prstGeom prst="rect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Virtual File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AE716-5C52-414C-B7AC-7C08AAF8B7E0}"/>
              </a:ext>
            </a:extLst>
          </p:cNvPr>
          <p:cNvSpPr txBox="1"/>
          <p:nvPr/>
        </p:nvSpPr>
        <p:spPr>
          <a:xfrm>
            <a:off x="5557775" y="4244142"/>
            <a:ext cx="1712794" cy="646331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wwwroot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2A309-2D55-490E-950D-874DE3D690C9}"/>
              </a:ext>
            </a:extLst>
          </p:cNvPr>
          <p:cNvSpPr txBox="1"/>
          <p:nvPr/>
        </p:nvSpPr>
        <p:spPr>
          <a:xfrm>
            <a:off x="7429793" y="4244142"/>
            <a:ext cx="1712794" cy="646331"/>
          </a:xfrm>
          <a:prstGeom prst="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(DLL)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4EAEA-FE15-4E1D-A241-565AE54EC973}"/>
              </a:ext>
            </a:extLst>
          </p:cNvPr>
          <p:cNvSpPr txBox="1"/>
          <p:nvPr/>
        </p:nvSpPr>
        <p:spPr>
          <a:xfrm>
            <a:off x="9259730" y="4244141"/>
            <a:ext cx="1712794" cy="646331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Dynamic Files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(Memory)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C42A2E-44C1-45B1-925A-1D76444217A0}"/>
              </a:ext>
            </a:extLst>
          </p:cNvPr>
          <p:cNvCxnSpPr>
            <a:cxnSpLocks/>
          </p:cNvCxnSpPr>
          <p:nvPr/>
        </p:nvCxnSpPr>
        <p:spPr>
          <a:xfrm>
            <a:off x="6366681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EA35E-05DB-45A2-B682-50E1985D8BEE}"/>
              </a:ext>
            </a:extLst>
          </p:cNvPr>
          <p:cNvCxnSpPr>
            <a:cxnSpLocks/>
          </p:cNvCxnSpPr>
          <p:nvPr/>
        </p:nvCxnSpPr>
        <p:spPr>
          <a:xfrm>
            <a:off x="8279643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E8A22-A856-405D-84AC-5B3F6DB49CDB}"/>
              </a:ext>
            </a:extLst>
          </p:cNvPr>
          <p:cNvCxnSpPr>
            <a:cxnSpLocks/>
          </p:cNvCxnSpPr>
          <p:nvPr/>
        </p:nvCxnSpPr>
        <p:spPr>
          <a:xfrm>
            <a:off x="10076598" y="3712671"/>
            <a:ext cx="0" cy="5314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F2BC15-D6B9-472C-9E09-AE01AFB95280}"/>
              </a:ext>
            </a:extLst>
          </p:cNvPr>
          <p:cNvSpPr txBox="1"/>
          <p:nvPr/>
        </p:nvSpPr>
        <p:spPr>
          <a:xfrm>
            <a:off x="5557775" y="1283479"/>
            <a:ext cx="2189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Static File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css</a:t>
            </a:r>
            <a:r>
              <a:rPr lang="en-US" sz="2000" dirty="0"/>
              <a:t>, .</a:t>
            </a:r>
            <a:r>
              <a:rPr lang="en-US" sz="2000" dirty="0" err="1"/>
              <a:t>js</a:t>
            </a:r>
            <a:r>
              <a:rPr lang="en-US" sz="2000" dirty="0"/>
              <a:t>, .</a:t>
            </a:r>
            <a:r>
              <a:rPr lang="en-US" sz="2000" dirty="0" err="1"/>
              <a:t>png</a:t>
            </a:r>
            <a:r>
              <a:rPr lang="en-US" sz="2000" dirty="0"/>
              <a:t>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6DC4C-0BB1-4F97-83A6-2C555694627A}"/>
              </a:ext>
            </a:extLst>
          </p:cNvPr>
          <p:cNvSpPr txBox="1"/>
          <p:nvPr/>
        </p:nvSpPr>
        <p:spPr>
          <a:xfrm>
            <a:off x="9221723" y="1311128"/>
            <a:ext cx="1750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View Requests</a:t>
            </a:r>
            <a:br>
              <a:rPr lang="en-US" sz="2000" dirty="0"/>
            </a:br>
            <a:r>
              <a:rPr lang="en-US" sz="2000" dirty="0"/>
              <a:t>(.</a:t>
            </a:r>
            <a:r>
              <a:rPr lang="en-US" sz="2000" dirty="0" err="1"/>
              <a:t>cshtml</a:t>
            </a:r>
            <a:r>
              <a:rPr lang="en-US" sz="2000" dirty="0"/>
              <a:t>)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5EB05B40-D8CE-435D-AFF9-18BBCD4D3A7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6544438" y="2099680"/>
            <a:ext cx="1259640" cy="104300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63CA74F-1D72-4AA9-8F73-7AB5F53E1261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8922680" y="2076561"/>
            <a:ext cx="1231991" cy="1116896"/>
          </a:xfrm>
          <a:prstGeom prst="curvedConnector3">
            <a:avLst>
              <a:gd name="adj1" fmla="val 477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8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IFileProvider</a:t>
            </a: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E1A62-9515-4297-AE37-C72C567F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097346"/>
            <a:ext cx="9782948" cy="32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Configure Razor View Engine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7EADB-D33B-4F3E-ACA0-8CBAC8F2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98" y="2400784"/>
            <a:ext cx="9700131" cy="33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356" y="427958"/>
            <a:ext cx="10158262" cy="124143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Virtual File System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Replace Static File Middleware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BCB964-8A37-4AD0-A843-66F2999C3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6" y="2285673"/>
            <a:ext cx="9853684" cy="2274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B21CA-ECDF-40B7-ABEC-6F66E93B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00" y="5176868"/>
            <a:ext cx="2877198" cy="4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4071928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NPM/Yarn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Should depend on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same version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Determine a set of common libraries.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6ED67-BCC8-48B9-BB3B-5B13C5EC6685}"/>
              </a:ext>
            </a:extLst>
          </p:cNvPr>
          <p:cNvSpPr txBox="1"/>
          <p:nvPr/>
        </p:nvSpPr>
        <p:spPr>
          <a:xfrm>
            <a:off x="8703585" y="930564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AB02B-38C3-48D3-B596-01F8AE137CBB}"/>
              </a:ext>
            </a:extLst>
          </p:cNvPr>
          <p:cNvSpPr txBox="1"/>
          <p:nvPr/>
        </p:nvSpPr>
        <p:spPr>
          <a:xfrm>
            <a:off x="9969415" y="1830058"/>
            <a:ext cx="1712794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Bootstrap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B72BE-556A-4CE5-8D34-0E173309F902}"/>
              </a:ext>
            </a:extLst>
          </p:cNvPr>
          <p:cNvSpPr txBox="1"/>
          <p:nvPr/>
        </p:nvSpPr>
        <p:spPr>
          <a:xfrm>
            <a:off x="7544146" y="1830058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JQuery</a:t>
            </a:r>
            <a:r>
              <a:rPr lang="en-US" dirty="0">
                <a:solidFill>
                  <a:schemeClr val="bg1"/>
                </a:solidFill>
              </a:rPr>
              <a:t> 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6B747-7D98-465E-B2D0-63C5A38D4130}"/>
              </a:ext>
            </a:extLst>
          </p:cNvPr>
          <p:cNvSpPr txBox="1"/>
          <p:nvPr/>
        </p:nvSpPr>
        <p:spPr>
          <a:xfrm>
            <a:off x="6495631" y="930564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Font Awesome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7C3A0-CDB8-4778-816B-71A027124E09}"/>
              </a:ext>
            </a:extLst>
          </p:cNvPr>
          <p:cNvSpPr txBox="1"/>
          <p:nvPr/>
        </p:nvSpPr>
        <p:spPr>
          <a:xfrm>
            <a:off x="10071256" y="2760622"/>
            <a:ext cx="1837552" cy="369332"/>
          </a:xfrm>
          <a:prstGeom prst="rect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BS </a:t>
            </a:r>
            <a:r>
              <a:rPr lang="en-US" dirty="0" err="1">
                <a:solidFill>
                  <a:schemeClr val="bg1"/>
                </a:solidFill>
              </a:rPr>
              <a:t>Datatables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8F76BF-3A21-4549-BA7D-5F0A3BADBE26}"/>
              </a:ext>
            </a:extLst>
          </p:cNvPr>
          <p:cNvSpPr txBox="1"/>
          <p:nvPr/>
        </p:nvSpPr>
        <p:spPr>
          <a:xfrm>
            <a:off x="7109692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3C1C9E-E665-4518-A871-DF2CC482ECFA}"/>
              </a:ext>
            </a:extLst>
          </p:cNvPr>
          <p:cNvSpPr txBox="1"/>
          <p:nvPr/>
        </p:nvSpPr>
        <p:spPr>
          <a:xfrm>
            <a:off x="9369360" y="3524950"/>
            <a:ext cx="1837552" cy="369332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Module - 2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C0B4AF54-609D-4FFC-A01E-E7241B8BC92B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6301880" y="2412423"/>
            <a:ext cx="222505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FE699C7-62CA-48D5-AC9A-6C37BD5E239D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7365688" y="2862170"/>
            <a:ext cx="132556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998A45-8139-495E-BCCC-1B33A6AB1FFE}"/>
              </a:ext>
            </a:extLst>
          </p:cNvPr>
          <p:cNvCxnSpPr>
            <a:stCxn id="10" idx="0"/>
          </p:cNvCxnSpPr>
          <p:nvPr/>
        </p:nvCxnSpPr>
        <p:spPr>
          <a:xfrm flipV="1">
            <a:off x="8462922" y="1299896"/>
            <a:ext cx="571896" cy="5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91DA-B8CB-45DE-AA21-19BC09B93176}"/>
              </a:ext>
            </a:extLst>
          </p:cNvPr>
          <p:cNvCxnSpPr/>
          <p:nvPr/>
        </p:nvCxnSpPr>
        <p:spPr>
          <a:xfrm flipH="1" flipV="1">
            <a:off x="9969415" y="1306246"/>
            <a:ext cx="518889" cy="52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9BEF07-7E9D-4B2A-8986-54D6E0EE9217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flipH="1" flipV="1">
            <a:off x="10825812" y="2199390"/>
            <a:ext cx="164220" cy="56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F9D6F6-DF5E-4F04-8DFA-9F64524D0550}"/>
              </a:ext>
            </a:extLst>
          </p:cNvPr>
          <p:cNvCxnSpPr>
            <a:stCxn id="18" idx="0"/>
          </p:cNvCxnSpPr>
          <p:nvPr/>
        </p:nvCxnSpPr>
        <p:spPr>
          <a:xfrm flipV="1">
            <a:off x="10288136" y="3129954"/>
            <a:ext cx="29671" cy="39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EBBA10-A728-4B93-9820-4DCCA90FD8CC}"/>
              </a:ext>
            </a:extLst>
          </p:cNvPr>
          <p:cNvCxnSpPr/>
          <p:nvPr/>
        </p:nvCxnSpPr>
        <p:spPr>
          <a:xfrm flipH="1" flipV="1">
            <a:off x="8947244" y="2205740"/>
            <a:ext cx="722195" cy="13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79898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Depending on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3-rd Party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JS/CSS Libraries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729552"/>
            <a:ext cx="5566358" cy="33505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NPM/Yarn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UI package manager.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Should depend on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same version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a library from all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Copy just needed files from </a:t>
            </a: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node_modules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to </a:t>
            </a: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wwwroot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/libs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folder.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Add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js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files to the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TODOOOOOOOO!</a:t>
            </a:r>
          </a:p>
        </p:txBody>
      </p:sp>
    </p:spTree>
    <p:extLst>
      <p:ext uri="{BB962C8B-B14F-4D97-AF65-F5344CB8AC3E}">
        <p14:creationId xmlns:p14="http://schemas.microsoft.com/office/powerpoint/2010/main" val="19193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225664" cy="78917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Bundling &amp; Minification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1921080"/>
            <a:ext cx="5566358" cy="415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bundle &amp; minify files distributed into DLLs as embedded resources.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be combined with the Virtual File System.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prevent duplication of 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16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js</a:t>
            </a: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files in a bundle and in a page.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Should add dependencies to the bundle/page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2538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Bundle Contributors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E30E2-330C-495A-A41C-E4E6C2DC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8" y="1814946"/>
            <a:ext cx="10242692" cy="3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Goals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Reduce application complexity by creating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separately developed, isolated and integrated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application units.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Code reuse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Use same module by different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186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412" y="273099"/>
            <a:ext cx="4858328" cy="1337301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 views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C8C94D-709B-43B3-9654-8BE3D45E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2" y="2311372"/>
            <a:ext cx="79629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CCBD6-03EB-424E-938A-AD436EB1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12" y="3745333"/>
            <a:ext cx="851535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F2E29E-ADBA-4525-AB64-94919D9E6C6B}"/>
              </a:ext>
            </a:extLst>
          </p:cNvPr>
          <p:cNvSpPr txBox="1"/>
          <p:nvPr/>
        </p:nvSpPr>
        <p:spPr>
          <a:xfrm>
            <a:off x="735412" y="1828762"/>
            <a:ext cx="538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a single-file (and it’s dependencies) as a bundle: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689481-7C15-4B2C-A402-D19597FE2A0F}"/>
              </a:ext>
            </a:extLst>
          </p:cNvPr>
          <p:cNvSpPr txBox="1"/>
          <p:nvPr/>
        </p:nvSpPr>
        <p:spPr>
          <a:xfrm>
            <a:off x="735412" y="3230913"/>
            <a:ext cx="330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Creating a new bundle on the fly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33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123032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 Bundle</a:t>
            </a:r>
            <a:b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by code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FA80-07C1-4853-B5F7-F16395AF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9" y="1641557"/>
            <a:ext cx="5855409" cy="4339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53762-15E9-42EF-80EC-55B665E14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250" y="1641557"/>
            <a:ext cx="5286750" cy="49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1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144" y="273176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4957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1739C5-97E2-48D8-9F30-4C40341BD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8" y="3741099"/>
            <a:ext cx="8826099" cy="1567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31189-F67B-4FC8-B1F9-5945A3AF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78" y="1572013"/>
            <a:ext cx="8995896" cy="15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9" y="256413"/>
            <a:ext cx="4858328" cy="79520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Menu Contributor</a:t>
            </a:r>
            <a:endParaRPr lang="en-US" sz="4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83928-D214-4E2F-B836-C05424FDB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81" y="1272153"/>
            <a:ext cx="10840661" cy="48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3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UI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Layout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framework should provide toolbars, menus, header/footer areas, alert areas, sidebars, content areas and so on…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4D156-AFFC-4AED-89A3-CC1517B3A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236" y="323974"/>
            <a:ext cx="5162026" cy="5937575"/>
          </a:xfrm>
          <a:prstGeom prst="rect">
            <a:avLst/>
          </a:prstGeom>
          <a:ln w="952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20354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Using a Module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 a Remote Service (Microservice?)</a:t>
            </a:r>
            <a:endParaRPr lang="en-US" sz="4000" dirty="0">
              <a:solidFill>
                <a:srgbClr val="0041C6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</p:spTree>
    <p:extLst>
      <p:ext uri="{BB962C8B-B14F-4D97-AF65-F5344CB8AC3E}">
        <p14:creationId xmlns:p14="http://schemas.microsoft.com/office/powerpoint/2010/main" val="349296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290122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</a:t>
            </a:r>
            <a:b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9" y="2372445"/>
            <a:ext cx="3950856" cy="32825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 into an application.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a module as a remote HTTP (REST) service via Client.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Embed UI into an application, but use the functionality as a remote HTTP (REST) service via C# Client.</a:t>
            </a:r>
          </a:p>
        </p:txBody>
      </p:sp>
      <p:pic>
        <p:nvPicPr>
          <p:cNvPr id="1026" name="Picture 2" descr="module-layers-and-packages">
            <a:extLst>
              <a:ext uri="{FF2B5EF4-FFF2-40B4-BE49-F238E27FC236}">
                <a16:creationId xmlns:a16="http://schemas.microsoft.com/office/drawing/2014/main" id="{E74BA486-C590-400D-84C0-0735EB4B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724" y="2220686"/>
            <a:ext cx="6975235" cy="309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6016455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a module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0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6531429" y="3834882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CEF099-CB59-40AC-84AB-5E6869EDDBDE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5337111" y="4450702"/>
            <a:ext cx="1194319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/>
          <p:nvPr/>
        </p:nvCxnSpPr>
        <p:spPr>
          <a:xfrm rot="16200000" flipV="1">
            <a:off x="6578082" y="3209731"/>
            <a:ext cx="681135" cy="569168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5250" y="2491275"/>
            <a:ext cx="2118047" cy="569167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4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6016455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0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6326156" y="5049681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BCEF099-CB59-40AC-84AB-5E6869EDDBDE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1436914" y="4236099"/>
            <a:ext cx="4889242" cy="1429403"/>
          </a:xfrm>
          <a:prstGeom prst="curvedConnector3">
            <a:avLst>
              <a:gd name="adj1" fmla="val 100191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37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5429880" cy="1253078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Problems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2631390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Lack of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integration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communication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of modules.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Complexity of the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– needs to 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framework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877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7" y="419878"/>
            <a:ext cx="8901268" cy="775853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Embed UI, Use as a Remote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4376-2116-4851-89D2-4D4195BC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0" y="1192499"/>
            <a:ext cx="9458325" cy="4200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D0F9621-17AF-44C5-92B1-F45A6E54BA2B}"/>
              </a:ext>
            </a:extLst>
          </p:cNvPr>
          <p:cNvSpPr/>
          <p:nvPr/>
        </p:nvSpPr>
        <p:spPr>
          <a:xfrm>
            <a:off x="6746033" y="4777204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2</a:t>
            </a:r>
            <a:b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(remote service)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05A347C-61F2-4293-B8C4-27BAA14F8AB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30249" y="3657566"/>
            <a:ext cx="1623455" cy="615820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6820C0-53D6-4DB5-B8D0-235CF5DED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90596" y="3048943"/>
            <a:ext cx="3060367" cy="396155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A3D6538-2163-41F1-94E9-83E715AC8B92}"/>
              </a:ext>
            </a:extLst>
          </p:cNvPr>
          <p:cNvCxnSpPr>
            <a:cxnSpLocks/>
          </p:cNvCxnSpPr>
          <p:nvPr/>
        </p:nvCxnSpPr>
        <p:spPr>
          <a:xfrm rot="10800000">
            <a:off x="5290457" y="4030825"/>
            <a:ext cx="1455576" cy="1282961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A3E49-B63F-4755-BF07-9B32DA0C3311}"/>
              </a:ext>
            </a:extLst>
          </p:cNvPr>
          <p:cNvSpPr/>
          <p:nvPr/>
        </p:nvSpPr>
        <p:spPr>
          <a:xfrm>
            <a:off x="181850" y="4934005"/>
            <a:ext cx="2761861" cy="1231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Application 1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4F004F7-6C54-4B58-99F2-0EB950DEEF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79423" y="4583909"/>
            <a:ext cx="751598" cy="12700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4AAF9B-143C-4292-AF3D-24591BDD4BBC}"/>
              </a:ext>
            </a:extLst>
          </p:cNvPr>
          <p:cNvCxnSpPr>
            <a:cxnSpLocks/>
          </p:cNvCxnSpPr>
          <p:nvPr/>
        </p:nvCxnSpPr>
        <p:spPr>
          <a:xfrm>
            <a:off x="2943711" y="5661789"/>
            <a:ext cx="3802322" cy="20551"/>
          </a:xfrm>
          <a:prstGeom prst="straightConnector1">
            <a:avLst/>
          </a:prstGeom>
          <a:ln w="635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85FDCD-746F-4F0E-8A2D-C82A599F7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07" y="1179079"/>
            <a:ext cx="5999788" cy="449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6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371034-1339-4B43-AE7D-A149B9EF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754909"/>
            <a:ext cx="4017819" cy="3408217"/>
          </a:xfrm>
        </p:spPr>
        <p:txBody>
          <a:bodyPr anchor="t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Mia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Dolor Sit </a:t>
            </a:r>
            <a:r>
              <a:rPr lang="en-US" sz="40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endParaRPr lang="en-US" sz="4000" b="1" dirty="0">
              <a:solidFill>
                <a:srgbClr val="0041C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5204688" y="1948872"/>
            <a:ext cx="6022111" cy="4110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dolor sit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601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1962727" y="3091873"/>
            <a:ext cx="8266546" cy="2025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risus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eu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Maecenas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lacinia at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sapien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et,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suscipit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quam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91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6691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1962727" y="3091873"/>
            <a:ext cx="8266546" cy="2025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consectetur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adipiscing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Aliquam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eleifend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eget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facilisis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ipsum, a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lacus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Phasellus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erat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ac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augue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commodo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pellentesque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id et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Donec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varius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risus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eu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ultricies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velit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Maecenas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mauris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massa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lacinia at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sapien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et,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sodales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suscipit</a:t>
            </a: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quam</a:t>
            </a:r>
            <a:endParaRPr lang="en-US" sz="1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54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CC679C-B7BF-4AD9-A6F2-91C42CBCE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068785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9686BE-FCE7-4CDD-B89A-A38CC9E34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3547922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1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58EF8C-3DAD-4FC9-9B38-D069D41E8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E104BA-B451-499D-B7D0-CC4E0035EE2D}"/>
              </a:ext>
            </a:extLst>
          </p:cNvPr>
          <p:cNvSpPr/>
          <p:nvPr/>
        </p:nvSpPr>
        <p:spPr>
          <a:xfrm>
            <a:off x="5957455" y="3068785"/>
            <a:ext cx="4387272" cy="2297542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308435" y="3071096"/>
            <a:ext cx="3814619" cy="2205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erat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ac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augue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commodo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pellentesque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id et </a:t>
            </a:r>
            <a:r>
              <a:rPr lang="en-US" sz="14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631392" y="2837874"/>
            <a:ext cx="4694671" cy="214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A6EF224E-C3B3-4504-9593-860C4D11B856}"/>
              </a:ext>
            </a:extLst>
          </p:cNvPr>
          <p:cNvSpPr/>
          <p:nvPr/>
        </p:nvSpPr>
        <p:spPr>
          <a:xfrm rot="10800000">
            <a:off x="5553652" y="4068623"/>
            <a:ext cx="819438" cy="360215"/>
          </a:xfrm>
          <a:prstGeom prst="triangle">
            <a:avLst/>
          </a:prstGeom>
          <a:solidFill>
            <a:srgbClr val="0041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8981447-9723-40B3-902B-DA8C7B4D8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8783"/>
            <a:ext cx="12192000" cy="2205182"/>
          </a:xfrm>
        </p:spPr>
        <p:txBody>
          <a:bodyPr numCol="1" anchor="b">
            <a:normAutofit/>
          </a:bodyPr>
          <a:lstStyle/>
          <a:p>
            <a:r>
              <a:rPr lang="en-US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</a:t>
            </a:r>
            <a:b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 numCol="1"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99D77E-ABF8-4D2C-ACA7-AAB0CFDA6735}"/>
              </a:ext>
            </a:extLst>
          </p:cNvPr>
          <p:cNvSpPr txBox="1">
            <a:spLocks/>
          </p:cNvSpPr>
          <p:nvPr/>
        </p:nvSpPr>
        <p:spPr>
          <a:xfrm>
            <a:off x="1093211" y="2733965"/>
            <a:ext cx="5150571" cy="290368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4C2F35F-4153-4064-9360-4B8B6B0FE40B}"/>
              </a:ext>
            </a:extLst>
          </p:cNvPr>
          <p:cNvSpPr txBox="1">
            <a:spLocks/>
          </p:cNvSpPr>
          <p:nvPr/>
        </p:nvSpPr>
        <p:spPr>
          <a:xfrm>
            <a:off x="6208496" y="2733965"/>
            <a:ext cx="5150571" cy="290368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Lorem ipsum dolor sit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amet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Aliquam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eleifend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eget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sodales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Donec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facilisis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ipsum, a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ultricies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lacus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Phasellus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in et </a:t>
            </a:r>
            <a:r>
              <a:rPr lang="en-US" sz="1800" b="1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velit</a:t>
            </a:r>
            <a:r>
              <a:rPr lang="en-US" sz="1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8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Services directly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injects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&amp; use other services.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Developed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as a single unit.</a:t>
            </a:r>
          </a:p>
        </p:txBody>
      </p:sp>
    </p:spTree>
    <p:extLst>
      <p:ext uri="{BB962C8B-B14F-4D97-AF65-F5344CB8AC3E}">
        <p14:creationId xmlns:p14="http://schemas.microsoft.com/office/powerpoint/2010/main" val="18698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Layered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38908" y="3173267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layer can only depend on the layers below.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Infrastructure layer supports other layers by implementing abstractions via Vendors.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B8280-B603-4B61-AE0A-70F201C5EB0B}"/>
              </a:ext>
            </a:extLst>
          </p:cNvPr>
          <p:cNvSpPr/>
          <p:nvPr/>
        </p:nvSpPr>
        <p:spPr>
          <a:xfrm>
            <a:off x="8345606" y="1369290"/>
            <a:ext cx="3107486" cy="23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Infrastructure</a:t>
            </a:r>
          </a:p>
          <a:p>
            <a:pPr algn="r"/>
            <a:r>
              <a:rPr lang="en-US" dirty="0"/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26DF9-513B-4A2F-92FB-9D8D86D048C9}"/>
              </a:ext>
            </a:extLst>
          </p:cNvPr>
          <p:cNvSpPr txBox="1"/>
          <p:nvPr/>
        </p:nvSpPr>
        <p:spPr>
          <a:xfrm>
            <a:off x="7369427" y="1608798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45C4C-30B4-4E33-A1CD-A0FAF3166ACE}"/>
              </a:ext>
            </a:extLst>
          </p:cNvPr>
          <p:cNvSpPr txBox="1"/>
          <p:nvPr/>
        </p:nvSpPr>
        <p:spPr>
          <a:xfrm>
            <a:off x="7369427" y="2338747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26391-F50F-4680-81A5-A93D77ED8B4B}"/>
              </a:ext>
            </a:extLst>
          </p:cNvPr>
          <p:cNvSpPr txBox="1"/>
          <p:nvPr/>
        </p:nvSpPr>
        <p:spPr>
          <a:xfrm>
            <a:off x="7369427" y="3068696"/>
            <a:ext cx="2353056" cy="3718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Domain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FFF052-8BB5-4DE5-9DB4-1D1EB1ECE8C8}"/>
              </a:ext>
            </a:extLst>
          </p:cNvPr>
          <p:cNvCxnSpPr/>
          <p:nvPr/>
        </p:nvCxnSpPr>
        <p:spPr>
          <a:xfrm>
            <a:off x="7773557" y="1980654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00EF07-569E-45A4-A66E-F96C7FDE8DBE}"/>
              </a:ext>
            </a:extLst>
          </p:cNvPr>
          <p:cNvCxnSpPr/>
          <p:nvPr/>
        </p:nvCxnSpPr>
        <p:spPr>
          <a:xfrm>
            <a:off x="7773557" y="2725789"/>
            <a:ext cx="0" cy="35809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6DC2852-BAB9-462F-8E9E-974CB05EAA99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344055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CD072E-D065-4111-8896-9BE0FF4D1691}"/>
              </a:ext>
            </a:extLst>
          </p:cNvPr>
          <p:cNvCxnSpPr>
            <a:cxnSpLocks/>
          </p:cNvCxnSpPr>
          <p:nvPr/>
        </p:nvCxnSpPr>
        <p:spPr>
          <a:xfrm rot="10800000">
            <a:off x="8031708" y="2710603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1E759A8-4163-4EA3-A9A9-169449F140D9}"/>
              </a:ext>
            </a:extLst>
          </p:cNvPr>
          <p:cNvCxnSpPr>
            <a:cxnSpLocks/>
          </p:cNvCxnSpPr>
          <p:nvPr/>
        </p:nvCxnSpPr>
        <p:spPr>
          <a:xfrm rot="10800000">
            <a:off x="8031706" y="1976714"/>
            <a:ext cx="313899" cy="176105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600360-AAF4-4E5A-AFC9-18A96A21340D}"/>
              </a:ext>
            </a:extLst>
          </p:cNvPr>
          <p:cNvSpPr txBox="1"/>
          <p:nvPr/>
        </p:nvSpPr>
        <p:spPr>
          <a:xfrm>
            <a:off x="7369427" y="745898"/>
            <a:ext cx="408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Domain Driven Design (DDD) Layers</a:t>
            </a:r>
          </a:p>
        </p:txBody>
      </p:sp>
    </p:spTree>
    <p:extLst>
      <p:ext uri="{BB962C8B-B14F-4D97-AF65-F5344CB8AC3E}">
        <p14:creationId xmlns:p14="http://schemas.microsoft.com/office/powerpoint/2010/main" val="2329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85A514-A12F-4F2C-9C04-41192C9E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80" y="1382810"/>
            <a:ext cx="6795090" cy="499069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D2E92F-3A3D-4B96-B121-92327AFBB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50" y="409489"/>
            <a:ext cx="3822490" cy="49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231140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Monolithic Application</a:t>
            </a:r>
            <a:b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Modular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696215" y="3611992"/>
            <a:ext cx="4368801" cy="204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Application functionalities are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separated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into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multiple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modules (bounded contexts).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module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layered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module can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 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via project/DLL reference.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Still deployed as 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single unit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2F66E2-A3D7-4269-A11B-DA066935A5B4}"/>
              </a:ext>
            </a:extLst>
          </p:cNvPr>
          <p:cNvSpPr/>
          <p:nvPr/>
        </p:nvSpPr>
        <p:spPr>
          <a:xfrm>
            <a:off x="5711588" y="930565"/>
            <a:ext cx="5083791" cy="4285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Monolithic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36144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565761" y="2799350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3F40B-D650-479B-AC98-9A8FF2B91478}"/>
              </a:ext>
            </a:extLst>
          </p:cNvPr>
          <p:cNvSpPr/>
          <p:nvPr/>
        </p:nvSpPr>
        <p:spPr>
          <a:xfrm>
            <a:off x="6336144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9F6C-58FE-4F7F-8FA5-70279C8EA8AE}"/>
              </a:ext>
            </a:extLst>
          </p:cNvPr>
          <p:cNvSpPr/>
          <p:nvPr/>
        </p:nvSpPr>
        <p:spPr>
          <a:xfrm>
            <a:off x="8565761" y="3956937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- 6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4F6AEE-5D1B-4131-B69A-0E2ABD946089}"/>
              </a:ext>
            </a:extLst>
          </p:cNvPr>
          <p:cNvCxnSpPr>
            <a:endCxn id="6" idx="2"/>
          </p:cNvCxnSpPr>
          <p:nvPr/>
        </p:nvCxnSpPr>
        <p:spPr>
          <a:xfrm flipV="1">
            <a:off x="7242048" y="2389597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70CA89-603E-481D-A23F-9F094C306E3B}"/>
              </a:ext>
            </a:extLst>
          </p:cNvPr>
          <p:cNvCxnSpPr>
            <a:cxnSpLocks/>
          </p:cNvCxnSpPr>
          <p:nvPr/>
        </p:nvCxnSpPr>
        <p:spPr>
          <a:xfrm flipV="1">
            <a:off x="7710985" y="2389598"/>
            <a:ext cx="1146316" cy="4097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841273-D1A9-4A68-9F67-7909778CCC23}"/>
              </a:ext>
            </a:extLst>
          </p:cNvPr>
          <p:cNvCxnSpPr/>
          <p:nvPr/>
        </p:nvCxnSpPr>
        <p:spPr>
          <a:xfrm flipV="1">
            <a:off x="9479024" y="3547183"/>
            <a:ext cx="7359" cy="4097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61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E83B63-DAE7-4E06-A56F-CF1576B89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26BD9-3178-4532-BF33-58FE331BE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08" y="930564"/>
            <a:ext cx="4858328" cy="1300845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rgbClr val="0041C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Microservices Architecture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53ADE-3838-4EDB-9F14-97C75DE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3927"/>
            <a:ext cx="4190999" cy="3740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Halil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İbrahim KALKAN | @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hikalkan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| </a:t>
            </a:r>
            <a:r>
              <a:rPr lang="en-US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Volosoft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769CE0C-E9B4-4049-B22B-C35AD0DD7409}"/>
              </a:ext>
            </a:extLst>
          </p:cNvPr>
          <p:cNvSpPr txBox="1">
            <a:spLocks/>
          </p:cNvSpPr>
          <p:nvPr/>
        </p:nvSpPr>
        <p:spPr>
          <a:xfrm>
            <a:off x="3582554" y="2904836"/>
            <a:ext cx="835891" cy="775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0939731-D3B7-4A28-B941-216A5F2FD525}"/>
              </a:ext>
            </a:extLst>
          </p:cNvPr>
          <p:cNvSpPr txBox="1">
            <a:spLocks/>
          </p:cNvSpPr>
          <p:nvPr/>
        </p:nvSpPr>
        <p:spPr>
          <a:xfrm>
            <a:off x="708890" y="2662072"/>
            <a:ext cx="4368801" cy="326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Modules become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Every microservice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can be layered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 multiple assemblies (projects).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module can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 on 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another via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remote communication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(REST,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GraphQL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Messaging…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microservice is separately 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deployed, updated, versioned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BE6C93-5670-47A7-B49D-2C9CD05BDBFB}"/>
              </a:ext>
            </a:extLst>
          </p:cNvPr>
          <p:cNvSpPr/>
          <p:nvPr/>
        </p:nvSpPr>
        <p:spPr>
          <a:xfrm>
            <a:off x="6336144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66DEE9-D630-4385-94FA-0FA6C44892EF}"/>
              </a:ext>
            </a:extLst>
          </p:cNvPr>
          <p:cNvSpPr/>
          <p:nvPr/>
        </p:nvSpPr>
        <p:spPr>
          <a:xfrm>
            <a:off x="8565761" y="1641763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A91C5-DD4F-4311-ABB1-4FCA11ACEDA6}"/>
              </a:ext>
            </a:extLst>
          </p:cNvPr>
          <p:cNvSpPr/>
          <p:nvPr/>
        </p:nvSpPr>
        <p:spPr>
          <a:xfrm>
            <a:off x="6348828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3FC2CC-CDA5-4BF1-9ADC-B421E333CDBD}"/>
              </a:ext>
            </a:extLst>
          </p:cNvPr>
          <p:cNvSpPr/>
          <p:nvPr/>
        </p:nvSpPr>
        <p:spPr>
          <a:xfrm>
            <a:off x="8627175" y="3547184"/>
            <a:ext cx="1826526" cy="7478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Microservice - 4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107B99-2942-4BC0-A3D9-54E1B7B78060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H="1" flipV="1">
            <a:off x="7249407" y="2389597"/>
            <a:ext cx="12684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8B0DF7-D829-4FA0-A6E4-FE8795D789E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8175354" y="3921101"/>
            <a:ext cx="4518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41D851-03FB-450C-8D3F-E861494A234B}"/>
              </a:ext>
            </a:extLst>
          </p:cNvPr>
          <p:cNvCxnSpPr/>
          <p:nvPr/>
        </p:nvCxnSpPr>
        <p:spPr>
          <a:xfrm flipV="1">
            <a:off x="7499445" y="2389597"/>
            <a:ext cx="1521725" cy="115758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1810</Words>
  <Application>Microsoft Office PowerPoint</Application>
  <PresentationFormat>Widescreen</PresentationFormat>
  <Paragraphs>281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Segoe UI</vt:lpstr>
      <vt:lpstr>Segoe UI Light</vt:lpstr>
      <vt:lpstr>Segoe UI Semibold</vt:lpstr>
      <vt:lpstr>Office Theme</vt:lpstr>
      <vt:lpstr>Halil İbrahim KALKAN</vt:lpstr>
      <vt:lpstr>Designing Modularity Introduction</vt:lpstr>
      <vt:lpstr>Modular Architecture Goals</vt:lpstr>
      <vt:lpstr>Modular Architecture Problems</vt:lpstr>
      <vt:lpstr>Monolithic Application</vt:lpstr>
      <vt:lpstr>Monolithic Application Layered Architecture</vt:lpstr>
      <vt:lpstr>PowerPoint Presentation</vt:lpstr>
      <vt:lpstr>Monolithic Application Modular Architecture</vt:lpstr>
      <vt:lpstr>Microservices Architecture</vt:lpstr>
      <vt:lpstr>What is a Module?</vt:lpstr>
      <vt:lpstr>What is a Module?</vt:lpstr>
      <vt:lpstr>What is a Module?</vt:lpstr>
      <vt:lpstr>Why need to a Framework?</vt:lpstr>
      <vt:lpstr>Why need to a Framework?</vt:lpstr>
      <vt:lpstr>Why need to a Framework?</vt:lpstr>
      <vt:lpstr>Why need to a Framework?</vt:lpstr>
      <vt:lpstr>Why need to a Framework?</vt:lpstr>
      <vt:lpstr>ASP.NET Boilerplate Open Source Web Application Framework</vt:lpstr>
      <vt:lpstr>Implementation of the Infrastructure/Framework</vt:lpstr>
      <vt:lpstr>Application Startup</vt:lpstr>
      <vt:lpstr>Application Startup</vt:lpstr>
      <vt:lpstr>Virtual File System</vt:lpstr>
      <vt:lpstr>Virtual File System IFileProvider Interface</vt:lpstr>
      <vt:lpstr>Virtual File System Configure Razor View Engine</vt:lpstr>
      <vt:lpstr>Virtual File System Replace Static File Middleware</vt:lpstr>
      <vt:lpstr>Depending on 3-rd Party JS/CSS Libraries</vt:lpstr>
      <vt:lpstr>Depending on 3-rd Party JS/CSS Libraries</vt:lpstr>
      <vt:lpstr>Bundling &amp; Minification</vt:lpstr>
      <vt:lpstr>Bundle Contributors</vt:lpstr>
      <vt:lpstr>Create Bundle in views</vt:lpstr>
      <vt:lpstr>Create Bundle by code</vt:lpstr>
      <vt:lpstr>UI Layout</vt:lpstr>
      <vt:lpstr>Menu Contributor</vt:lpstr>
      <vt:lpstr>Menu Contributor</vt:lpstr>
      <vt:lpstr>UI Layout</vt:lpstr>
      <vt:lpstr>Using a Module as a Remote Service (Microservice?)</vt:lpstr>
      <vt:lpstr>How to Use a module?</vt:lpstr>
      <vt:lpstr>Embed a module</vt:lpstr>
      <vt:lpstr>Use as a Remote Service</vt:lpstr>
      <vt:lpstr>Embed UI, Use as a Remote Service</vt:lpstr>
      <vt:lpstr>What is a Modular Application</vt:lpstr>
      <vt:lpstr>Lorem Ipsum Mia Dolor Sit Amet</vt:lpstr>
      <vt:lpstr>What is a Modular Application</vt:lpstr>
      <vt:lpstr>What is a Modular Application</vt:lpstr>
      <vt:lpstr>What is a Modular Application</vt:lpstr>
      <vt:lpstr>What is a Modular Application</vt:lpstr>
      <vt:lpstr>What is a Modular Application</vt:lpstr>
      <vt:lpstr>What is a Modular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armagan</dc:creator>
  <cp:lastModifiedBy>Halil Kalkan</cp:lastModifiedBy>
  <cp:revision>71</cp:revision>
  <dcterms:created xsi:type="dcterms:W3CDTF">2018-08-16T07:55:06Z</dcterms:created>
  <dcterms:modified xsi:type="dcterms:W3CDTF">2018-08-20T13:23:23Z</dcterms:modified>
</cp:coreProperties>
</file>