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69" r:id="rId11"/>
    <p:sldId id="270" r:id="rId12"/>
    <p:sldId id="272" r:id="rId13"/>
    <p:sldId id="266" r:id="rId14"/>
    <p:sldId id="274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C4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88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  <a:b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open-source web application framework</a:t>
            </a:r>
            <a:br>
              <a:rPr lang="en-US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ASP.NET Core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E6B5F-BAD2-D22A-072B-5DF40D49245B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22D5A-0889-A6A6-519F-82C46B49B947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AED3A-0004-202D-4C66-D48ED93DC04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BE135-EA09-2E23-70B3-21C0FB551725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823E6-59EE-5C00-32E4-01D785EC13E0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4CB11-5228-3E2C-7BCC-A405A2A734F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7CC11-5234-9FA4-0CA9-1EF71A3D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C9086-80A6-CE91-9788-3388E57D6A10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E5E33-0B43-EB46-334C-C23BE7A6E000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56A5D-E25E-0E9D-18E8-A4670EB946FD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2E6C0F-FF86-823F-06C3-75FE6292A058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B8516-DD5F-9580-EFE0-FEC0CF1870DE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A5EFC13-A365-D656-814A-9E8FB5533647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35D9063-4555-A55C-F3A5-45E650D3033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60D8715-EBF5-DABD-E267-5BFA3C0831D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3F31A38-3EDD-7E22-42D2-CBBA312AC25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1C7A05-B6E1-F978-53A4-95B30CC95714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0C04D09-0C3D-D82B-4F3C-0E032C54304F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D4A302-E115-5EC7-01C2-1120A31B011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9A206B-0945-4C3E-A79C-C0D800B18456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535E24D-13DC-A046-95C0-766B36B057F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69698AB-47E6-7094-CBA2-3D5158893DE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MVC Tag Helpers / Dynamic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7B7ED-FCA8-9397-4C3B-1A15F821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984"/>
            <a:ext cx="5711531" cy="34594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AE74-2F02-6DA9-0EDA-B6988F38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159" y="1499460"/>
            <a:ext cx="3897391" cy="4643148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70BAC9-4784-8D5E-A44B-6AF0611EEA6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790704" y="3821034"/>
            <a:ext cx="2939455" cy="29760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4F7AC5-86DB-279D-DDFB-E0AE0C2A6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331" y="2178052"/>
            <a:ext cx="3631373" cy="388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4C66B8-FB37-2FC3-AB73-0EAF38608FFA}"/>
              </a:ext>
            </a:extLst>
          </p:cNvPr>
          <p:cNvSpPr txBox="1"/>
          <p:nvPr/>
        </p:nvSpPr>
        <p:spPr>
          <a:xfrm>
            <a:off x="6215514" y="3734998"/>
            <a:ext cx="2695073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+Validation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+Localization</a:t>
            </a:r>
          </a:p>
        </p:txBody>
      </p:sp>
    </p:spTree>
    <p:extLst>
      <p:ext uri="{BB962C8B-B14F-4D97-AF65-F5344CB8AC3E}">
        <p14:creationId xmlns:p14="http://schemas.microsoft.com/office/powerpoint/2010/main" val="33197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/ Database Options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BF918-1B7F-F674-38A0-BBBBDAF7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630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B0B24-7DD8-690B-AC93-4DAD0F57E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3" y="4206009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ABP.IO: Filling the Gap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0B361-9F1B-9028-E9ED-EBDD0055314C}"/>
              </a:ext>
            </a:extLst>
          </p:cNvPr>
          <p:cNvSpPr/>
          <p:nvPr/>
        </p:nvSpPr>
        <p:spPr>
          <a:xfrm>
            <a:off x="1879346" y="3258631"/>
            <a:ext cx="657649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ABP.IO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694CC2-1367-3327-5952-11A442208198}"/>
              </a:ext>
            </a:extLst>
          </p:cNvPr>
          <p:cNvSpPr/>
          <p:nvPr/>
        </p:nvSpPr>
        <p:spPr>
          <a:xfrm>
            <a:off x="1879347" y="4580331"/>
            <a:ext cx="8348736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10" name="Picture 9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12AA7779-DF7F-FB7A-6AFE-0174494C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04008"/>
            <a:ext cx="1690958" cy="16909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A6902EA-BFC9-3D18-7813-3C820945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609205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45B650B9-E6FD-EC71-564D-3BAA70ED8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1973143"/>
            <a:ext cx="821601" cy="82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D91C09-9480-C591-BFCA-376994E3AF19}"/>
              </a:ext>
            </a:extLst>
          </p:cNvPr>
          <p:cNvSpPr/>
          <p:nvPr/>
        </p:nvSpPr>
        <p:spPr>
          <a:xfrm>
            <a:off x="1879346" y="1936931"/>
            <a:ext cx="834873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260446-70DD-FCED-2A78-5FB7B35F5C5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53714" y="4146440"/>
            <a:ext cx="1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826973-238D-900E-71C5-EEEBEF3F90BC}"/>
              </a:ext>
            </a:extLst>
          </p:cNvPr>
          <p:cNvCxnSpPr>
            <a:cxnSpLocks/>
          </p:cNvCxnSpPr>
          <p:nvPr/>
        </p:nvCxnSpPr>
        <p:spPr>
          <a:xfrm>
            <a:off x="6053714" y="2824740"/>
            <a:ext cx="0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3ADB26-BFAF-5224-4C21-1CD2E146F9B1}"/>
              </a:ext>
            </a:extLst>
          </p:cNvPr>
          <p:cNvCxnSpPr>
            <a:cxnSpLocks/>
          </p:cNvCxnSpPr>
          <p:nvPr/>
        </p:nvCxnSpPr>
        <p:spPr>
          <a:xfrm>
            <a:off x="9298107" y="2824740"/>
            <a:ext cx="0" cy="17555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in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115"/>
            <a:ext cx="10515600" cy="3786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marL="0" indent="0" algn="ctr">
              <a:buNone/>
            </a:pP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4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5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Theming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11D15-FFCC-D8AF-935E-2C07671E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48" y="1509619"/>
            <a:ext cx="7845680" cy="4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FC487-94EC-1CAA-4252-4436BCDE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2283"/>
            <a:ext cx="8156361" cy="4053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15BD4-4A59-7F54-790A-71B0FBB4875B}"/>
              </a:ext>
            </a:extLst>
          </p:cNvPr>
          <p:cNvSpPr txBox="1"/>
          <p:nvPr/>
        </p:nvSpPr>
        <p:spPr>
          <a:xfrm>
            <a:off x="838200" y="5455717"/>
            <a:ext cx="8491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Coming soon</a:t>
            </a:r>
            <a:br>
              <a:rPr lang="en-US" sz="2400" u="sng" dirty="0"/>
            </a:br>
            <a:r>
              <a:rPr lang="en-US" sz="2400" dirty="0"/>
              <a:t>      </a:t>
            </a:r>
            <a:r>
              <a:rPr lang="en-US" sz="2400" b="1" dirty="0">
                <a:solidFill>
                  <a:srgbClr val="0070C0"/>
                </a:solidFill>
              </a:rPr>
              <a:t>Microservice Development with .NET and the ABP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E475-3F76-9058-6C14-1C50B0EC5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8" y="5918237"/>
            <a:ext cx="318805" cy="31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 event bus integration…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08" y="2243778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6" y="2241550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472308" y="3517900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856" y="2608856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9667978" y="3303370"/>
            <a:ext cx="16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5092081" y="4019790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8148643" y="2034212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3846757" y="2138995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56" y="4466486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472" y="4898953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58" y="5355273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5843372" y="5760061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472308" y="4923927"/>
            <a:ext cx="47611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8,5M</a:t>
            </a:r>
            <a:r>
              <a:rPr lang="en-US" dirty="0"/>
              <a:t> downloads on NuGet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+ issues, 1,200+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2" grpId="0"/>
      <p:bldP spid="16" grpId="0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Evolution of 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1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distributed applications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Polyglot persistence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Complete modularity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 of,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EDC61-EEE5-5688-653D-F4FA834B0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7358"/>
            <a:ext cx="7702897" cy="1871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91FA0-C41E-F8DD-C2EC-E144FFD0C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713" y="4823672"/>
            <a:ext cx="6940255" cy="16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52DD8EDF-272D-D448-3965-05167CBF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1" y="3100155"/>
            <a:ext cx="1498572" cy="14985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579FCB-673A-5F4C-B82C-FCAFB90462A1}"/>
              </a:ext>
            </a:extLst>
          </p:cNvPr>
          <p:cNvSpPr/>
          <p:nvPr/>
        </p:nvSpPr>
        <p:spPr>
          <a:xfrm>
            <a:off x="4006025" y="2940952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615AC8-59D9-BC1E-135E-A13465CD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29" y="2981706"/>
            <a:ext cx="365125" cy="365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DC047-B127-CCDF-25FD-F7FE5A862B12}"/>
              </a:ext>
            </a:extLst>
          </p:cNvPr>
          <p:cNvSpPr/>
          <p:nvPr/>
        </p:nvSpPr>
        <p:spPr>
          <a:xfrm>
            <a:off x="7095005" y="2940952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030039-9F06-29B5-AB6C-18FE19295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34" y="2988220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78FEE-C224-37D6-8079-15344AD6C6B9}"/>
              </a:ext>
            </a:extLst>
          </p:cNvPr>
          <p:cNvSpPr/>
          <p:nvPr/>
        </p:nvSpPr>
        <p:spPr>
          <a:xfrm>
            <a:off x="5537044" y="4375410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E9AA284-1F4A-473F-0DCF-E57346732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3" y="4417840"/>
            <a:ext cx="373380" cy="373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413DDF-7616-E089-A548-A87E10EB0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02" y="1213106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646AB-B831-262B-1C61-BBD988807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75" y="1293505"/>
            <a:ext cx="354457" cy="354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08CC4-637C-834D-9C53-8772D159C649}"/>
              </a:ext>
            </a:extLst>
          </p:cNvPr>
          <p:cNvSpPr txBox="1"/>
          <p:nvPr/>
        </p:nvSpPr>
        <p:spPr>
          <a:xfrm>
            <a:off x="4817875" y="1653475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48ACA9-6F10-8CED-6280-EDB77B903D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75" y="1551972"/>
            <a:ext cx="429057" cy="4290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9E82D3-9739-D676-91B1-83C388162637}"/>
              </a:ext>
            </a:extLst>
          </p:cNvPr>
          <p:cNvSpPr txBox="1"/>
          <p:nvPr/>
        </p:nvSpPr>
        <p:spPr>
          <a:xfrm>
            <a:off x="3692424" y="1489652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36" name="Picture 35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B6F0ADE1-9DCF-5FBF-AF42-347F5945E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55" y="1770268"/>
            <a:ext cx="838986" cy="8389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C04FB9-45D8-387F-86BE-7C6A68F0FEB9}"/>
              </a:ext>
            </a:extLst>
          </p:cNvPr>
          <p:cNvSpPr txBox="1"/>
          <p:nvPr/>
        </p:nvSpPr>
        <p:spPr>
          <a:xfrm>
            <a:off x="2613538" y="23075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7B13-1904-E1DD-C9E2-2467F0F02A10}"/>
              </a:ext>
            </a:extLst>
          </p:cNvPr>
          <p:cNvSpPr txBox="1"/>
          <p:nvPr/>
        </p:nvSpPr>
        <p:spPr>
          <a:xfrm>
            <a:off x="2470944" y="3886955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8A9999-3F28-14F5-C6EE-979F2AA6BD9C}"/>
              </a:ext>
            </a:extLst>
          </p:cNvPr>
          <p:cNvSpPr txBox="1"/>
          <p:nvPr/>
        </p:nvSpPr>
        <p:spPr>
          <a:xfrm>
            <a:off x="1742530" y="33468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08E0C-6835-145A-23C7-DD0E50A9E4C2}"/>
              </a:ext>
            </a:extLst>
          </p:cNvPr>
          <p:cNvSpPr txBox="1"/>
          <p:nvPr/>
        </p:nvSpPr>
        <p:spPr>
          <a:xfrm>
            <a:off x="1742530" y="277167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C0C2-B31D-1D54-90BD-2C888D65FDDF}"/>
              </a:ext>
            </a:extLst>
          </p:cNvPr>
          <p:cNvSpPr txBox="1"/>
          <p:nvPr/>
        </p:nvSpPr>
        <p:spPr>
          <a:xfrm>
            <a:off x="3937116" y="3886955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FAE611-B81C-DF46-39F2-117F20563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51" y="3906704"/>
            <a:ext cx="318805" cy="318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04B5EE-E29E-BFBA-6DA0-DD7C8AC8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7" y="3906256"/>
            <a:ext cx="327789" cy="3277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15E3C4-C945-C025-65EC-478A85603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57" y="2790529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052D6AE-8D0C-DCB9-ADA8-D805F15EE9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5" y="3334875"/>
            <a:ext cx="338554" cy="338554"/>
          </a:xfrm>
          <a:prstGeom prst="rect">
            <a:avLst/>
          </a:prstGeom>
        </p:spPr>
      </p:pic>
      <p:pic>
        <p:nvPicPr>
          <p:cNvPr id="51" name="Picture 5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70FEBE9D-8AB1-3385-E43C-8D6464C50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" y="4611926"/>
            <a:ext cx="1236768" cy="24250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8160AC-FBE3-6957-AF4C-BD8B557E99AF}"/>
              </a:ext>
            </a:extLst>
          </p:cNvPr>
          <p:cNvSpPr txBox="1"/>
          <p:nvPr/>
        </p:nvSpPr>
        <p:spPr>
          <a:xfrm>
            <a:off x="799752" y="497592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8324553-C016-C90A-E9E2-83EDC97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11" y="1608766"/>
            <a:ext cx="429057" cy="4290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CD9D66-002E-10E4-54BD-FE37F028A65D}"/>
              </a:ext>
            </a:extLst>
          </p:cNvPr>
          <p:cNvSpPr txBox="1"/>
          <p:nvPr/>
        </p:nvSpPr>
        <p:spPr>
          <a:xfrm>
            <a:off x="8738460" y="1546446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A718A4-0094-A5C2-FBBB-74B25C4A5C16}"/>
              </a:ext>
            </a:extLst>
          </p:cNvPr>
          <p:cNvSpPr txBox="1"/>
          <p:nvPr/>
        </p:nvSpPr>
        <p:spPr>
          <a:xfrm>
            <a:off x="10403598" y="3008277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E2690-AB86-F9C3-7318-F7C75D56BCCD}"/>
              </a:ext>
            </a:extLst>
          </p:cNvPr>
          <p:cNvSpPr txBox="1"/>
          <p:nvPr/>
        </p:nvSpPr>
        <p:spPr>
          <a:xfrm>
            <a:off x="10405556" y="2311295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D762CEC6-6FA5-BBB5-7878-041C64D0E5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39" y="3628293"/>
            <a:ext cx="1364611" cy="30476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169AB9-8257-F125-6D0C-8282D366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066" y="4234045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64477C-4656-8C5D-4656-0D84361FAB90}"/>
              </a:ext>
            </a:extLst>
          </p:cNvPr>
          <p:cNvSpPr txBox="1"/>
          <p:nvPr/>
        </p:nvSpPr>
        <p:spPr>
          <a:xfrm>
            <a:off x="4367023" y="4694653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CD44A-80AD-970E-4AC2-734BF5DDB824}"/>
              </a:ext>
            </a:extLst>
          </p:cNvPr>
          <p:cNvSpPr txBox="1"/>
          <p:nvPr/>
        </p:nvSpPr>
        <p:spPr>
          <a:xfrm>
            <a:off x="4694422" y="526547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F7CD1-197D-31B7-60D1-8EEA2B56B21F}"/>
              </a:ext>
            </a:extLst>
          </p:cNvPr>
          <p:cNvSpPr txBox="1"/>
          <p:nvPr/>
        </p:nvSpPr>
        <p:spPr>
          <a:xfrm>
            <a:off x="6222930" y="5386087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2B43E6-A1A7-1869-83DF-D1A497742B03}"/>
              </a:ext>
            </a:extLst>
          </p:cNvPr>
          <p:cNvSpPr txBox="1"/>
          <p:nvPr/>
        </p:nvSpPr>
        <p:spPr>
          <a:xfrm>
            <a:off x="8224717" y="4879319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0F98AA-E941-A907-3897-E21E9EBFBA1C}"/>
              </a:ext>
            </a:extLst>
          </p:cNvPr>
          <p:cNvSpPr txBox="1"/>
          <p:nvPr/>
        </p:nvSpPr>
        <p:spPr>
          <a:xfrm>
            <a:off x="7458968" y="534525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733E291-6F6D-6073-ED08-E2653DE9D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12" y="4679264"/>
            <a:ext cx="369332" cy="3693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CAE5A5D-829E-DA61-57D9-D2C5A830D1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6" y="5265472"/>
            <a:ext cx="369332" cy="36933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616CD73-19C4-6B6E-7196-9CAD8CBF15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88" y="5398011"/>
            <a:ext cx="555169" cy="5551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5FCFE9-6847-DD82-D9A5-6669E36E62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33" y="5383243"/>
            <a:ext cx="245532" cy="2455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15654EB-3A8D-7BED-6C58-DDB24E4822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91" y="4855695"/>
            <a:ext cx="369332" cy="36933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A794EA-D970-5B8D-25E3-A84F3891D10E}"/>
              </a:ext>
            </a:extLst>
          </p:cNvPr>
          <p:cNvCxnSpPr>
            <a:cxnSpLocks/>
          </p:cNvCxnSpPr>
          <p:nvPr/>
        </p:nvCxnSpPr>
        <p:spPr>
          <a:xfrm flipH="1" flipV="1">
            <a:off x="5928226" y="3376362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6680BD-49E4-9E57-9A88-40C30C507A3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532998" y="4066106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1CB16E-2EC6-7785-F96B-38B2FB6EE512}"/>
              </a:ext>
            </a:extLst>
          </p:cNvPr>
          <p:cNvCxnSpPr>
            <a:cxnSpLocks/>
          </p:cNvCxnSpPr>
          <p:nvPr/>
        </p:nvCxnSpPr>
        <p:spPr>
          <a:xfrm flipV="1">
            <a:off x="6815020" y="3387586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A1799C-069F-A5AB-5FB8-76E6A0DDFB8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382709" y="2238250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DA25AA3-BDF5-0FBD-6055-5B424B54EAC9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208015" y="2074427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E39898-898A-FAE4-AD30-332F2153AE84}"/>
              </a:ext>
            </a:extLst>
          </p:cNvPr>
          <p:cNvCxnSpPr>
            <a:cxnSpLocks/>
          </p:cNvCxnSpPr>
          <p:nvPr/>
        </p:nvCxnSpPr>
        <p:spPr>
          <a:xfrm flipH="1" flipV="1">
            <a:off x="3131472" y="2441583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EC5226-6B32-5184-1E8F-3D9CAA2F5FE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3052504" y="2940952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482D5A4-9A9E-B9B6-C886-28AC6C9E3CF9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3124640" y="3232286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12A7A7-47C0-8E81-E45E-E85F57C7392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954955" y="3379523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14C087-A043-3679-D025-B4995359EB2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97553" y="3396935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181F386-9826-D126-8D98-7A8681E05A4D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2146853" y="4019345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A9275E2-1C17-1A8B-E7AF-26A2240881CD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2168043" y="4279403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5E2BD8B-DE1F-552E-C71B-7E4F3D4C9BFA}"/>
              </a:ext>
            </a:extLst>
          </p:cNvPr>
          <p:cNvCxnSpPr>
            <a:cxnSpLocks/>
          </p:cNvCxnSpPr>
          <p:nvPr/>
        </p:nvCxnSpPr>
        <p:spPr>
          <a:xfrm flipH="1" flipV="1">
            <a:off x="8804421" y="2100143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DA2309-E90A-3278-4CA3-D7393178205B}"/>
              </a:ext>
            </a:extLst>
          </p:cNvPr>
          <p:cNvCxnSpPr>
            <a:cxnSpLocks/>
          </p:cNvCxnSpPr>
          <p:nvPr/>
        </p:nvCxnSpPr>
        <p:spPr>
          <a:xfrm flipV="1">
            <a:off x="9086914" y="2482530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D4C46D-49F9-64BC-A77B-19F09137A58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086914" y="3164269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D29CD3-54E3-EFEF-C69B-A7FA7FF9395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9080708" y="3332949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BD77967-72DA-9F39-1C87-22E9A33F9AAA}"/>
              </a:ext>
            </a:extLst>
          </p:cNvPr>
          <p:cNvCxnSpPr>
            <a:cxnSpLocks/>
          </p:cNvCxnSpPr>
          <p:nvPr/>
        </p:nvCxnSpPr>
        <p:spPr>
          <a:xfrm>
            <a:off x="8780548" y="3381425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018E40A-5042-4A8F-092E-F42B5BCB0C8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5096005" y="4604530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7AFA60-3257-C04C-F876-A5CEFCDAAAB5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097738" y="4801476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13C833-8904-743E-1DCB-22436931DA3D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5978773" y="4835895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7A305A4-CC7A-90B7-E383-9C0D97B651A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974708" y="4822044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E894432-C56B-54C7-FCF6-A9C56D14654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7519526" y="4807614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42DBE96-3257-327A-4810-0EDBFC8A07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78" y="2342696"/>
            <a:ext cx="297467" cy="29746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EBECA1D1-D591-D195-369B-BD9929A66F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97" y="2990055"/>
            <a:ext cx="334900" cy="334900"/>
          </a:xfrm>
          <a:prstGeom prst="rect">
            <a:avLst/>
          </a:prstGeom>
        </p:spPr>
      </p:pic>
      <p:pic>
        <p:nvPicPr>
          <p:cNvPr id="1026" name="Picture 2" descr="Mastering ABP Framework 2">
            <a:extLst>
              <a:ext uri="{FF2B5EF4-FFF2-40B4-BE49-F238E27FC236}">
                <a16:creationId xmlns:a16="http://schemas.microsoft.com/office/drawing/2014/main" id="{42DAE789-90BB-204E-7F03-8F32D48F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73" y="5147177"/>
            <a:ext cx="1856741" cy="1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65B0BA-6306-8CF9-CC99-C9D3F8BCEA6E}"/>
              </a:ext>
            </a:extLst>
          </p:cNvPr>
          <p:cNvCxnSpPr>
            <a:stCxn id="43" idx="2"/>
            <a:endCxn id="1026" idx="0"/>
          </p:cNvCxnSpPr>
          <p:nvPr/>
        </p:nvCxnSpPr>
        <p:spPr>
          <a:xfrm flipH="1">
            <a:off x="3803144" y="4225509"/>
            <a:ext cx="3510" cy="9216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4" grpId="0" animBg="1"/>
      <p:bldP spid="31" grpId="0"/>
      <p:bldP spid="35" grpId="0"/>
      <p:bldP spid="38" grpId="0"/>
      <p:bldP spid="39" grpId="0"/>
      <p:bldP spid="40" grpId="0"/>
      <p:bldP spid="41" grpId="0"/>
      <p:bldP spid="42" grpId="0"/>
      <p:bldP spid="53" grpId="0"/>
      <p:bldP spid="55" grpId="0"/>
      <p:bldP spid="56" grpId="0"/>
      <p:bldP spid="57" grpId="0"/>
      <p:bldP spid="66" grpId="0"/>
      <p:bldP spid="67" grpId="0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47F0B-36A4-6770-DDCA-23A69FC784AA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13FCF-22EA-1B45-90FD-C0C618DA42BE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255A3-188E-5FD3-00E2-82BFC2DBDF1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68719-61FF-22BC-0AF9-1AF7045F9477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4260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458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 open-source web application framework for ASP.NET Core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Evolution of ASP.NET Boilerplate</vt:lpstr>
      <vt:lpstr>The ABP.IO Platform</vt:lpstr>
      <vt:lpstr>The Architecture</vt:lpstr>
      <vt:lpstr>Don’t Repeat Yourself!</vt:lpstr>
      <vt:lpstr>MVC Tag Helpers / Dynamic Forms</vt:lpstr>
      <vt:lpstr>UI / Database Options</vt:lpstr>
      <vt:lpstr>ABP.IO: Filling the Gap</vt:lpstr>
      <vt:lpstr>ABP in Action!</vt:lpstr>
      <vt:lpstr>UI Theming</vt:lpstr>
      <vt:lpstr>ABP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109</cp:revision>
  <dcterms:created xsi:type="dcterms:W3CDTF">2022-02-27T10:42:11Z</dcterms:created>
  <dcterms:modified xsi:type="dcterms:W3CDTF">2022-07-19T06:37:14Z</dcterms:modified>
</cp:coreProperties>
</file>