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78" r:id="rId3"/>
    <p:sldId id="270" r:id="rId4"/>
    <p:sldId id="271" r:id="rId5"/>
    <p:sldId id="260" r:id="rId6"/>
    <p:sldId id="268" r:id="rId7"/>
    <p:sldId id="269" r:id="rId8"/>
    <p:sldId id="272" r:id="rId9"/>
    <p:sldId id="273" r:id="rId10"/>
    <p:sldId id="276" r:id="rId11"/>
    <p:sldId id="274" r:id="rId12"/>
    <p:sldId id="275" r:id="rId13"/>
    <p:sldId id="279" r:id="rId14"/>
    <p:sldId id="277" r:id="rId15"/>
    <p:sldId id="280" r:id="rId16"/>
    <p:sldId id="281" r:id="rId17"/>
    <p:sldId id="286" r:id="rId18"/>
    <p:sldId id="267" r:id="rId19"/>
    <p:sldId id="283" r:id="rId20"/>
    <p:sldId id="284" r:id="rId21"/>
    <p:sldId id="282" r:id="rId22"/>
    <p:sldId id="287" r:id="rId23"/>
    <p:sldId id="288" r:id="rId24"/>
    <p:sldId id="289" r:id="rId25"/>
    <p:sldId id="290" r:id="rId26"/>
    <p:sldId id="293" r:id="rId27"/>
    <p:sldId id="294" r:id="rId28"/>
    <p:sldId id="295" r:id="rId29"/>
    <p:sldId id="296" r:id="rId30"/>
    <p:sldId id="297" r:id="rId31"/>
    <p:sldId id="298" r:id="rId32"/>
    <p:sldId id="292" r:id="rId33"/>
    <p:sldId id="301" r:id="rId34"/>
    <p:sldId id="302" r:id="rId35"/>
    <p:sldId id="316" r:id="rId36"/>
    <p:sldId id="317" r:id="rId37"/>
    <p:sldId id="318" r:id="rId38"/>
    <p:sldId id="319" r:id="rId39"/>
    <p:sldId id="320" r:id="rId40"/>
    <p:sldId id="304" r:id="rId41"/>
    <p:sldId id="303" r:id="rId42"/>
    <p:sldId id="306" r:id="rId43"/>
    <p:sldId id="308" r:id="rId44"/>
    <p:sldId id="309" r:id="rId45"/>
    <p:sldId id="305" r:id="rId46"/>
    <p:sldId id="311" r:id="rId47"/>
    <p:sldId id="312" r:id="rId48"/>
    <p:sldId id="313" r:id="rId49"/>
    <p:sldId id="266" r:id="rId50"/>
    <p:sldId id="315" r:id="rId51"/>
    <p:sldId id="310" r:id="rId52"/>
    <p:sldId id="314" r:id="rId53"/>
    <p:sldId id="261" r:id="rId54"/>
    <p:sldId id="291" r:id="rId55"/>
    <p:sldId id="262" r:id="rId56"/>
    <p:sldId id="263" r:id="rId57"/>
    <p:sldId id="264" r:id="rId58"/>
    <p:sldId id="26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644"/>
            <a:ext cx="9144000" cy="618981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Halil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İbrahim KALKAN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2055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045" y="2959688"/>
            <a:ext cx="4190999" cy="77585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E72910A-3EC0-440A-9573-B23359DD29F8}"/>
              </a:ext>
            </a:extLst>
          </p:cNvPr>
          <p:cNvSpPr txBox="1">
            <a:spLocks/>
          </p:cNvSpPr>
          <p:nvPr/>
        </p:nvSpPr>
        <p:spPr>
          <a:xfrm>
            <a:off x="6013545" y="2959686"/>
            <a:ext cx="4190999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9DC293-E672-4902-A123-63A944F2AD23}"/>
              </a:ext>
            </a:extLst>
          </p:cNvPr>
          <p:cNvSpPr/>
          <p:nvPr/>
        </p:nvSpPr>
        <p:spPr>
          <a:xfrm>
            <a:off x="5736452" y="3070521"/>
            <a:ext cx="554182" cy="554182"/>
          </a:xfrm>
          <a:prstGeom prst="ellips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5595597" y="2976625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763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Business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 base that implements some business functionalities.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 schema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Application/business code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Remote API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REST,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GraphQL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 Pages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4021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Infrastructure (Framework)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 base that provides some common infrastructure services. Examples;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Authorization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Localization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Audit logging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Caching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Email sending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 modules (EF Core, MongoDB… etc.)</a:t>
            </a:r>
          </a:p>
        </p:txBody>
      </p:sp>
    </p:spTree>
    <p:extLst>
      <p:ext uri="{BB962C8B-B14F-4D97-AF65-F5344CB8AC3E}">
        <p14:creationId xmlns:p14="http://schemas.microsoft.com/office/powerpoint/2010/main" val="11103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3263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241964"/>
            <a:ext cx="4368801" cy="28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5,200+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stars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600,000+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downloads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years of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continuos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github.com/aspnetboilerplate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Twitter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1600" b="1" dirty="0" err="1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aspboilerplate</a:t>
            </a:r>
            <a:endParaRPr lang="en-US" sz="16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F2A1F-A769-4A56-8843-8988B87E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16" y="494904"/>
            <a:ext cx="6393783" cy="54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293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Investigate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sort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 using module dependencies starting from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ROOT MODULE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PLUGIN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CONFIGURE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INITIALIZE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Pyhsical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Static files under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wwwroot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Embedded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Module files for UI views, localization, static resources…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Runtime generated files like CSS/JS bundles.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Overriding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Dynamic &gt; Physical &gt; Embedded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557775" y="1283479"/>
            <a:ext cx="2189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221723" y="1311128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View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0"/>
            <a:ext cx="1259640" cy="104300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0" y="2076561"/>
            <a:ext cx="1231991" cy="1116896"/>
          </a:xfrm>
          <a:prstGeom prst="curvedConnector3">
            <a:avLst>
              <a:gd name="adj1" fmla="val 477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7EADB-D33B-4F3E-ACA0-8CBAC8F2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98" y="2400784"/>
            <a:ext cx="9700131" cy="33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CB964-8A37-4AD0-A843-66F2999C3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285673"/>
            <a:ext cx="9853684" cy="2274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00" y="5176868"/>
            <a:ext cx="2877198" cy="4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4565286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NPM/Yarn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depend on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same version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Determine a set of common libraries (jQuery, Bootstrap,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Toastr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Datatables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Copy just needed files from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ED67-BCC8-48B9-BB3B-5B13C5EC6685}"/>
              </a:ext>
            </a:extLst>
          </p:cNvPr>
          <p:cNvSpPr txBox="1"/>
          <p:nvPr/>
        </p:nvSpPr>
        <p:spPr>
          <a:xfrm>
            <a:off x="8703585" y="930564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B02B-38C3-48D3-B596-01F8AE137CBB}"/>
              </a:ext>
            </a:extLst>
          </p:cNvPr>
          <p:cNvSpPr txBox="1"/>
          <p:nvPr/>
        </p:nvSpPr>
        <p:spPr>
          <a:xfrm>
            <a:off x="9969415" y="1830058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72BE-556A-4CE5-8D34-0E173309F902}"/>
              </a:ext>
            </a:extLst>
          </p:cNvPr>
          <p:cNvSpPr txBox="1"/>
          <p:nvPr/>
        </p:nvSpPr>
        <p:spPr>
          <a:xfrm>
            <a:off x="7544146" y="1830058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B747-7D98-465E-B2D0-63C5A38D4130}"/>
              </a:ext>
            </a:extLst>
          </p:cNvPr>
          <p:cNvSpPr txBox="1"/>
          <p:nvPr/>
        </p:nvSpPr>
        <p:spPr>
          <a:xfrm>
            <a:off x="6495631" y="930564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Font 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7C3A0-CDB8-4778-816B-71A027124E09}"/>
              </a:ext>
            </a:extLst>
          </p:cNvPr>
          <p:cNvSpPr txBox="1"/>
          <p:nvPr/>
        </p:nvSpPr>
        <p:spPr>
          <a:xfrm>
            <a:off x="10071256" y="2760622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BS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F76BF-3A21-4549-BA7D-5F0A3BADBE26}"/>
              </a:ext>
            </a:extLst>
          </p:cNvPr>
          <p:cNvSpPr txBox="1"/>
          <p:nvPr/>
        </p:nvSpPr>
        <p:spPr>
          <a:xfrm>
            <a:off x="7109692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C1C9E-E665-4518-A871-DF2CC482ECFA}"/>
              </a:ext>
            </a:extLst>
          </p:cNvPr>
          <p:cNvSpPr txBox="1"/>
          <p:nvPr/>
        </p:nvSpPr>
        <p:spPr>
          <a:xfrm>
            <a:off x="9369360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- 2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B4AF54-609D-4FFC-A01E-E7241B8BC92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301880" y="2412423"/>
            <a:ext cx="222505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FE699C7-62CA-48D5-AC9A-6C37BD5E239D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7365688" y="2862170"/>
            <a:ext cx="132556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98A45-8139-495E-BCCC-1B33A6AB1FFE}"/>
              </a:ext>
            </a:extLst>
          </p:cNvPr>
          <p:cNvCxnSpPr>
            <a:stCxn id="10" idx="0"/>
          </p:cNvCxnSpPr>
          <p:nvPr/>
        </p:nvCxnSpPr>
        <p:spPr>
          <a:xfrm flipV="1">
            <a:off x="8462922" y="1299896"/>
            <a:ext cx="571896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91DA-B8CB-45DE-AA21-19BC09B93176}"/>
              </a:ext>
            </a:extLst>
          </p:cNvPr>
          <p:cNvCxnSpPr/>
          <p:nvPr/>
        </p:nvCxnSpPr>
        <p:spPr>
          <a:xfrm flipH="1" flipV="1">
            <a:off x="9969415" y="1306246"/>
            <a:ext cx="518889" cy="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BEF07-7E9D-4B2A-8986-54D6E0EE921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10825812" y="2199390"/>
            <a:ext cx="164220" cy="5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9D6F6-DF5E-4F04-8DFA-9F64524D0550}"/>
              </a:ext>
            </a:extLst>
          </p:cNvPr>
          <p:cNvCxnSpPr>
            <a:stCxn id="18" idx="0"/>
          </p:cNvCxnSpPr>
          <p:nvPr/>
        </p:nvCxnSpPr>
        <p:spPr>
          <a:xfrm flipV="1">
            <a:off x="10288136" y="3129954"/>
            <a:ext cx="29671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EBBA10-A728-4B93-9820-4DCCA90FD8CC}"/>
              </a:ext>
            </a:extLst>
          </p:cNvPr>
          <p:cNvCxnSpPr/>
          <p:nvPr/>
        </p:nvCxnSpPr>
        <p:spPr>
          <a:xfrm flipH="1" flipV="1">
            <a:off x="8947244" y="2205740"/>
            <a:ext cx="722195" cy="13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236373"/>
          </a:xfrm>
        </p:spPr>
        <p:txBody>
          <a:bodyPr anchor="b">
            <a:normAutofit/>
          </a:bodyPr>
          <a:lstStyle/>
          <a:p>
            <a:pPr algn="l"/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Standard Packages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5566358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0E0EB-AF06-43EB-BF56-0C3FA12E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6" y="1807056"/>
            <a:ext cx="4501370" cy="2853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22BA4-939F-408A-9531-E4AADC484F65}"/>
              </a:ext>
            </a:extLst>
          </p:cNvPr>
          <p:cNvSpPr txBox="1"/>
          <p:nvPr/>
        </p:nvSpPr>
        <p:spPr>
          <a:xfrm>
            <a:off x="7176070" y="1437724"/>
            <a:ext cx="343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package.json</a:t>
            </a:r>
            <a:r>
              <a:rPr lang="en-US" u="sng" dirty="0"/>
              <a:t> for @</a:t>
            </a:r>
            <a:r>
              <a:rPr lang="en-US" u="sng" dirty="0" err="1"/>
              <a:t>abp</a:t>
            </a:r>
            <a:r>
              <a:rPr lang="en-US" u="sng" dirty="0"/>
              <a:t>/highlight.js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2F2BA40-F23B-4FA8-BD5D-60F5F8EB0C2C}"/>
              </a:ext>
            </a:extLst>
          </p:cNvPr>
          <p:cNvSpPr txBox="1">
            <a:spLocks/>
          </p:cNvSpPr>
          <p:nvPr/>
        </p:nvSpPr>
        <p:spPr>
          <a:xfrm>
            <a:off x="738908" y="2330715"/>
            <a:ext cx="4565286" cy="17001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Ensures that all modules use the same version of the library.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Contains configuration to copy files from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095DE-3204-429D-B13A-AE8472B62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12" y="4871033"/>
            <a:ext cx="9750632" cy="1513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977B16-95A9-4EC5-93D4-F0F8E87DD61E}"/>
              </a:ext>
            </a:extLst>
          </p:cNvPr>
          <p:cNvSpPr txBox="1"/>
          <p:nvPr/>
        </p:nvSpPr>
        <p:spPr>
          <a:xfrm>
            <a:off x="257312" y="4520604"/>
            <a:ext cx="448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abp.resourcemapping.js for @</a:t>
            </a:r>
            <a:r>
              <a:rPr lang="en-US" u="sng" dirty="0" err="1"/>
              <a:t>abp</a:t>
            </a:r>
            <a:r>
              <a:rPr lang="en-US" u="sng" dirty="0"/>
              <a:t>/highlight.js</a:t>
            </a:r>
          </a:p>
        </p:txBody>
      </p:sp>
    </p:spTree>
    <p:extLst>
      <p:ext uri="{BB962C8B-B14F-4D97-AF65-F5344CB8AC3E}">
        <p14:creationId xmlns:p14="http://schemas.microsoft.com/office/powerpoint/2010/main" val="19193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Bundling &amp; Minification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bundle &amp; minify files distributed into DLLs as embedded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be combined with the Virtual File System.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prevent duplication of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 in a bundle and in a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add dependencies to the bundle/page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253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Bundle Contributors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E30E2-330C-495A-A41C-E4E6C2DC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14946"/>
            <a:ext cx="10242692" cy="3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application complexity by creating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separately developed, isolated and integrated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reuse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Use same module by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12" y="273099"/>
            <a:ext cx="4858328" cy="13373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views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8C94D-709B-43B3-9654-8BE3D45E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2" y="2311372"/>
            <a:ext cx="79629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CCBD6-03EB-424E-938A-AD436EB1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2" y="3745333"/>
            <a:ext cx="851535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2E29E-ADBA-4525-AB64-94919D9E6C6B}"/>
              </a:ext>
            </a:extLst>
          </p:cNvPr>
          <p:cNvSpPr txBox="1"/>
          <p:nvPr/>
        </p:nvSpPr>
        <p:spPr>
          <a:xfrm>
            <a:off x="735412" y="182876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Adding a single-file (and it’s dependencies) as a bundle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89481-7C15-4B2C-A402-D19597FE2A0F}"/>
              </a:ext>
            </a:extLst>
          </p:cNvPr>
          <p:cNvSpPr txBox="1"/>
          <p:nvPr/>
        </p:nvSpPr>
        <p:spPr>
          <a:xfrm>
            <a:off x="735412" y="3230913"/>
            <a:ext cx="330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Creating a new bundle on the fly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33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FA80-07C1-4853-B5F7-F16395A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641557"/>
            <a:ext cx="5855409" cy="4339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53762-15E9-42EF-80EC-55B665E14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250" y="1641557"/>
            <a:ext cx="5286750" cy="4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95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39C5-97E2-48D8-9F30-4C40341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8" y="3741099"/>
            <a:ext cx="8826099" cy="156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31189-F67B-4FC8-B1F9-5945A3A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8" y="1572013"/>
            <a:ext cx="8995896" cy="1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83928-D214-4E2F-B836-C05424FD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1" y="1272153"/>
            <a:ext cx="10840661" cy="48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Theming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may provide a theme system to allow applications;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one of the available themes (on the fly)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the theme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Override the theme partially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a layout dynamically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Declare abstractions for themes (menu, toolbar, footer… etc.)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6D618-C07A-4568-9534-4A522EE76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25" y="1309688"/>
            <a:ext cx="5457040" cy="39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Theme Features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layouts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Account/Login page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Public web site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Blank layout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Declare/manage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library dependencies and bundles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 theming abstractions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37E48-2E80-4802-8453-15D26994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0" y="930564"/>
            <a:ext cx="55149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Theme Base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should be developed as theme-independent as much as possible.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All themes should share some common resources, libraries, functionalities and styles.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Bootstrap as the main HTML/CSS framework?</a:t>
            </a:r>
          </a:p>
        </p:txBody>
      </p:sp>
    </p:spTree>
    <p:extLst>
      <p:ext uri="{BB962C8B-B14F-4D97-AF65-F5344CB8AC3E}">
        <p14:creationId xmlns:p14="http://schemas.microsoft.com/office/powerpoint/2010/main" val="38090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19" y="383332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Flexible Localization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331319" y="1172511"/>
            <a:ext cx="5566358" cy="4839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should have an isolated localization resource.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may pre-define UI localization texts for several languages and can be translated later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May share some localization texts between modules (inheritance)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Override localization texts of a module (extend)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Integrated to the Virtual File System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Reuse same texts from JavaScript side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Dynamically override texts (by database)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21C3D-2474-421C-82D5-A71D83D58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0757"/>
            <a:ext cx="5674778" cy="33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4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7835925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Replace </a:t>
            </a:r>
            <a:r>
              <a:rPr lang="en-US" sz="4000" b="1" dirty="0" err="1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IStringLocalizerFactory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59C17-C57F-468C-A292-6E6CFBE1C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2079995"/>
            <a:ext cx="10326384" cy="374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EF7625-3EEB-4E5E-85E7-32B180622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07" y="2742155"/>
            <a:ext cx="8636545" cy="33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6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Lack of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communication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Complexity of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needs to 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framework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Using a Module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 a Remote Service (Microservice?)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4929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29012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2372445"/>
            <a:ext cx="3950856" cy="32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 into an application.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 as a remote HTTP (REST) service via Client.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UI into an application, but use the functionality as a remote HTTP (REST) service via C# Client.</a:t>
            </a:r>
          </a:p>
        </p:txBody>
      </p:sp>
      <p:pic>
        <p:nvPicPr>
          <p:cNvPr id="1026" name="Picture 2" descr="module-layers-and-packages">
            <a:extLst>
              <a:ext uri="{FF2B5EF4-FFF2-40B4-BE49-F238E27FC236}">
                <a16:creationId xmlns:a16="http://schemas.microsoft.com/office/drawing/2014/main" id="{E74BA486-C590-400D-84C0-0735EB4B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724" y="2220686"/>
            <a:ext cx="6975235" cy="309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6016455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0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6531429" y="3834882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CEF099-CB59-40AC-84AB-5E6869EDDBDE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5337111" y="4450702"/>
            <a:ext cx="1194319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/>
          <p:nvPr/>
        </p:nvCxnSpPr>
        <p:spPr>
          <a:xfrm rot="16200000" flipV="1">
            <a:off x="6578082" y="3209731"/>
            <a:ext cx="681135" cy="569168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5250" y="2491275"/>
            <a:ext cx="2118047" cy="569167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UI, 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(UI + 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B0C5848-9A28-4EE4-A3E0-49E5161710A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46343" y="5038531"/>
            <a:ext cx="678753" cy="46603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In-Process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Pre-built events: Entity change events (created, updated, deleted).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One publisher, multiple subscriber.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14F04-3327-4C69-993D-1C252829956C}"/>
              </a:ext>
            </a:extLst>
          </p:cNvPr>
          <p:cNvSpPr/>
          <p:nvPr/>
        </p:nvSpPr>
        <p:spPr>
          <a:xfrm>
            <a:off x="6804561" y="3645144"/>
            <a:ext cx="2575249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Event 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358882" y="2317910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166F1-B984-4C2F-B7FE-DC9E9BF4D9E8}"/>
              </a:ext>
            </a:extLst>
          </p:cNvPr>
          <p:cNvSpPr/>
          <p:nvPr/>
        </p:nvSpPr>
        <p:spPr>
          <a:xfrm>
            <a:off x="8273709" y="2317909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9CDD86-B8A7-46E6-9078-C11F343E848A}"/>
              </a:ext>
            </a:extLst>
          </p:cNvPr>
          <p:cNvCxnSpPr>
            <a:cxnSpLocks/>
          </p:cNvCxnSpPr>
          <p:nvPr/>
        </p:nvCxnSpPr>
        <p:spPr>
          <a:xfrm>
            <a:off x="7077860" y="2933730"/>
            <a:ext cx="307886" cy="7114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CE64C-D09B-47F3-8E39-2960278E08F7}"/>
              </a:ext>
            </a:extLst>
          </p:cNvPr>
          <p:cNvCxnSpPr>
            <a:cxnSpLocks/>
          </p:cNvCxnSpPr>
          <p:nvPr/>
        </p:nvCxnSpPr>
        <p:spPr>
          <a:xfrm flipV="1">
            <a:off x="8469779" y="2933730"/>
            <a:ext cx="568640" cy="7122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C26F5-DD73-411E-AE07-993A6C1D1564}"/>
              </a:ext>
            </a:extLst>
          </p:cNvPr>
          <p:cNvSpPr txBox="1"/>
          <p:nvPr/>
        </p:nvSpPr>
        <p:spPr>
          <a:xfrm>
            <a:off x="5574433" y="3089382"/>
            <a:ext cx="167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Publish Events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0AC-6E36-47AA-B40F-0E292B11FA16}"/>
              </a:ext>
            </a:extLst>
          </p:cNvPr>
          <p:cNvSpPr txBox="1"/>
          <p:nvPr/>
        </p:nvSpPr>
        <p:spPr>
          <a:xfrm>
            <a:off x="8839989" y="3089382"/>
            <a:ext cx="220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Subscribe to Events</a:t>
            </a:r>
          </a:p>
        </p:txBody>
      </p:sp>
    </p:spTree>
    <p:extLst>
      <p:ext uri="{BB962C8B-B14F-4D97-AF65-F5344CB8AC3E}">
        <p14:creationId xmlns:p14="http://schemas.microsoft.com/office/powerpoint/2010/main" val="8677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Event Handler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BE360-4A69-472F-BF97-5B0A3EED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010496"/>
            <a:ext cx="10446507" cy="26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 An Event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FB495-30E7-4A87-B8F6-4B9D8794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854037"/>
            <a:ext cx="9765046" cy="7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Distributed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Bus/Queue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3173267"/>
            <a:ext cx="4000872" cy="231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Used to communicate between distributed applications/services.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Message Brokers: RabbitMQ, MSMQ…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FIFO, Pub/sub model.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597237" y="1877614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A6F53-785A-4837-B093-5E8EA0CE76FE}"/>
              </a:ext>
            </a:extLst>
          </p:cNvPr>
          <p:cNvSpPr/>
          <p:nvPr/>
        </p:nvSpPr>
        <p:spPr>
          <a:xfrm>
            <a:off x="10093228" y="245264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5E500-04CC-4A7D-8F44-D6866EE6BEF4}"/>
              </a:ext>
            </a:extLst>
          </p:cNvPr>
          <p:cNvSpPr/>
          <p:nvPr/>
        </p:nvSpPr>
        <p:spPr>
          <a:xfrm>
            <a:off x="10108932" y="307602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CA5A9-4E0A-421B-9ED4-8602D726EA3B}"/>
              </a:ext>
            </a:extLst>
          </p:cNvPr>
          <p:cNvSpPr/>
          <p:nvPr/>
        </p:nvSpPr>
        <p:spPr>
          <a:xfrm>
            <a:off x="6614341" y="2743201"/>
            <a:ext cx="2718557" cy="862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Message Broker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C5D27-218B-422F-B6E7-BE74E4F8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92" y="3257146"/>
            <a:ext cx="313935" cy="3139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306EA6-ED4B-4B14-B92C-F448410E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15" y="3257146"/>
            <a:ext cx="313935" cy="3139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0A2BF0-B1E4-4E6C-8A1E-1DEBD394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27" y="3261832"/>
            <a:ext cx="313935" cy="3139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79F1CB-1B60-45AD-A04A-FB38FCA3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50" y="3261832"/>
            <a:ext cx="313935" cy="3139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DF2E0-FD49-4D81-B796-A264CC71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69" y="3263438"/>
            <a:ext cx="313935" cy="313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F19D35-9CB2-4595-A1C2-EA9BD01E4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81" y="3268124"/>
            <a:ext cx="313935" cy="3139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E60FC4-3DCD-45A6-9B8F-3815AD889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04" y="3268124"/>
            <a:ext cx="313935" cy="3139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2456D-1472-4520-AF9A-1599C80D2E4E}"/>
              </a:ext>
            </a:extLst>
          </p:cNvPr>
          <p:cNvSpPr/>
          <p:nvPr/>
        </p:nvSpPr>
        <p:spPr>
          <a:xfrm>
            <a:off x="10093228" y="369940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4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AFE081A-BC43-4420-AD01-E271E149D014}"/>
              </a:ext>
            </a:extLst>
          </p:cNvPr>
          <p:cNvCxnSpPr>
            <a:cxnSpLocks/>
            <a:stCxn id="10" idx="2"/>
            <a:endCxn id="4" idx="1"/>
          </p:cNvCxnSpPr>
          <p:nvPr/>
        </p:nvCxnSpPr>
        <p:spPr>
          <a:xfrm rot="16200000" flipH="1">
            <a:off x="5988255" y="2548433"/>
            <a:ext cx="934658" cy="3175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DFCC81-3A2C-4115-BD74-9AD4BA4AC8F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9332898" y="2633766"/>
            <a:ext cx="760330" cy="540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451F14-3D9D-4A65-934C-58777EA1119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9332898" y="3174519"/>
            <a:ext cx="776034" cy="82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40CBCD-099A-4A48-8E2E-CC85C1949861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9332898" y="3174519"/>
            <a:ext cx="760330" cy="706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Common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module-independent common functionalities. Some examples: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Background job system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Sending email &amp; SMS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Multi-tenancy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Audit logging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Object2Object mapping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Common utilities</a:t>
            </a:r>
          </a:p>
        </p:txBody>
      </p:sp>
    </p:spTree>
    <p:extLst>
      <p:ext uri="{BB962C8B-B14F-4D97-AF65-F5344CB8AC3E}">
        <p14:creationId xmlns:p14="http://schemas.microsoft.com/office/powerpoint/2010/main" val="10601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Services directly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injects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use other 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a single unit.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Extensibility &amp;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&amp; modules should be easily configurable, customizable and extensible: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Replacing a service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 methods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Extension points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Configuration options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Extending/Deriving entities</a:t>
            </a:r>
          </a:p>
        </p:txBody>
      </p:sp>
    </p:spTree>
    <p:extLst>
      <p:ext uri="{BB962C8B-B14F-4D97-AF65-F5344CB8AC3E}">
        <p14:creationId xmlns:p14="http://schemas.microsoft.com/office/powerpoint/2010/main" val="26748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85FDCD-746F-4F0E-8A2D-C82A599F7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07" y="1179079"/>
            <a:ext cx="5999788" cy="44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Mia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Dolor Sit </a:t>
            </a:r>
            <a:r>
              <a:rPr lang="en-US" sz="40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15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1962727" y="3091873"/>
            <a:ext cx="8266546" cy="2025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risus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eu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Maecenas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lacinia at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sapien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et,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suscipit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quam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1962727" y="3091873"/>
            <a:ext cx="8266546" cy="2025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risus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eu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Maecenas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lacinia at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sapien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et,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suscipit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quam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4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547922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58EF8C-3DAD-4FC9-9B38-D069D41E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4068623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numCol="1"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 numCol="1"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1093211" y="2733965"/>
            <a:ext cx="5150571" cy="290368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4C2F35F-4153-4064-9360-4B8B6B0FE40B}"/>
              </a:ext>
            </a:extLst>
          </p:cNvPr>
          <p:cNvSpPr txBox="1">
            <a:spLocks/>
          </p:cNvSpPr>
          <p:nvPr/>
        </p:nvSpPr>
        <p:spPr>
          <a:xfrm>
            <a:off x="6208496" y="2733965"/>
            <a:ext cx="5150571" cy="290368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8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layer can only depend on the layers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 layer supports other layers by implementing abstractions via Vendors.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85A514-A12F-4F2C-9C04-41192C9E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0" y="1382810"/>
            <a:ext cx="6795090" cy="49906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D2E92F-3A3D-4B96-B121-92327AFB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50" y="409489"/>
            <a:ext cx="3822490" cy="49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96215" y="361199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functionalities are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separated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into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multiple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 (bounded contexts).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module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layered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module can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 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via project/DLL reference.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Still deployed as 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single unit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Modules become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microservice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layered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module can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 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via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remote communication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(REST,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GraphQL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Messaging…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microservice is separately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deployed, updated, versioned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2229</Words>
  <Application>Microsoft Office PowerPoint</Application>
  <PresentationFormat>Widescreen</PresentationFormat>
  <Paragraphs>364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Halil İbrahim KALKAN</vt:lpstr>
      <vt:lpstr>Designing Modularity Introduction</vt:lpstr>
      <vt:lpstr>Modular Architecture Goals</vt:lpstr>
      <vt:lpstr>Modular Architecture Problems</vt:lpstr>
      <vt:lpstr>Monolithic Application</vt:lpstr>
      <vt:lpstr>Monolithic Application Layered Architecture</vt:lpstr>
      <vt:lpstr>PowerPoint Presentation</vt:lpstr>
      <vt:lpstr>Monolithic Application Modular Architecture</vt:lpstr>
      <vt:lpstr>Microservices Architecture</vt:lpstr>
      <vt:lpstr>What is a Module?</vt:lpstr>
      <vt:lpstr>What is a Module?</vt:lpstr>
      <vt:lpstr>What is a Module?</vt:lpstr>
      <vt:lpstr>Why need to a Framework?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Virtual File System</vt:lpstr>
      <vt:lpstr>Virtual File System IFileProvider Interface</vt:lpstr>
      <vt:lpstr>Virtual File System Configure Razor View Engine</vt:lpstr>
      <vt:lpstr>Virtual File System Replace Static File Middleware</vt:lpstr>
      <vt:lpstr>Depending on 3-rd Party JS/CSS Libraries</vt:lpstr>
      <vt:lpstr> Standard Packages</vt:lpstr>
      <vt:lpstr>Bundling &amp; Minification</vt:lpstr>
      <vt:lpstr>Bundle Contributors</vt:lpstr>
      <vt:lpstr>Create Bundle in views</vt:lpstr>
      <vt:lpstr>Create Bundle by code</vt:lpstr>
      <vt:lpstr>UI Layout</vt:lpstr>
      <vt:lpstr>Menu Contributor</vt:lpstr>
      <vt:lpstr>Menu Contributor</vt:lpstr>
      <vt:lpstr>Theming</vt:lpstr>
      <vt:lpstr>Theme Features</vt:lpstr>
      <vt:lpstr>Theme Base</vt:lpstr>
      <vt:lpstr>Flexible Localization</vt:lpstr>
      <vt:lpstr>Replace IStringLocalizerFactory</vt:lpstr>
      <vt:lpstr>Using a Module as a Remote Service (Microservice?)</vt:lpstr>
      <vt:lpstr>How to Use a module?</vt:lpstr>
      <vt:lpstr>Embed a module</vt:lpstr>
      <vt:lpstr>Use as a Remote Service</vt:lpstr>
      <vt:lpstr>Embed UI, Use as a Remote Service</vt:lpstr>
      <vt:lpstr>In-Process Event Bus</vt:lpstr>
      <vt:lpstr>Sample Event Handler</vt:lpstr>
      <vt:lpstr>Trigger An Event</vt:lpstr>
      <vt:lpstr>Distributed Event Bus/Queue</vt:lpstr>
      <vt:lpstr>Common Infrastructure</vt:lpstr>
      <vt:lpstr>Extensibility &amp; Customization</vt:lpstr>
      <vt:lpstr>What is a Modular Application</vt:lpstr>
      <vt:lpstr>Lorem Ipsum Mia Dolor Sit Amet</vt:lpstr>
      <vt:lpstr>What is a Modular Application</vt:lpstr>
      <vt:lpstr>What is a Modular Application</vt:lpstr>
      <vt:lpstr>What is a Modular Application</vt:lpstr>
      <vt:lpstr>What is a Modular Application</vt:lpstr>
      <vt:lpstr>What is a Modular Application</vt:lpstr>
      <vt:lpstr>What is a Modular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93</cp:revision>
  <dcterms:created xsi:type="dcterms:W3CDTF">2018-08-16T07:55:06Z</dcterms:created>
  <dcterms:modified xsi:type="dcterms:W3CDTF">2018-08-23T09:05:01Z</dcterms:modified>
</cp:coreProperties>
</file>