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60" r:id="rId4"/>
    <p:sldId id="314" r:id="rId5"/>
    <p:sldId id="315" r:id="rId6"/>
    <p:sldId id="316" r:id="rId7"/>
    <p:sldId id="295" r:id="rId8"/>
    <p:sldId id="293" r:id="rId9"/>
    <p:sldId id="261" r:id="rId10"/>
    <p:sldId id="262" r:id="rId11"/>
    <p:sldId id="296" r:id="rId12"/>
    <p:sldId id="379" r:id="rId13"/>
    <p:sldId id="326" r:id="rId14"/>
    <p:sldId id="342" r:id="rId15"/>
    <p:sldId id="374" r:id="rId16"/>
    <p:sldId id="375" r:id="rId17"/>
    <p:sldId id="377" r:id="rId18"/>
    <p:sldId id="376" r:id="rId19"/>
    <p:sldId id="343" r:id="rId20"/>
    <p:sldId id="359" r:id="rId21"/>
    <p:sldId id="360" r:id="rId22"/>
    <p:sldId id="363" r:id="rId23"/>
    <p:sldId id="361" r:id="rId24"/>
    <p:sldId id="380" r:id="rId25"/>
    <p:sldId id="385" r:id="rId26"/>
    <p:sldId id="347" r:id="rId27"/>
    <p:sldId id="348" r:id="rId28"/>
    <p:sldId id="406" r:id="rId29"/>
    <p:sldId id="358" r:id="rId30"/>
    <p:sldId id="364" r:id="rId31"/>
    <p:sldId id="395" r:id="rId32"/>
    <p:sldId id="394" r:id="rId33"/>
    <p:sldId id="402" r:id="rId34"/>
    <p:sldId id="403" r:id="rId35"/>
    <p:sldId id="404" r:id="rId36"/>
    <p:sldId id="340" r:id="rId37"/>
    <p:sldId id="388" r:id="rId38"/>
    <p:sldId id="389" r:id="rId39"/>
    <p:sldId id="317" r:id="rId40"/>
    <p:sldId id="318" r:id="rId41"/>
    <p:sldId id="320" r:id="rId42"/>
    <p:sldId id="321" r:id="rId43"/>
    <p:sldId id="310" r:id="rId44"/>
    <p:sldId id="369" r:id="rId45"/>
    <p:sldId id="309" r:id="rId46"/>
    <p:sldId id="344" r:id="rId47"/>
    <p:sldId id="345" r:id="rId48"/>
    <p:sldId id="382" r:id="rId49"/>
    <p:sldId id="372" r:id="rId50"/>
    <p:sldId id="324" r:id="rId51"/>
    <p:sldId id="280" r:id="rId52"/>
    <p:sldId id="407" r:id="rId53"/>
    <p:sldId id="373" r:id="rId54"/>
    <p:sldId id="290" r:id="rId55"/>
    <p:sldId id="396" r:id="rId56"/>
    <p:sldId id="405" r:id="rId57"/>
    <p:sldId id="368" r:id="rId58"/>
    <p:sldId id="397" r:id="rId59"/>
    <p:sldId id="287" r:id="rId60"/>
    <p:sldId id="401" r:id="rId61"/>
    <p:sldId id="410" r:id="rId62"/>
    <p:sldId id="384" r:id="rId63"/>
    <p:sldId id="386" r:id="rId64"/>
    <p:sldId id="391" r:id="rId65"/>
    <p:sldId id="390" r:id="rId66"/>
    <p:sldId id="398" r:id="rId67"/>
    <p:sldId id="399" r:id="rId68"/>
    <p:sldId id="400" r:id="rId69"/>
    <p:sldId id="408" r:id="rId70"/>
    <p:sldId id="409" r:id="rId71"/>
    <p:sldId id="381" r:id="rId72"/>
    <p:sldId id="383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 autoAdjust="0"/>
    <p:restoredTop sz="93007" autoAdjust="0"/>
  </p:normalViewPr>
  <p:slideViewPr>
    <p:cSldViewPr>
      <p:cViewPr varScale="1">
        <p:scale>
          <a:sx n="101" d="100"/>
          <a:sy n="101" d="100"/>
        </p:scale>
        <p:origin x="-108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://cpprocks.com/cpp11-stl-additions/" TargetMode="External"/><Relationship Id="rId3" Type="http://schemas.openxmlformats.org/officeDocument/2006/relationships/hyperlink" Target="http://www.stroustrup.com/C++11FAQ.html" TargetMode="External"/><Relationship Id="rId7" Type="http://schemas.openxmlformats.org/officeDocument/2006/relationships/hyperlink" Target="http://channel9.msdn.com/Events/Lang-NEXT/Lang-NEXT-2012/-Not-Your-Father-s-C-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hyperlink" Target="http://www.isocpp.org/" TargetMode="External"/><Relationship Id="rId6" Type="http://schemas.openxmlformats.org/officeDocument/2006/relationships/hyperlink" Target="http://channel9.msdn.com/posts/C-and-Beyond-2011-Herb-Sutter-Why-C" TargetMode="External"/><Relationship Id="rId5" Type="http://schemas.openxmlformats.org/officeDocument/2006/relationships/hyperlink" Target="http://channel9.msdn.com/Events/Build/BUILD2011/TOOL-835T" TargetMode="External"/><Relationship Id="rId10" Type="http://schemas.openxmlformats.org/officeDocument/2006/relationships/hyperlink" Target="http://wiki.apache.org/stdcxx/C++0xCompilerSupport" TargetMode="External"/><Relationship Id="rId4" Type="http://schemas.openxmlformats.org/officeDocument/2006/relationships/hyperlink" Target="http://channel9.msdn.com/Events/GoingNative/GoingNative-2012/Keynote-Bjarne-Stroustrup-Cpp11-Style" TargetMode="External"/><Relationship Id="rId9" Type="http://schemas.openxmlformats.org/officeDocument/2006/relationships/hyperlink" Target="http://cpprocks.com/c11-a-visual-summary-of-change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://cpprocks.com/cpp11-stl-additions/" TargetMode="External"/><Relationship Id="rId3" Type="http://schemas.openxmlformats.org/officeDocument/2006/relationships/hyperlink" Target="http://www.stroustrup.com/C++11FAQ.html" TargetMode="External"/><Relationship Id="rId7" Type="http://schemas.openxmlformats.org/officeDocument/2006/relationships/hyperlink" Target="http://channel9.msdn.com/Events/Lang-NEXT/Lang-NEXT-2012/-Not-Your-Father-s-C-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hyperlink" Target="http://www.isocpp.org/" TargetMode="External"/><Relationship Id="rId6" Type="http://schemas.openxmlformats.org/officeDocument/2006/relationships/hyperlink" Target="http://channel9.msdn.com/posts/C-and-Beyond-2011-Herb-Sutter-Why-C" TargetMode="External"/><Relationship Id="rId5" Type="http://schemas.openxmlformats.org/officeDocument/2006/relationships/hyperlink" Target="http://channel9.msdn.com/Events/Build/BUILD2011/TOOL-835T" TargetMode="External"/><Relationship Id="rId10" Type="http://schemas.openxmlformats.org/officeDocument/2006/relationships/hyperlink" Target="http://wiki.apache.org/stdcxx/C++0xCompilerSupport" TargetMode="External"/><Relationship Id="rId4" Type="http://schemas.openxmlformats.org/officeDocument/2006/relationships/hyperlink" Target="http://channel9.msdn.com/Events/GoingNative/GoingNative-2012/Keynote-Bjarne-Stroustrup-Cpp11-Style" TargetMode="External"/><Relationship Id="rId9" Type="http://schemas.openxmlformats.org/officeDocument/2006/relationships/hyperlink" Target="http://cpprocks.com/c11-a-visual-summary-of-change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9213E-44FD-4E27-8F38-78BE9C05109F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660429-72C6-496E-8DD7-EB608E73881E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1"/>
            </a:rPr>
            <a:t>http://www.isocpp.org</a:t>
          </a:r>
          <a:endParaRPr lang="en-US" dirty="0"/>
        </a:p>
      </dgm:t>
    </dgm:pt>
    <dgm:pt modelId="{E5972853-7248-4B37-B007-2F7C188FAAB8}" type="parTrans" cxnId="{9E51D2FD-DA64-4E2F-9243-8644CAE73837}">
      <dgm:prSet/>
      <dgm:spPr/>
      <dgm:t>
        <a:bodyPr/>
        <a:lstStyle/>
        <a:p>
          <a:endParaRPr lang="en-US"/>
        </a:p>
      </dgm:t>
    </dgm:pt>
    <dgm:pt modelId="{1890D525-EEF0-4E54-99A4-F35E7BC86E5A}" type="sibTrans" cxnId="{9E51D2FD-DA64-4E2F-9243-8644CAE73837}">
      <dgm:prSet/>
      <dgm:spPr/>
      <dgm:t>
        <a:bodyPr/>
        <a:lstStyle/>
        <a:p>
          <a:endParaRPr lang="en-US"/>
        </a:p>
      </dgm:t>
    </dgm:pt>
    <dgm:pt modelId="{FBEA1F07-083D-4DD3-ADE8-E1ACFCA5A2A5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2"/>
            </a:rPr>
            <a:t>http://www.cplusplus.com</a:t>
          </a:r>
          <a:endParaRPr lang="en-US" dirty="0"/>
        </a:p>
      </dgm:t>
    </dgm:pt>
    <dgm:pt modelId="{2521080C-2DAB-44A4-9E62-1CB14A8F70D1}" type="parTrans" cxnId="{A7A14919-ED6E-4A19-B909-91EDADB09823}">
      <dgm:prSet/>
      <dgm:spPr/>
      <dgm:t>
        <a:bodyPr/>
        <a:lstStyle/>
        <a:p>
          <a:endParaRPr lang="en-US"/>
        </a:p>
      </dgm:t>
    </dgm:pt>
    <dgm:pt modelId="{3CFBC3F4-708B-4636-AA11-476E28D74296}" type="sibTrans" cxnId="{A7A14919-ED6E-4A19-B909-91EDADB09823}">
      <dgm:prSet/>
      <dgm:spPr/>
      <dgm:t>
        <a:bodyPr/>
        <a:lstStyle/>
        <a:p>
          <a:endParaRPr lang="en-US"/>
        </a:p>
      </dgm:t>
    </dgm:pt>
    <dgm:pt modelId="{C85AC863-2086-4D8D-BDFE-8F5F9A5F4981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3"/>
            </a:rPr>
            <a:t>http://www.stroustrup.com/C++11FAQ.html</a:t>
          </a:r>
          <a:endParaRPr lang="en-US" dirty="0"/>
        </a:p>
      </dgm:t>
    </dgm:pt>
    <dgm:pt modelId="{B0AB0E2F-7198-4CB8-AB27-C58E9F26B4B9}" type="parTrans" cxnId="{F3D46E1A-02B5-4DCB-A71C-87AAE051EC44}">
      <dgm:prSet/>
      <dgm:spPr/>
      <dgm:t>
        <a:bodyPr/>
        <a:lstStyle/>
        <a:p>
          <a:endParaRPr lang="en-US"/>
        </a:p>
      </dgm:t>
    </dgm:pt>
    <dgm:pt modelId="{86D5DAE2-5900-4651-83D8-0CFD022FDF8D}" type="sibTrans" cxnId="{F3D46E1A-02B5-4DCB-A71C-87AAE051EC44}">
      <dgm:prSet/>
      <dgm:spPr/>
      <dgm:t>
        <a:bodyPr/>
        <a:lstStyle/>
        <a:p>
          <a:endParaRPr lang="en-US"/>
        </a:p>
      </dgm:t>
    </dgm:pt>
    <dgm:pt modelId="{80CF68AD-B010-4924-AA68-B02E76935332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4"/>
            </a:rPr>
            <a:t>http://channel9.msdn.com/Events/GoingNative/GoingNative-2012/Keynote-Bjarne-Stroustrup-Cpp11-Style</a:t>
          </a:r>
          <a:endParaRPr lang="en-US" dirty="0"/>
        </a:p>
      </dgm:t>
    </dgm:pt>
    <dgm:pt modelId="{E580FCF2-EF80-4E04-906E-BE6DEA232D9E}" type="parTrans" cxnId="{3687F58E-11B8-411C-8748-6D607B582D93}">
      <dgm:prSet/>
      <dgm:spPr/>
      <dgm:t>
        <a:bodyPr/>
        <a:lstStyle/>
        <a:p>
          <a:endParaRPr lang="en-US"/>
        </a:p>
      </dgm:t>
    </dgm:pt>
    <dgm:pt modelId="{763224AC-25A3-4B3A-B877-9C99F80BD632}" type="sibTrans" cxnId="{3687F58E-11B8-411C-8748-6D607B582D93}">
      <dgm:prSet/>
      <dgm:spPr/>
      <dgm:t>
        <a:bodyPr/>
        <a:lstStyle/>
        <a:p>
          <a:endParaRPr lang="en-US"/>
        </a:p>
      </dgm:t>
    </dgm:pt>
    <dgm:pt modelId="{7E2DB38C-A7B6-4840-8144-9A06FF447BA4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5"/>
            </a:rPr>
            <a:t>http://channel9.msdn.com/Events/Build/BUILD2011/TOOL-835T</a:t>
          </a:r>
          <a:endParaRPr lang="en-US" dirty="0"/>
        </a:p>
      </dgm:t>
    </dgm:pt>
    <dgm:pt modelId="{B809D1B4-44F0-44CF-8768-29CBDF742DE6}" type="parTrans" cxnId="{FCBE64E0-9EB5-417A-9055-DC4290F3C428}">
      <dgm:prSet/>
      <dgm:spPr/>
      <dgm:t>
        <a:bodyPr/>
        <a:lstStyle/>
        <a:p>
          <a:endParaRPr lang="en-US"/>
        </a:p>
      </dgm:t>
    </dgm:pt>
    <dgm:pt modelId="{E5721E73-4FE2-469E-B1E8-BD7FBFED2A43}" type="sibTrans" cxnId="{FCBE64E0-9EB5-417A-9055-DC4290F3C428}">
      <dgm:prSet/>
      <dgm:spPr/>
      <dgm:t>
        <a:bodyPr/>
        <a:lstStyle/>
        <a:p>
          <a:endParaRPr lang="en-US"/>
        </a:p>
      </dgm:t>
    </dgm:pt>
    <dgm:pt modelId="{8BEC3C1C-4647-4E09-861E-2B384FA286B8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6"/>
            </a:rPr>
            <a:t>http://channel9.msdn.com/posts/C-and-Beyond-2011-Herb-Sutter-Why-C</a:t>
          </a:r>
          <a:endParaRPr lang="en-US" dirty="0"/>
        </a:p>
      </dgm:t>
    </dgm:pt>
    <dgm:pt modelId="{D7ED6749-EABA-485E-8E6C-A0E879D7C0E9}" type="parTrans" cxnId="{5FBD7286-C9B7-4D03-8F8C-F7F0456ADDB8}">
      <dgm:prSet/>
      <dgm:spPr/>
      <dgm:t>
        <a:bodyPr/>
        <a:lstStyle/>
        <a:p>
          <a:endParaRPr lang="en-US"/>
        </a:p>
      </dgm:t>
    </dgm:pt>
    <dgm:pt modelId="{398C0A83-4822-49A4-88AC-F932E92DCAB5}" type="sibTrans" cxnId="{5FBD7286-C9B7-4D03-8F8C-F7F0456ADDB8}">
      <dgm:prSet/>
      <dgm:spPr/>
      <dgm:t>
        <a:bodyPr/>
        <a:lstStyle/>
        <a:p>
          <a:endParaRPr lang="en-US"/>
        </a:p>
      </dgm:t>
    </dgm:pt>
    <dgm:pt modelId="{FBABED77-2E50-445A-BE2A-0E8A87269E34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7"/>
            </a:rPr>
            <a:t>http://channel9.msdn.com/Events/Lang-NEXT/Lang-NEXT-2012/-Not-Your-Father-s-C-</a:t>
          </a:r>
          <a:endParaRPr lang="en-US" dirty="0"/>
        </a:p>
      </dgm:t>
    </dgm:pt>
    <dgm:pt modelId="{6853ECC7-67F0-45EF-B204-57EE0CBB7556}" type="parTrans" cxnId="{B955D582-17F5-439B-B354-08693E412806}">
      <dgm:prSet/>
      <dgm:spPr/>
      <dgm:t>
        <a:bodyPr/>
        <a:lstStyle/>
        <a:p>
          <a:endParaRPr lang="en-US"/>
        </a:p>
      </dgm:t>
    </dgm:pt>
    <dgm:pt modelId="{2E39478C-017A-4231-B263-31152CADBFA7}" type="sibTrans" cxnId="{B955D582-17F5-439B-B354-08693E412806}">
      <dgm:prSet/>
      <dgm:spPr/>
      <dgm:t>
        <a:bodyPr/>
        <a:lstStyle/>
        <a:p>
          <a:endParaRPr lang="en-US"/>
        </a:p>
      </dgm:t>
    </dgm:pt>
    <dgm:pt modelId="{E3457938-D5E0-40A8-AEC8-C464EFC852E3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8"/>
            </a:rPr>
            <a:t>http://cpprocks.com/cpp11-stl-additions/</a:t>
          </a:r>
          <a:endParaRPr lang="en-US" dirty="0"/>
        </a:p>
      </dgm:t>
    </dgm:pt>
    <dgm:pt modelId="{6F77D534-F3F3-490E-83E7-7294AAD7B059}" type="parTrans" cxnId="{6C59E83C-D169-46B8-9C09-338A02589C20}">
      <dgm:prSet/>
      <dgm:spPr/>
      <dgm:t>
        <a:bodyPr/>
        <a:lstStyle/>
        <a:p>
          <a:endParaRPr lang="en-US"/>
        </a:p>
      </dgm:t>
    </dgm:pt>
    <dgm:pt modelId="{509C14A3-3A8E-41F2-A735-19B28397C674}" type="sibTrans" cxnId="{6C59E83C-D169-46B8-9C09-338A02589C20}">
      <dgm:prSet/>
      <dgm:spPr/>
      <dgm:t>
        <a:bodyPr/>
        <a:lstStyle/>
        <a:p>
          <a:endParaRPr lang="en-US"/>
        </a:p>
      </dgm:t>
    </dgm:pt>
    <dgm:pt modelId="{BDCB06EE-AD5D-4D60-B52C-42633A3E7ABC}">
      <dgm:prSet/>
      <dgm:spPr/>
      <dgm:t>
        <a:bodyPr/>
        <a:lstStyle/>
        <a:p>
          <a:pPr rtl="0"/>
          <a:r>
            <a:rPr lang="en-US" dirty="0" smtClean="0">
              <a:hlinkClick xmlns:r="http://schemas.openxmlformats.org/officeDocument/2006/relationships" r:id="rId9"/>
            </a:rPr>
            <a:t>http://cpprocks.com/c11-a-visual-summary-of-changes/#!prettyPhoto</a:t>
          </a:r>
          <a:endParaRPr lang="en-US" dirty="0"/>
        </a:p>
      </dgm:t>
    </dgm:pt>
    <dgm:pt modelId="{0D0C31C9-290C-4229-97FF-35018356E759}" type="parTrans" cxnId="{7187767A-1354-4D9C-91A7-2F6E8A07C5DC}">
      <dgm:prSet/>
      <dgm:spPr/>
      <dgm:t>
        <a:bodyPr/>
        <a:lstStyle/>
        <a:p>
          <a:endParaRPr lang="en-US"/>
        </a:p>
      </dgm:t>
    </dgm:pt>
    <dgm:pt modelId="{4210AC77-EF8B-40CA-A0E3-E1D94209FB5F}" type="sibTrans" cxnId="{7187767A-1354-4D9C-91A7-2F6E8A07C5DC}">
      <dgm:prSet/>
      <dgm:spPr/>
      <dgm:t>
        <a:bodyPr/>
        <a:lstStyle/>
        <a:p>
          <a:endParaRPr lang="en-US"/>
        </a:p>
      </dgm:t>
    </dgm:pt>
    <dgm:pt modelId="{128F5248-0E2D-425C-BCE7-7967435D8B0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0"/>
            </a:rPr>
            <a:t>http://wiki.apache.org/stdcxx/C++</a:t>
          </a:r>
          <a:r>
            <a:rPr lang="en-US" dirty="0" smtClean="0">
              <a:hlinkClick xmlns:r="http://schemas.openxmlformats.org/officeDocument/2006/relationships" r:id="rId10"/>
            </a:rPr>
            <a:t>0xCompilerSupport</a:t>
          </a:r>
          <a:endParaRPr lang="en-US" dirty="0" smtClean="0"/>
        </a:p>
      </dgm:t>
    </dgm:pt>
    <dgm:pt modelId="{6E891FA9-1209-449F-8C69-DD9D1D793929}" type="parTrans" cxnId="{37FACDEA-6E93-4C02-85DE-459673FEA393}">
      <dgm:prSet/>
      <dgm:spPr/>
      <dgm:t>
        <a:bodyPr/>
        <a:lstStyle/>
        <a:p>
          <a:endParaRPr lang="en-US"/>
        </a:p>
      </dgm:t>
    </dgm:pt>
    <dgm:pt modelId="{7BC736A8-C24E-4135-B916-1EFA7F342850}" type="sibTrans" cxnId="{37FACDEA-6E93-4C02-85DE-459673FEA393}">
      <dgm:prSet/>
      <dgm:spPr/>
      <dgm:t>
        <a:bodyPr/>
        <a:lstStyle/>
        <a:p>
          <a:endParaRPr lang="en-US"/>
        </a:p>
      </dgm:t>
    </dgm:pt>
    <dgm:pt modelId="{4A754BA7-021C-4468-A797-1138BFE3AE08}" type="pres">
      <dgm:prSet presAssocID="{49E9213E-44FD-4E27-8F38-78BE9C05109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094B99-C430-43F9-B4B1-8A97FDDD4771}" type="pres">
      <dgm:prSet presAssocID="{C0660429-72C6-496E-8DD7-EB608E73881E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317A1-3897-4B1D-B497-F2474EFBF1DE}" type="pres">
      <dgm:prSet presAssocID="{1890D525-EEF0-4E54-99A4-F35E7BC86E5A}" presName="spacer" presStyleCnt="0"/>
      <dgm:spPr/>
    </dgm:pt>
    <dgm:pt modelId="{2FFA9DFF-E734-47E5-A66B-C39AC9A8241C}" type="pres">
      <dgm:prSet presAssocID="{FBEA1F07-083D-4DD3-ADE8-E1ACFCA5A2A5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56534-C857-41E7-B0B8-65CD5B16F488}" type="pres">
      <dgm:prSet presAssocID="{3CFBC3F4-708B-4636-AA11-476E28D74296}" presName="spacer" presStyleCnt="0"/>
      <dgm:spPr/>
    </dgm:pt>
    <dgm:pt modelId="{C8935FBB-A9DD-4DB7-A32D-A8806BADE0A1}" type="pres">
      <dgm:prSet presAssocID="{C85AC863-2086-4D8D-BDFE-8F5F9A5F4981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B2947-FD7E-42BA-BF96-9A0C3D79505D}" type="pres">
      <dgm:prSet presAssocID="{86D5DAE2-5900-4651-83D8-0CFD022FDF8D}" presName="spacer" presStyleCnt="0"/>
      <dgm:spPr/>
    </dgm:pt>
    <dgm:pt modelId="{3B340770-C659-4250-BDED-A3AF7E376FE7}" type="pres">
      <dgm:prSet presAssocID="{80CF68AD-B010-4924-AA68-B02E76935332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3D544-2DDE-490F-9838-0DA37062CCB3}" type="pres">
      <dgm:prSet presAssocID="{763224AC-25A3-4B3A-B877-9C99F80BD632}" presName="spacer" presStyleCnt="0"/>
      <dgm:spPr/>
    </dgm:pt>
    <dgm:pt modelId="{1DFBA2B9-60A4-496A-9136-D9D78C6F5660}" type="pres">
      <dgm:prSet presAssocID="{7E2DB38C-A7B6-4840-8144-9A06FF447BA4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1BE14-4AF4-4101-9611-BA168FA86439}" type="pres">
      <dgm:prSet presAssocID="{E5721E73-4FE2-469E-B1E8-BD7FBFED2A43}" presName="spacer" presStyleCnt="0"/>
      <dgm:spPr/>
    </dgm:pt>
    <dgm:pt modelId="{A7F990B1-9230-483E-B906-352B79621CAA}" type="pres">
      <dgm:prSet presAssocID="{8BEC3C1C-4647-4E09-861E-2B384FA286B8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8FD4E-D698-4078-9D5C-36423E7FC61E}" type="pres">
      <dgm:prSet presAssocID="{398C0A83-4822-49A4-88AC-F932E92DCAB5}" presName="spacer" presStyleCnt="0"/>
      <dgm:spPr/>
    </dgm:pt>
    <dgm:pt modelId="{A0293DB0-350F-4221-AF3E-032390B26C6D}" type="pres">
      <dgm:prSet presAssocID="{FBABED77-2E50-445A-BE2A-0E8A87269E34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F8F5B6-D5DD-474D-A1BA-76DD3C195A42}" type="pres">
      <dgm:prSet presAssocID="{2E39478C-017A-4231-B263-31152CADBFA7}" presName="spacer" presStyleCnt="0"/>
      <dgm:spPr/>
    </dgm:pt>
    <dgm:pt modelId="{D6DFECA3-31E4-42D4-98E0-C489EE86FBA0}" type="pres">
      <dgm:prSet presAssocID="{E3457938-D5E0-40A8-AEC8-C464EFC852E3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DB5025-3954-4F22-9549-DC7D38321EDB}" type="pres">
      <dgm:prSet presAssocID="{509C14A3-3A8E-41F2-A735-19B28397C674}" presName="spacer" presStyleCnt="0"/>
      <dgm:spPr/>
    </dgm:pt>
    <dgm:pt modelId="{A6AA2711-9F5A-49DC-B5F6-0390834DFA53}" type="pres">
      <dgm:prSet presAssocID="{BDCB06EE-AD5D-4D60-B52C-42633A3E7ABC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F93234-AE90-4421-8E63-9A1F7D2A809A}" type="pres">
      <dgm:prSet presAssocID="{4210AC77-EF8B-40CA-A0E3-E1D94209FB5F}" presName="spacer" presStyleCnt="0"/>
      <dgm:spPr/>
    </dgm:pt>
    <dgm:pt modelId="{D7D4BB59-284A-4F23-9F59-8183338FB36C}" type="pres">
      <dgm:prSet presAssocID="{128F5248-0E2D-425C-BCE7-7967435D8B0C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D46E1A-02B5-4DCB-A71C-87AAE051EC44}" srcId="{49E9213E-44FD-4E27-8F38-78BE9C05109F}" destId="{C85AC863-2086-4D8D-BDFE-8F5F9A5F4981}" srcOrd="2" destOrd="0" parTransId="{B0AB0E2F-7198-4CB8-AB27-C58E9F26B4B9}" sibTransId="{86D5DAE2-5900-4651-83D8-0CFD022FDF8D}"/>
    <dgm:cxn modelId="{FE7263B8-93E8-4DCD-8042-F08EC7F8C1D0}" type="presOf" srcId="{128F5248-0E2D-425C-BCE7-7967435D8B0C}" destId="{D7D4BB59-284A-4F23-9F59-8183338FB36C}" srcOrd="0" destOrd="0" presId="urn:microsoft.com/office/officeart/2005/8/layout/vList2"/>
    <dgm:cxn modelId="{117CDF59-3C2F-4E51-96B1-CEDA380FF900}" type="presOf" srcId="{E3457938-D5E0-40A8-AEC8-C464EFC852E3}" destId="{D6DFECA3-31E4-42D4-98E0-C489EE86FBA0}" srcOrd="0" destOrd="0" presId="urn:microsoft.com/office/officeart/2005/8/layout/vList2"/>
    <dgm:cxn modelId="{A7A14919-ED6E-4A19-B909-91EDADB09823}" srcId="{49E9213E-44FD-4E27-8F38-78BE9C05109F}" destId="{FBEA1F07-083D-4DD3-ADE8-E1ACFCA5A2A5}" srcOrd="1" destOrd="0" parTransId="{2521080C-2DAB-44A4-9E62-1CB14A8F70D1}" sibTransId="{3CFBC3F4-708B-4636-AA11-476E28D74296}"/>
    <dgm:cxn modelId="{38557D6A-0486-4866-8AD9-31D401DFAFD8}" type="presOf" srcId="{8BEC3C1C-4647-4E09-861E-2B384FA286B8}" destId="{A7F990B1-9230-483E-B906-352B79621CAA}" srcOrd="0" destOrd="0" presId="urn:microsoft.com/office/officeart/2005/8/layout/vList2"/>
    <dgm:cxn modelId="{394D4982-5F9F-4A16-AA74-5C73B9B639DA}" type="presOf" srcId="{C0660429-72C6-496E-8DD7-EB608E73881E}" destId="{C7094B99-C430-43F9-B4B1-8A97FDDD4771}" srcOrd="0" destOrd="0" presId="urn:microsoft.com/office/officeart/2005/8/layout/vList2"/>
    <dgm:cxn modelId="{5B2E8706-4AC7-47C4-9A92-70E4631880B6}" type="presOf" srcId="{FBABED77-2E50-445A-BE2A-0E8A87269E34}" destId="{A0293DB0-350F-4221-AF3E-032390B26C6D}" srcOrd="0" destOrd="0" presId="urn:microsoft.com/office/officeart/2005/8/layout/vList2"/>
    <dgm:cxn modelId="{9E51D2FD-DA64-4E2F-9243-8644CAE73837}" srcId="{49E9213E-44FD-4E27-8F38-78BE9C05109F}" destId="{C0660429-72C6-496E-8DD7-EB608E73881E}" srcOrd="0" destOrd="0" parTransId="{E5972853-7248-4B37-B007-2F7C188FAAB8}" sibTransId="{1890D525-EEF0-4E54-99A4-F35E7BC86E5A}"/>
    <dgm:cxn modelId="{3263F097-B064-41B7-B71A-B37853A13B3B}" type="presOf" srcId="{80CF68AD-B010-4924-AA68-B02E76935332}" destId="{3B340770-C659-4250-BDED-A3AF7E376FE7}" srcOrd="0" destOrd="0" presId="urn:microsoft.com/office/officeart/2005/8/layout/vList2"/>
    <dgm:cxn modelId="{77290F8E-7DF7-44D0-BE27-C8A30A298EDF}" type="presOf" srcId="{C85AC863-2086-4D8D-BDFE-8F5F9A5F4981}" destId="{C8935FBB-A9DD-4DB7-A32D-A8806BADE0A1}" srcOrd="0" destOrd="0" presId="urn:microsoft.com/office/officeart/2005/8/layout/vList2"/>
    <dgm:cxn modelId="{FCBE64E0-9EB5-417A-9055-DC4290F3C428}" srcId="{49E9213E-44FD-4E27-8F38-78BE9C05109F}" destId="{7E2DB38C-A7B6-4840-8144-9A06FF447BA4}" srcOrd="4" destOrd="0" parTransId="{B809D1B4-44F0-44CF-8768-29CBDF742DE6}" sibTransId="{E5721E73-4FE2-469E-B1E8-BD7FBFED2A43}"/>
    <dgm:cxn modelId="{3687F58E-11B8-411C-8748-6D607B582D93}" srcId="{49E9213E-44FD-4E27-8F38-78BE9C05109F}" destId="{80CF68AD-B010-4924-AA68-B02E76935332}" srcOrd="3" destOrd="0" parTransId="{E580FCF2-EF80-4E04-906E-BE6DEA232D9E}" sibTransId="{763224AC-25A3-4B3A-B877-9C99F80BD632}"/>
    <dgm:cxn modelId="{FC095165-813C-497A-9572-ABBC650AFA16}" type="presOf" srcId="{7E2DB38C-A7B6-4840-8144-9A06FF447BA4}" destId="{1DFBA2B9-60A4-496A-9136-D9D78C6F5660}" srcOrd="0" destOrd="0" presId="urn:microsoft.com/office/officeart/2005/8/layout/vList2"/>
    <dgm:cxn modelId="{4B9979D4-33A0-492C-85FA-E2DE6743CA98}" type="presOf" srcId="{FBEA1F07-083D-4DD3-ADE8-E1ACFCA5A2A5}" destId="{2FFA9DFF-E734-47E5-A66B-C39AC9A8241C}" srcOrd="0" destOrd="0" presId="urn:microsoft.com/office/officeart/2005/8/layout/vList2"/>
    <dgm:cxn modelId="{B955D582-17F5-439B-B354-08693E412806}" srcId="{49E9213E-44FD-4E27-8F38-78BE9C05109F}" destId="{FBABED77-2E50-445A-BE2A-0E8A87269E34}" srcOrd="6" destOrd="0" parTransId="{6853ECC7-67F0-45EF-B204-57EE0CBB7556}" sibTransId="{2E39478C-017A-4231-B263-31152CADBFA7}"/>
    <dgm:cxn modelId="{E95148D0-F102-433B-8820-9A34374638F5}" type="presOf" srcId="{BDCB06EE-AD5D-4D60-B52C-42633A3E7ABC}" destId="{A6AA2711-9F5A-49DC-B5F6-0390834DFA53}" srcOrd="0" destOrd="0" presId="urn:microsoft.com/office/officeart/2005/8/layout/vList2"/>
    <dgm:cxn modelId="{5FBD7286-C9B7-4D03-8F8C-F7F0456ADDB8}" srcId="{49E9213E-44FD-4E27-8F38-78BE9C05109F}" destId="{8BEC3C1C-4647-4E09-861E-2B384FA286B8}" srcOrd="5" destOrd="0" parTransId="{D7ED6749-EABA-485E-8E6C-A0E879D7C0E9}" sibTransId="{398C0A83-4822-49A4-88AC-F932E92DCAB5}"/>
    <dgm:cxn modelId="{6C59E83C-D169-46B8-9C09-338A02589C20}" srcId="{49E9213E-44FD-4E27-8F38-78BE9C05109F}" destId="{E3457938-D5E0-40A8-AEC8-C464EFC852E3}" srcOrd="7" destOrd="0" parTransId="{6F77D534-F3F3-490E-83E7-7294AAD7B059}" sibTransId="{509C14A3-3A8E-41F2-A735-19B28397C674}"/>
    <dgm:cxn modelId="{94745642-1791-454D-AB02-6500C5FE7928}" type="presOf" srcId="{49E9213E-44FD-4E27-8F38-78BE9C05109F}" destId="{4A754BA7-021C-4468-A797-1138BFE3AE08}" srcOrd="0" destOrd="0" presId="urn:microsoft.com/office/officeart/2005/8/layout/vList2"/>
    <dgm:cxn modelId="{7187767A-1354-4D9C-91A7-2F6E8A07C5DC}" srcId="{49E9213E-44FD-4E27-8F38-78BE9C05109F}" destId="{BDCB06EE-AD5D-4D60-B52C-42633A3E7ABC}" srcOrd="8" destOrd="0" parTransId="{0D0C31C9-290C-4229-97FF-35018356E759}" sibTransId="{4210AC77-EF8B-40CA-A0E3-E1D94209FB5F}"/>
    <dgm:cxn modelId="{37FACDEA-6E93-4C02-85DE-459673FEA393}" srcId="{49E9213E-44FD-4E27-8F38-78BE9C05109F}" destId="{128F5248-0E2D-425C-BCE7-7967435D8B0C}" srcOrd="9" destOrd="0" parTransId="{6E891FA9-1209-449F-8C69-DD9D1D793929}" sibTransId="{7BC736A8-C24E-4135-B916-1EFA7F342850}"/>
    <dgm:cxn modelId="{CE6C91B1-A69B-4AE8-A122-1FD497250FA8}" type="presParOf" srcId="{4A754BA7-021C-4468-A797-1138BFE3AE08}" destId="{C7094B99-C430-43F9-B4B1-8A97FDDD4771}" srcOrd="0" destOrd="0" presId="urn:microsoft.com/office/officeart/2005/8/layout/vList2"/>
    <dgm:cxn modelId="{16004CA0-07BF-4409-90D7-4D73E7655308}" type="presParOf" srcId="{4A754BA7-021C-4468-A797-1138BFE3AE08}" destId="{6F5317A1-3897-4B1D-B497-F2474EFBF1DE}" srcOrd="1" destOrd="0" presId="urn:microsoft.com/office/officeart/2005/8/layout/vList2"/>
    <dgm:cxn modelId="{EB51CC6D-C36E-43FF-9200-BB3F80CDE1F4}" type="presParOf" srcId="{4A754BA7-021C-4468-A797-1138BFE3AE08}" destId="{2FFA9DFF-E734-47E5-A66B-C39AC9A8241C}" srcOrd="2" destOrd="0" presId="urn:microsoft.com/office/officeart/2005/8/layout/vList2"/>
    <dgm:cxn modelId="{80B86D0D-3490-4080-8965-FE168983E009}" type="presParOf" srcId="{4A754BA7-021C-4468-A797-1138BFE3AE08}" destId="{29756534-C857-41E7-B0B8-65CD5B16F488}" srcOrd="3" destOrd="0" presId="urn:microsoft.com/office/officeart/2005/8/layout/vList2"/>
    <dgm:cxn modelId="{518C334F-0CE9-4AF6-9283-4EFA5D30DDD6}" type="presParOf" srcId="{4A754BA7-021C-4468-A797-1138BFE3AE08}" destId="{C8935FBB-A9DD-4DB7-A32D-A8806BADE0A1}" srcOrd="4" destOrd="0" presId="urn:microsoft.com/office/officeart/2005/8/layout/vList2"/>
    <dgm:cxn modelId="{E83ED3F0-7E21-4230-91A2-3243E607880F}" type="presParOf" srcId="{4A754BA7-021C-4468-A797-1138BFE3AE08}" destId="{660B2947-FD7E-42BA-BF96-9A0C3D79505D}" srcOrd="5" destOrd="0" presId="urn:microsoft.com/office/officeart/2005/8/layout/vList2"/>
    <dgm:cxn modelId="{E559428D-FC71-43A5-9722-37060B9A4BE6}" type="presParOf" srcId="{4A754BA7-021C-4468-A797-1138BFE3AE08}" destId="{3B340770-C659-4250-BDED-A3AF7E376FE7}" srcOrd="6" destOrd="0" presId="urn:microsoft.com/office/officeart/2005/8/layout/vList2"/>
    <dgm:cxn modelId="{679B8CD2-2551-4571-9FEB-ECE4B5F90721}" type="presParOf" srcId="{4A754BA7-021C-4468-A797-1138BFE3AE08}" destId="{6EE3D544-2DDE-490F-9838-0DA37062CCB3}" srcOrd="7" destOrd="0" presId="urn:microsoft.com/office/officeart/2005/8/layout/vList2"/>
    <dgm:cxn modelId="{58F21431-1B29-4616-9D89-8B6349FAD1E3}" type="presParOf" srcId="{4A754BA7-021C-4468-A797-1138BFE3AE08}" destId="{1DFBA2B9-60A4-496A-9136-D9D78C6F5660}" srcOrd="8" destOrd="0" presId="urn:microsoft.com/office/officeart/2005/8/layout/vList2"/>
    <dgm:cxn modelId="{E95C1E11-DD77-41B4-97B5-00AFA96D649A}" type="presParOf" srcId="{4A754BA7-021C-4468-A797-1138BFE3AE08}" destId="{D231BE14-4AF4-4101-9611-BA168FA86439}" srcOrd="9" destOrd="0" presId="urn:microsoft.com/office/officeart/2005/8/layout/vList2"/>
    <dgm:cxn modelId="{24BD697F-8D24-486D-9F4D-35A696CBDACF}" type="presParOf" srcId="{4A754BA7-021C-4468-A797-1138BFE3AE08}" destId="{A7F990B1-9230-483E-B906-352B79621CAA}" srcOrd="10" destOrd="0" presId="urn:microsoft.com/office/officeart/2005/8/layout/vList2"/>
    <dgm:cxn modelId="{F9E6F238-FCEE-4D6B-8B54-DC340A1F7875}" type="presParOf" srcId="{4A754BA7-021C-4468-A797-1138BFE3AE08}" destId="{11D8FD4E-D698-4078-9D5C-36423E7FC61E}" srcOrd="11" destOrd="0" presId="urn:microsoft.com/office/officeart/2005/8/layout/vList2"/>
    <dgm:cxn modelId="{B548F41A-4636-4499-B9D4-2A6C67BF8F58}" type="presParOf" srcId="{4A754BA7-021C-4468-A797-1138BFE3AE08}" destId="{A0293DB0-350F-4221-AF3E-032390B26C6D}" srcOrd="12" destOrd="0" presId="urn:microsoft.com/office/officeart/2005/8/layout/vList2"/>
    <dgm:cxn modelId="{C963BDAD-F64D-462B-9BD0-FA69EA3B5B2B}" type="presParOf" srcId="{4A754BA7-021C-4468-A797-1138BFE3AE08}" destId="{D6F8F5B6-D5DD-474D-A1BA-76DD3C195A42}" srcOrd="13" destOrd="0" presId="urn:microsoft.com/office/officeart/2005/8/layout/vList2"/>
    <dgm:cxn modelId="{73350587-11B5-40EC-B26A-D81F5BD6376F}" type="presParOf" srcId="{4A754BA7-021C-4468-A797-1138BFE3AE08}" destId="{D6DFECA3-31E4-42D4-98E0-C489EE86FBA0}" srcOrd="14" destOrd="0" presId="urn:microsoft.com/office/officeart/2005/8/layout/vList2"/>
    <dgm:cxn modelId="{C7646A50-D5DE-498E-9C31-3605E5314592}" type="presParOf" srcId="{4A754BA7-021C-4468-A797-1138BFE3AE08}" destId="{9BDB5025-3954-4F22-9549-DC7D38321EDB}" srcOrd="15" destOrd="0" presId="urn:microsoft.com/office/officeart/2005/8/layout/vList2"/>
    <dgm:cxn modelId="{C7CC28C4-E267-4868-8D45-73FC059B9FB6}" type="presParOf" srcId="{4A754BA7-021C-4468-A797-1138BFE3AE08}" destId="{A6AA2711-9F5A-49DC-B5F6-0390834DFA53}" srcOrd="16" destOrd="0" presId="urn:microsoft.com/office/officeart/2005/8/layout/vList2"/>
    <dgm:cxn modelId="{05F05429-2053-4BD4-999B-26C0757AFA48}" type="presParOf" srcId="{4A754BA7-021C-4468-A797-1138BFE3AE08}" destId="{01F93234-AE90-4421-8E63-9A1F7D2A809A}" srcOrd="17" destOrd="0" presId="urn:microsoft.com/office/officeart/2005/8/layout/vList2"/>
    <dgm:cxn modelId="{C2E86F88-423E-4469-9AD4-3454C0E7A7EC}" type="presParOf" srcId="{4A754BA7-021C-4468-A797-1138BFE3AE08}" destId="{D7D4BB59-284A-4F23-9F59-8183338FB36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94B99-C430-43F9-B4B1-8A97FDDD4771}">
      <dsp:nvSpPr>
        <dsp:cNvPr id="0" name=""/>
        <dsp:cNvSpPr/>
      </dsp:nvSpPr>
      <dsp:spPr>
        <a:xfrm>
          <a:off x="0" y="81726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1"/>
            </a:rPr>
            <a:t>http://www.isocpp.org</a:t>
          </a:r>
          <a:endParaRPr lang="en-US" sz="1400" kern="1200" dirty="0"/>
        </a:p>
      </dsp:txBody>
      <dsp:txXfrm>
        <a:off x="16392" y="833658"/>
        <a:ext cx="8196816" cy="303006"/>
      </dsp:txXfrm>
    </dsp:sp>
    <dsp:sp modelId="{2FFA9DFF-E734-47E5-A66B-C39AC9A8241C}">
      <dsp:nvSpPr>
        <dsp:cNvPr id="0" name=""/>
        <dsp:cNvSpPr/>
      </dsp:nvSpPr>
      <dsp:spPr>
        <a:xfrm>
          <a:off x="0" y="119337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2"/>
            </a:rPr>
            <a:t>http://www.cplusplus.com</a:t>
          </a:r>
          <a:endParaRPr lang="en-US" sz="1400" kern="1200" dirty="0"/>
        </a:p>
      </dsp:txBody>
      <dsp:txXfrm>
        <a:off x="16392" y="1209768"/>
        <a:ext cx="8196816" cy="303006"/>
      </dsp:txXfrm>
    </dsp:sp>
    <dsp:sp modelId="{C8935FBB-A9DD-4DB7-A32D-A8806BADE0A1}">
      <dsp:nvSpPr>
        <dsp:cNvPr id="0" name=""/>
        <dsp:cNvSpPr/>
      </dsp:nvSpPr>
      <dsp:spPr>
        <a:xfrm>
          <a:off x="0" y="156948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3"/>
            </a:rPr>
            <a:t>http://www.stroustrup.com/C++11FAQ.html</a:t>
          </a:r>
          <a:endParaRPr lang="en-US" sz="1400" kern="1200" dirty="0"/>
        </a:p>
      </dsp:txBody>
      <dsp:txXfrm>
        <a:off x="16392" y="1585878"/>
        <a:ext cx="8196816" cy="303006"/>
      </dsp:txXfrm>
    </dsp:sp>
    <dsp:sp modelId="{3B340770-C659-4250-BDED-A3AF7E376FE7}">
      <dsp:nvSpPr>
        <dsp:cNvPr id="0" name=""/>
        <dsp:cNvSpPr/>
      </dsp:nvSpPr>
      <dsp:spPr>
        <a:xfrm>
          <a:off x="0" y="194559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4"/>
            </a:rPr>
            <a:t>http://channel9.msdn.com/Events/GoingNative/GoingNative-2012/Keynote-Bjarne-Stroustrup-Cpp11-Style</a:t>
          </a:r>
          <a:endParaRPr lang="en-US" sz="1400" kern="1200" dirty="0"/>
        </a:p>
      </dsp:txBody>
      <dsp:txXfrm>
        <a:off x="16392" y="1961988"/>
        <a:ext cx="8196816" cy="303006"/>
      </dsp:txXfrm>
    </dsp:sp>
    <dsp:sp modelId="{1DFBA2B9-60A4-496A-9136-D9D78C6F5660}">
      <dsp:nvSpPr>
        <dsp:cNvPr id="0" name=""/>
        <dsp:cNvSpPr/>
      </dsp:nvSpPr>
      <dsp:spPr>
        <a:xfrm>
          <a:off x="0" y="232170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5"/>
            </a:rPr>
            <a:t>http://channel9.msdn.com/Events/Build/BUILD2011/TOOL-835T</a:t>
          </a:r>
          <a:endParaRPr lang="en-US" sz="1400" kern="1200" dirty="0"/>
        </a:p>
      </dsp:txBody>
      <dsp:txXfrm>
        <a:off x="16392" y="2338098"/>
        <a:ext cx="8196816" cy="303006"/>
      </dsp:txXfrm>
    </dsp:sp>
    <dsp:sp modelId="{A7F990B1-9230-483E-B906-352B79621CAA}">
      <dsp:nvSpPr>
        <dsp:cNvPr id="0" name=""/>
        <dsp:cNvSpPr/>
      </dsp:nvSpPr>
      <dsp:spPr>
        <a:xfrm>
          <a:off x="0" y="269781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6"/>
            </a:rPr>
            <a:t>http://channel9.msdn.com/posts/C-and-Beyond-2011-Herb-Sutter-Why-C</a:t>
          </a:r>
          <a:endParaRPr lang="en-US" sz="1400" kern="1200" dirty="0"/>
        </a:p>
      </dsp:txBody>
      <dsp:txXfrm>
        <a:off x="16392" y="2714208"/>
        <a:ext cx="8196816" cy="303006"/>
      </dsp:txXfrm>
    </dsp:sp>
    <dsp:sp modelId="{A0293DB0-350F-4221-AF3E-032390B26C6D}">
      <dsp:nvSpPr>
        <dsp:cNvPr id="0" name=""/>
        <dsp:cNvSpPr/>
      </dsp:nvSpPr>
      <dsp:spPr>
        <a:xfrm>
          <a:off x="0" y="307392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7"/>
            </a:rPr>
            <a:t>http://channel9.msdn.com/Events/Lang-NEXT/Lang-NEXT-2012/-Not-Your-Father-s-C-</a:t>
          </a:r>
          <a:endParaRPr lang="en-US" sz="1400" kern="1200" dirty="0"/>
        </a:p>
      </dsp:txBody>
      <dsp:txXfrm>
        <a:off x="16392" y="3090318"/>
        <a:ext cx="8196816" cy="303006"/>
      </dsp:txXfrm>
    </dsp:sp>
    <dsp:sp modelId="{D6DFECA3-31E4-42D4-98E0-C489EE86FBA0}">
      <dsp:nvSpPr>
        <dsp:cNvPr id="0" name=""/>
        <dsp:cNvSpPr/>
      </dsp:nvSpPr>
      <dsp:spPr>
        <a:xfrm>
          <a:off x="0" y="3450035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8"/>
            </a:rPr>
            <a:t>http://cpprocks.com/cpp11-stl-additions/</a:t>
          </a:r>
          <a:endParaRPr lang="en-US" sz="1400" kern="1200" dirty="0"/>
        </a:p>
      </dsp:txBody>
      <dsp:txXfrm>
        <a:off x="16392" y="3466427"/>
        <a:ext cx="8196816" cy="303006"/>
      </dsp:txXfrm>
    </dsp:sp>
    <dsp:sp modelId="{A6AA2711-9F5A-49DC-B5F6-0390834DFA53}">
      <dsp:nvSpPr>
        <dsp:cNvPr id="0" name=""/>
        <dsp:cNvSpPr/>
      </dsp:nvSpPr>
      <dsp:spPr>
        <a:xfrm>
          <a:off x="0" y="382614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hlinkClick xmlns:r="http://schemas.openxmlformats.org/officeDocument/2006/relationships" r:id="rId9"/>
            </a:rPr>
            <a:t>http://cpprocks.com/c11-a-visual-summary-of-changes/#!prettyPhoto</a:t>
          </a:r>
          <a:endParaRPr lang="en-US" sz="1400" kern="1200" dirty="0"/>
        </a:p>
      </dsp:txBody>
      <dsp:txXfrm>
        <a:off x="16392" y="3842538"/>
        <a:ext cx="8196816" cy="303006"/>
      </dsp:txXfrm>
    </dsp:sp>
    <dsp:sp modelId="{D7D4BB59-284A-4F23-9F59-8183338FB36C}">
      <dsp:nvSpPr>
        <dsp:cNvPr id="0" name=""/>
        <dsp:cNvSpPr/>
      </dsp:nvSpPr>
      <dsp:spPr>
        <a:xfrm>
          <a:off x="0" y="4202256"/>
          <a:ext cx="8229600" cy="3357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>
              <a:hlinkClick xmlns:r="http://schemas.openxmlformats.org/officeDocument/2006/relationships" r:id="rId10"/>
            </a:rPr>
            <a:t>http://wiki.apache.org/stdcxx/C++</a:t>
          </a:r>
          <a:r>
            <a:rPr lang="en-US" sz="1400" kern="1200" dirty="0" smtClean="0">
              <a:hlinkClick xmlns:r="http://schemas.openxmlformats.org/officeDocument/2006/relationships" r:id="rId10"/>
            </a:rPr>
            <a:t>0xCompilerSupport</a:t>
          </a:r>
          <a:endParaRPr lang="en-US" sz="1400" kern="1200" dirty="0" smtClean="0"/>
        </a:p>
      </dsp:txBody>
      <dsp:txXfrm>
        <a:off x="16392" y="4218648"/>
        <a:ext cx="8196816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B7D5C-BA36-4276-AF76-6D08B2595B1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BD8F-7DF1-4A21-8571-D732678EBC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713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31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1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3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3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3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AEBD8F-7DF1-4A21-8571-D732678EBC46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6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83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7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4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8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7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4BA13-5D85-4BAE-874B-A359AD603E53}" type="datetimeFigureOut">
              <a:rPr lang="en-US" smtClean="0"/>
              <a:t>1/8/2013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961D-41B8-4EFA-975D-35FFA60261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6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nochenti@gmail.com" TargetMode="External"/><Relationship Id="rId2" Type="http://schemas.openxmlformats.org/officeDocument/2006/relationships/hyperlink" Target="http://www.amcbridg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j.mp/cpp11re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uestions/180216/does-auto-make-c-code-harder-to-understan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org/blog/2012/12/an-implementation-of-generic-lambdas-request-for-feedback-faisal-val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deproject.com/Articles/447922/Application-of-Cplusplus11-User-Defined-Literals-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6111565/now-that-we-have-stdarray-what-uses-are-left-for-c-style-array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7241993/is-it-smart-to-replace-boostthread-and-boostmutex-with-c11-equival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books.org/wiki/More_C++_Idioms/Requiring_or_Prohibiting_Heap-based_Objects" TargetMode="External"/><Relationship Id="rId3" Type="http://schemas.openxmlformats.org/officeDocument/2006/relationships/hyperlink" Target="http://en.wikibooks.org/wiki/More_C++_Idioms/nullptr" TargetMode="External"/><Relationship Id="rId7" Type="http://schemas.openxmlformats.org/officeDocument/2006/relationships/hyperlink" Target="http://en.wikibooks.org/wiki/More_C++_Idioms/Type_Safe_Enum" TargetMode="External"/><Relationship Id="rId12" Type="http://schemas.openxmlformats.org/officeDocument/2006/relationships/hyperlink" Target="http://stackoverflow.com/questions/9299101/what-c-idioms-are-deprecated-in-c1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books.org/wiki/More_C++_Idioms/Shrink-to-fit" TargetMode="External"/><Relationship Id="rId11" Type="http://schemas.openxmlformats.org/officeDocument/2006/relationships/hyperlink" Target="http://en.wikibooks.org/wiki/More_C++_Idioms/Address_Of" TargetMode="External"/><Relationship Id="rId5" Type="http://schemas.openxmlformats.org/officeDocument/2006/relationships/hyperlink" Target="http://en.wikibooks.org/wiki/More_C++_Idioms/Safe_bool" TargetMode="External"/><Relationship Id="rId10" Type="http://schemas.openxmlformats.org/officeDocument/2006/relationships/hyperlink" Target="http://en.wikibooks.org/wiki/More_C++_Idioms/Final_Class" TargetMode="External"/><Relationship Id="rId4" Type="http://schemas.openxmlformats.org/officeDocument/2006/relationships/hyperlink" Target="http://en.wikibooks.org/wiki/More_C++_Idioms/Move_Constructor" TargetMode="External"/><Relationship Id="rId9" Type="http://schemas.openxmlformats.org/officeDocument/2006/relationships/hyperlink" Target="http://en.wikibooks.org/wiki/More_C++_Idioms/Type_Generator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C++11</a:t>
            </a:r>
            <a:endParaRPr lang="en-US" sz="8000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10299" y="5826042"/>
            <a:ext cx="8153400" cy="430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noProof="1" smtClean="0"/>
              <a:t>Alex </a:t>
            </a:r>
            <a:r>
              <a:rPr lang="en-US" sz="8000" noProof="1"/>
              <a:t>Sinyakov, </a:t>
            </a:r>
            <a:endParaRPr lang="en-US" sz="8000" noProof="1" smtClean="0"/>
          </a:p>
          <a:p>
            <a:pPr algn="r"/>
            <a:r>
              <a:rPr lang="en-US" sz="8000" noProof="1" smtClean="0"/>
              <a:t>Software </a:t>
            </a:r>
            <a:r>
              <a:rPr lang="en-US" sz="8000" noProof="1"/>
              <a:t>Engineer at </a:t>
            </a:r>
            <a:r>
              <a:rPr lang="en-US" sz="8000" noProof="1">
                <a:hlinkClick r:id="rId2"/>
              </a:rPr>
              <a:t>AMC Bridge</a:t>
            </a:r>
            <a:r>
              <a:rPr lang="en-US" sz="8000" noProof="1"/>
              <a:t> </a:t>
            </a:r>
            <a:endParaRPr lang="en-US" sz="8000" noProof="1" smtClean="0"/>
          </a:p>
          <a:p>
            <a:pPr algn="r"/>
            <a:r>
              <a:rPr lang="en-US" sz="8000" noProof="1" smtClean="0"/>
              <a:t>Twitter: @innochenti</a:t>
            </a:r>
          </a:p>
          <a:p>
            <a:pPr algn="r"/>
            <a:r>
              <a:rPr lang="en-US" sz="8000" noProof="1" smtClean="0"/>
              <a:t>E-mail: </a:t>
            </a:r>
            <a:r>
              <a:rPr lang="en-US" sz="8000" noProof="1" smtClean="0">
                <a:hlinkClick r:id="rId3"/>
              </a:rPr>
              <a:t>innochenti@gmail.com</a:t>
            </a:r>
            <a:endParaRPr lang="en-US" sz="8000" noProof="1" smtClean="0"/>
          </a:p>
          <a:p>
            <a:pPr algn="r"/>
            <a:endParaRPr lang="en-US" sz="8000" noProof="1"/>
          </a:p>
          <a:p>
            <a:pPr algn="r"/>
            <a:r>
              <a:rPr lang="en-US" sz="8000" noProof="1" smtClean="0"/>
              <a:t>PDF </a:t>
            </a:r>
            <a:r>
              <a:rPr lang="en-US" sz="8000" noProof="1" smtClean="0"/>
              <a:t>Slides: </a:t>
            </a:r>
            <a:r>
              <a:rPr lang="en-US" sz="8000" noProof="1" smtClean="0">
                <a:hlinkClick r:id="rId4"/>
              </a:rPr>
              <a:t>http://j.mp/cpp11ref</a:t>
            </a:r>
            <a:endParaRPr lang="en-US" sz="8000" noProof="1" smtClean="0"/>
          </a:p>
          <a:p>
            <a:pPr algn="r"/>
            <a:endParaRPr lang="en-US" sz="8000" noProof="1" smtClean="0"/>
          </a:p>
        </p:txBody>
      </p:sp>
    </p:spTree>
    <p:extLst>
      <p:ext uri="{BB962C8B-B14F-4D97-AF65-F5344CB8AC3E}">
        <p14:creationId xmlns:p14="http://schemas.microsoft.com/office/powerpoint/2010/main" val="161789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632776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Base1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2400" noProof="1" smtClean="0"/>
                        <a:t> {};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struct Derived1 : Base1{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en-US" sz="2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Base2{</a:t>
                      </a:r>
                    </a:p>
                    <a:p>
                      <a:r>
                        <a:rPr lang="en-US" sz="2400" noProof="1" smtClean="0"/>
                        <a:t>  virtual void f()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</a:t>
                      </a:r>
                      <a:r>
                        <a:rPr lang="en-US" sz="2400" noProof="1" smtClean="0"/>
                        <a:t>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struct Derived2 : Base2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  void f();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Base1 {}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Derived1 extends Base1 {        </a:t>
                      </a:r>
                      <a:r>
                        <a:rPr lang="en-US" sz="24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Base2 {</a:t>
                      </a:r>
                    </a:p>
                    <a:p>
                      <a:r>
                        <a:rPr lang="en-US" sz="24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public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final </a:t>
                      </a: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void f(){};</a:t>
                      </a: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class Derived2 extends Base2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  public void f(){};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static_assert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734109"/>
              </p:ext>
            </p:extLst>
          </p:nvPr>
        </p:nvGraphicFramePr>
        <p:xfrm>
          <a:off x="457200" y="1600201"/>
          <a:ext cx="8229600" cy="5079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44309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3434067">
                <a:tc>
                  <a:txBody>
                    <a:bodyPr/>
                    <a:lstStyle/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template&lt;class T&gt;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f(T v){</a:t>
                      </a:r>
                    </a:p>
                    <a:p>
                      <a:r>
                        <a:rPr lang="en-US" sz="2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static_assert</a:t>
                      </a:r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(sizeof(v) == 4, “v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must have size of 4 bytes</a:t>
                      </a:r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//do something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with v</a:t>
                      </a:r>
                      <a:endParaRPr lang="en-US" sz="2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g(){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int64_t v; // 8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bytes</a:t>
                      </a:r>
                      <a:endParaRPr lang="en-US" sz="2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f(v);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  <a:tr h="1152039">
                <a:tc>
                  <a:txBody>
                    <a:bodyPr/>
                    <a:lstStyle/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vs2010/2012 output:</a:t>
                      </a:r>
                    </a:p>
                    <a:p>
                      <a:r>
                        <a:rPr lang="en-US" sz="2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1&gt;d:\main.cpp(5): error C2338: v</a:t>
                      </a:r>
                      <a:r>
                        <a:rPr lang="en-US" sz="2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must have size of 4 bytes</a:t>
                      </a:r>
                      <a:endParaRPr lang="en-US" sz="2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40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58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traits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594504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/>
                <a:gridCol w="3352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Output</a:t>
                      </a:r>
                      <a:endParaRPr lang="en-US" sz="2400" noProof="1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400" b="0" i="0" noProof="1" smtClean="0"/>
                        <a:t>#include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&lt;type_traits&gt;</a:t>
                      </a:r>
                    </a:p>
                    <a:p>
                      <a:r>
                        <a:rPr lang="en-US" sz="1400" b="0" i="0" noProof="1" smtClean="0"/>
                        <a:t>#include &lt;iostream&gt;</a:t>
                      </a:r>
                    </a:p>
                    <a:p>
                      <a:r>
                        <a:rPr lang="en-US" sz="1400" b="0" i="0" noProof="1" smtClean="0"/>
                        <a:t>using namespace std;</a:t>
                      </a:r>
                    </a:p>
                    <a:p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struct A { }; </a:t>
                      </a:r>
                    </a:p>
                    <a:p>
                      <a:r>
                        <a:rPr lang="en-US" sz="1400" b="0" i="0" noProof="1" smtClean="0"/>
                        <a:t>struct B { virtual void f(){} }; </a:t>
                      </a:r>
                    </a:p>
                    <a:p>
                      <a:r>
                        <a:rPr lang="en-US" sz="1400" b="0" i="0" noProof="1" smtClean="0"/>
                        <a:t>struct C : B {}; </a:t>
                      </a:r>
                    </a:p>
                    <a:p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int main()</a:t>
                      </a:r>
                    </a:p>
                    <a:p>
                      <a:r>
                        <a:rPr lang="en-US" sz="1400" b="0" i="0" noProof="1" smtClean="0"/>
                        <a:t>{</a:t>
                      </a:r>
                    </a:p>
                    <a:p>
                      <a:r>
                        <a:rPr lang="en-US" sz="1400" i="0" noProof="1" smtClean="0"/>
                        <a:t>  cout &lt;&lt; "int:"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has_virtual_destructor</a:t>
                      </a:r>
                      <a:r>
                        <a:rPr lang="en-US" sz="1400" i="0" noProof="1" smtClean="0"/>
                        <a:t>&lt;int&gt;::value &lt;&lt; endl;</a:t>
                      </a:r>
                      <a:endParaRPr lang="en-US" sz="1400" b="0" i="0" noProof="1" smtClean="0"/>
                    </a:p>
                    <a:p>
                      <a:r>
                        <a:rPr lang="en-US" sz="1400" b="0" i="0" noProof="1" smtClean="0"/>
                        <a:t>  cout &lt;&lt; "int:"&lt;&lt;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&lt;int&gt;::value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 </a:t>
                      </a:r>
                    </a:p>
                    <a:p>
                      <a:r>
                        <a:rPr lang="en-US" sz="1400" b="0" i="0" noProof="1" smtClean="0"/>
                        <a:t>  cout &lt;&lt; "A: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&lt;A&gt;::value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b="0" i="0" noProof="1" smtClean="0"/>
                        <a:t>  cout &lt;&lt; "B: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&lt;B&gt;::value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b="0" i="0" noProof="1" smtClean="0"/>
                        <a:t>  cout &lt;&lt; "C: " &lt;&lt; </a:t>
                      </a:r>
                      <a:r>
                        <a:rPr lang="en-US" sz="1400" b="1" i="0" noProof="1" smtClean="0">
                          <a:solidFill>
                            <a:srgbClr val="00B050"/>
                          </a:solidFill>
                        </a:rPr>
                        <a:t>is_polymorphic</a:t>
                      </a:r>
                      <a:r>
                        <a:rPr lang="en-US" sz="1400" b="0" i="0" noProof="1" smtClean="0"/>
                        <a:t>&lt;C&gt;::value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b="0" i="0" noProof="1" smtClean="0"/>
                        <a:t>;</a:t>
                      </a:r>
                    </a:p>
                    <a:p>
                      <a:r>
                        <a:rPr lang="en-US" sz="1400" i="0" noProof="1" smtClean="0"/>
                        <a:t>  typedef int mytype[][24][60];</a:t>
                      </a:r>
                    </a:p>
                    <a:p>
                      <a:r>
                        <a:rPr lang="en-US" sz="1400" noProof="1" smtClean="0"/>
                        <a:t>  cout &lt;&lt; "(0 dim.): " &lt;&lt;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noProof="1" smtClean="0"/>
                        <a:t>&lt;mytype,0&gt;::value</a:t>
                      </a:r>
                      <a:r>
                        <a:rPr lang="en-US" sz="1400" i="0" noProof="1" smtClean="0"/>
                        <a:t> &lt;&lt; endl</a:t>
                      </a:r>
                      <a:r>
                        <a:rPr lang="en-US" sz="1400" noProof="1" smtClean="0"/>
                        <a:t>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cout &lt;&lt; "(1 dim.): " &lt;&lt;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&lt;mytype,1&gt;::value &lt;&lt; endl;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cout &lt;&lt; "(2 dim.): " &lt;&lt;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extent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&lt;mytype,2&gt;::value &lt;&lt; endl;</a:t>
                      </a:r>
                      <a:endParaRPr lang="en-US" sz="1400" noProof="1" smtClean="0"/>
                    </a:p>
                    <a:p>
                      <a:r>
                        <a:rPr lang="en-US" sz="1400" b="0" i="0" noProof="1" smtClean="0"/>
                        <a:t>  return 0;</a:t>
                      </a:r>
                    </a:p>
                    <a:p>
                      <a:r>
                        <a:rPr lang="en-US" sz="1400" b="0" i="0" noProof="1" smtClean="0"/>
                        <a:t>}</a:t>
                      </a:r>
                      <a:endParaRPr lang="en-US" sz="1400" b="0" i="0" noProof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 i="1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int:0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int:0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A: 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B: 1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C: 1</a:t>
                      </a:r>
                    </a:p>
                    <a:p>
                      <a:endParaRPr lang="en-US" sz="1400" i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(0st dim.): 0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(1st dim.): 24</a:t>
                      </a:r>
                    </a:p>
                    <a:p>
                      <a:r>
                        <a:rPr lang="en-US" sz="1400" i="0" noProof="1" smtClean="0">
                          <a:solidFill>
                            <a:schemeClr val="tx1"/>
                          </a:solidFill>
                        </a:rPr>
                        <a:t>(2st dim.): 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105143"/>
              </p:ext>
            </p:extLst>
          </p:nvPr>
        </p:nvGraphicFramePr>
        <p:xfrm>
          <a:off x="381000" y="1295400"/>
          <a:ext cx="8229600" cy="533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5729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C++03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871458"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map&lt;string,string&gt;::iterator it = m.begin();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double const param = config["param"];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singleton&amp; s = singleton::instance();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it = m.begin();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const param = config["param"];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&amp; s = singleton::instance();</a:t>
                      </a:r>
                    </a:p>
                  </a:txBody>
                  <a:tcPr/>
                </a:tc>
              </a:tr>
              <a:tr h="348583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noProof="1" smtClean="0"/>
                        <a:t>Prefer using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b="0" baseline="0" noProof="1" smtClean="0">
                          <a:solidFill>
                            <a:schemeClr val="dk1"/>
                          </a:solidFill>
                        </a:rPr>
                        <a:t> in the following cases</a:t>
                      </a:r>
                      <a:r>
                        <a:rPr lang="en-US" sz="1800" noProof="1" smtClean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02028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p = new T();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Here is T in the expression. No need to repeat it again.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p = make_shared&lt;T&gt;(arg1);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The same as above.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my_lambda = [](){};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If you need to store lambda you may use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or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std::function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600" noProof="1" smtClean="0"/>
                        <a:t> it = m.begin();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noProof="1" smtClean="0"/>
                        <a:t>Instead of: map&lt;string,list&lt;int&gt;::iterator&gt;::const_iterator it = m.cbegin(); </a:t>
                      </a:r>
                    </a:p>
                    <a:p>
                      <a:pPr marL="0" indent="0">
                        <a:buNone/>
                      </a:pPr>
                      <a:endParaRPr lang="en-US" sz="1600" noProof="1" smtClean="0"/>
                    </a:p>
                    <a:p>
                      <a:pPr marL="0" indent="0">
                        <a:buNone/>
                      </a:pPr>
                      <a:r>
                        <a:rPr lang="en-US" sz="1600" noProof="1" smtClean="0">
                          <a:hlinkClick r:id="rId2"/>
                        </a:rPr>
                        <a:t>http://programmers.stackexchange.com/questions/180216/does-auto-make-c-code-harder-to-understand</a:t>
                      </a:r>
                      <a:endParaRPr lang="en-US" sz="1800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8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0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decltype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262134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5867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int main(){ </a:t>
                      </a:r>
                    </a:p>
                    <a:p>
                      <a:r>
                        <a:rPr lang="en-US" sz="1400" noProof="1" smtClean="0"/>
                        <a:t>  int i = 4; </a:t>
                      </a:r>
                    </a:p>
                    <a:p>
                      <a:r>
                        <a:rPr lang="en-US" sz="1400" noProof="1" smtClean="0"/>
                        <a:t>  const int j = 6; </a:t>
                      </a:r>
                    </a:p>
                    <a:p>
                      <a:r>
                        <a:rPr lang="en-US" sz="1400" noProof="1" smtClean="0"/>
                        <a:t>  const int&amp; k = i; </a:t>
                      </a:r>
                    </a:p>
                    <a:p>
                      <a:r>
                        <a:rPr lang="en-US" sz="1400" noProof="1" smtClean="0"/>
                        <a:t>  int a[5]; </a:t>
                      </a:r>
                    </a:p>
                    <a:p>
                      <a:r>
                        <a:rPr lang="en-US" sz="1400" noProof="1" smtClean="0"/>
                        <a:t>  int *p;</a:t>
                      </a:r>
                    </a:p>
                    <a:p>
                      <a:endParaRPr lang="en-US" sz="1400" noProof="1" smtClean="0"/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int var1;</a:t>
                      </a:r>
                    </a:p>
                    <a:p>
                      <a:r>
                        <a:rPr lang="en-US" sz="1400" noProof="1" smtClean="0"/>
                        <a:t>  int var2;</a:t>
                      </a:r>
                    </a:p>
                    <a:p>
                      <a:r>
                        <a:rPr lang="en-US" sz="1400" noProof="1" smtClean="0"/>
                        <a:t>  int var3; </a:t>
                      </a:r>
                    </a:p>
                    <a:p>
                      <a:r>
                        <a:rPr lang="en-US" sz="1400" noProof="1" smtClean="0"/>
                        <a:t>  int&amp; var4 = i;</a:t>
                      </a:r>
                    </a:p>
                    <a:p>
                      <a:r>
                        <a:rPr lang="en-US" sz="1400" noProof="1" smtClean="0"/>
                        <a:t>  //</a:t>
                      </a:r>
                    </a:p>
                    <a:p>
                      <a:r>
                        <a:rPr lang="en-US" sz="1400" noProof="1" smtClean="0"/>
                        <a:t>  const int var5 = 1;</a:t>
                      </a:r>
                    </a:p>
                    <a:p>
                      <a:r>
                        <a:rPr lang="en-US" sz="1400" noProof="1" smtClean="0"/>
                        <a:t>  const int&amp; var6 = j;</a:t>
                      </a:r>
                    </a:p>
                    <a:p>
                      <a:r>
                        <a:rPr lang="en-US" sz="1400" noProof="1" smtClean="0"/>
                        <a:t>  int var7[5];</a:t>
                      </a:r>
                    </a:p>
                    <a:p>
                      <a:r>
                        <a:rPr lang="en-US" sz="1400" noProof="1" smtClean="0"/>
                        <a:t>  int&amp; var8 =</a:t>
                      </a:r>
                      <a:r>
                        <a:rPr lang="en-US" sz="1400" baseline="0" noProof="1" smtClean="0"/>
                        <a:t> i;</a:t>
                      </a:r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int&amp; var9 = i;</a:t>
                      </a:r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return 0;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int main(){ </a:t>
                      </a:r>
                    </a:p>
                    <a:p>
                      <a:r>
                        <a:rPr lang="en-US" sz="1400" noProof="1" smtClean="0"/>
                        <a:t>  int i = 4; </a:t>
                      </a:r>
                    </a:p>
                    <a:p>
                      <a:r>
                        <a:rPr lang="en-US" sz="1400" noProof="1" smtClean="0"/>
                        <a:t>  const int j = 6; </a:t>
                      </a:r>
                    </a:p>
                    <a:p>
                      <a:r>
                        <a:rPr lang="en-US" sz="1400" noProof="1" smtClean="0"/>
                        <a:t>  const int&amp; k = i; </a:t>
                      </a:r>
                    </a:p>
                    <a:p>
                      <a:r>
                        <a:rPr lang="en-US" sz="1400" noProof="1" smtClean="0"/>
                        <a:t>  int a[5]; </a:t>
                      </a:r>
                    </a:p>
                    <a:p>
                      <a:r>
                        <a:rPr lang="en-US" sz="1400" noProof="1" smtClean="0"/>
                        <a:t>  int *p;</a:t>
                      </a:r>
                    </a:p>
                    <a:p>
                      <a:r>
                        <a:rPr lang="en-US" sz="1400" baseline="0" noProof="1" smtClean="0"/>
                        <a:t>  //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aseline="0" noProof="1" smtClean="0"/>
                        <a:t>is an operator for querying the type of an expression.</a:t>
                      </a:r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//similarly to the sizeof operator, the operand of decltype is unevaluated.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(i</a:t>
                      </a:r>
                      <a:r>
                        <a:rPr lang="en-US" sz="1400" noProof="1" smtClean="0"/>
                        <a:t>) var1; </a:t>
                      </a:r>
                      <a:r>
                        <a:rPr lang="en-US" sz="1400" baseline="0" noProof="1" smtClean="0"/>
                        <a:t> </a:t>
                      </a:r>
                      <a:endParaRPr lang="en-US" sz="1400" noProof="1" smtClean="0"/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(1) var2;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(2+3) var3;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(i=1) var4 = i; //there is no assignment i to 1</a:t>
                      </a:r>
                    </a:p>
                    <a:p>
                      <a:r>
                        <a:rPr lang="en-US" sz="1400" noProof="1" smtClean="0"/>
                        <a:t>  // i</a:t>
                      </a:r>
                      <a:r>
                        <a:rPr lang="en-US" sz="1400" baseline="0" noProof="1" smtClean="0"/>
                        <a:t> == 4 as before</a:t>
                      </a:r>
                      <a:endParaRPr lang="en-US" sz="1400" noProof="1" smtClean="0"/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(j) var5 = 1;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(k) var6 = j;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(a) var7;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(a[3]) var8 = i; 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decltype</a:t>
                      </a:r>
                      <a:r>
                        <a:rPr lang="en-US" sz="1400" noProof="1" smtClean="0"/>
                        <a:t>(*p) var9 = i;</a:t>
                      </a:r>
                    </a:p>
                    <a:p>
                      <a:endParaRPr lang="en-US" sz="1400" noProof="1" smtClean="0"/>
                    </a:p>
                    <a:p>
                      <a:r>
                        <a:rPr lang="en-US" sz="1400" noProof="1" smtClean="0"/>
                        <a:t>  return 0;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Двойная стрелка влево/вправо 2"/>
          <p:cNvSpPr/>
          <p:nvPr/>
        </p:nvSpPr>
        <p:spPr>
          <a:xfrm>
            <a:off x="2133600" y="5105400"/>
            <a:ext cx="647700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7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5963"/>
              </p:ext>
            </p:extLst>
          </p:nvPr>
        </p:nvGraphicFramePr>
        <p:xfrm>
          <a:off x="457200" y="1600200"/>
          <a:ext cx="82296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214884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795050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0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502940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800" b="0" noProof="1" smtClean="0"/>
                        <a:t>(*(T*)(0)+*(U*)(0)) add(T x, U y)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0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734583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800" b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0" noProof="1" smtClean="0"/>
                        <a:t>add(T x, U y) </a:t>
                      </a:r>
                    </a:p>
                    <a:p>
                      <a:r>
                        <a:rPr lang="en-US" sz="1800" b="0" noProof="1" smtClean="0"/>
                        <a:t>//return type</a:t>
                      </a:r>
                      <a:r>
                        <a:rPr lang="en-US" sz="1800" b="0" baseline="0" noProof="1" smtClean="0"/>
                        <a:t>???</a:t>
                      </a:r>
                      <a:endParaRPr lang="en-US" sz="1800" b="0" noProof="1" smtClean="0"/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 add(T x, U y) </a:t>
                      </a:r>
                    </a:p>
                    <a:p>
                      <a:r>
                        <a:rPr lang="en-US" b="1" noProof="1" smtClean="0">
                          <a:solidFill>
                            <a:srgbClr val="FF0000"/>
                          </a:solidFill>
                        </a:rPr>
                        <a:t>//scope problem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  <a:endParaRPr lang="en-US" sz="1800" b="0" noProof="1" smtClean="0"/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2316480">
                <a:tc>
                  <a:txBody>
                    <a:bodyPr/>
                    <a:lstStyle/>
                    <a:p>
                      <a:r>
                        <a:rPr lang="en-US" sz="1800" b="0" noProof="1" smtClean="0"/>
                        <a:t>template&lt;class T, class U&gt;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800" b="0" noProof="1" smtClean="0"/>
                        <a:t>(*(T*)(0)+*(U*)(0)) add(T x, U y) 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FF0000"/>
                          </a:solidFill>
                        </a:rPr>
                        <a:t>// ugly! </a:t>
                      </a:r>
                    </a:p>
                    <a:p>
                      <a:r>
                        <a:rPr lang="en-US" sz="1800" b="0" noProof="1" smtClean="0"/>
                        <a:t>{ </a:t>
                      </a:r>
                    </a:p>
                    <a:p>
                      <a:r>
                        <a:rPr lang="en-US" sz="1800" b="0" noProof="1" smtClean="0"/>
                        <a:t>  return x+y; </a:t>
                      </a:r>
                    </a:p>
                    <a:p>
                      <a:r>
                        <a:rPr lang="en-US" sz="1800" b="0" noProof="1" smtClean="0"/>
                        <a:t>}</a:t>
                      </a:r>
                      <a:endParaRPr lang="en-US" b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template&lt;class T, class U&gt;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b="0" baseline="0" noProof="1" smtClean="0">
                          <a:solidFill>
                            <a:schemeClr val="dk1"/>
                          </a:solidFill>
                        </a:rPr>
                        <a:t> add</a:t>
                      </a:r>
                      <a:r>
                        <a:rPr lang="en-US" b="0" noProof="1" smtClean="0"/>
                        <a:t>(T x, U y)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-&gt;</a:t>
                      </a:r>
                      <a:r>
                        <a:rPr lang="en-US" b="1" noProof="1" smtClean="0"/>
                        <a:t>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b="0" noProof="1" smtClean="0"/>
                        <a:t>(x+y)</a:t>
                      </a:r>
                    </a:p>
                    <a:p>
                      <a:r>
                        <a:rPr lang="en-US" b="0" noProof="1" smtClean="0"/>
                        <a:t>{</a:t>
                      </a:r>
                    </a:p>
                    <a:p>
                      <a:r>
                        <a:rPr lang="en-US" b="0" noProof="1" smtClean="0"/>
                        <a:t>  return x+y; </a:t>
                      </a:r>
                    </a:p>
                    <a:p>
                      <a:r>
                        <a:rPr lang="en-US" b="0" noProof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1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uffix </a:t>
            </a:r>
            <a:r>
              <a:rPr lang="en-US" dirty="0"/>
              <a:t>return type syntax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0165"/>
              </p:ext>
            </p:extLst>
          </p:nvPr>
        </p:nvGraphicFramePr>
        <p:xfrm>
          <a:off x="457200" y="1600200"/>
          <a:ext cx="82296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434840"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struct LinkedList </a:t>
                      </a:r>
                    </a:p>
                    <a:p>
                      <a:r>
                        <a:rPr lang="en-US" b="0" noProof="1" smtClean="0"/>
                        <a:t>{ </a:t>
                      </a:r>
                    </a:p>
                    <a:p>
                      <a:r>
                        <a:rPr lang="en-US" b="0" noProof="1" smtClean="0"/>
                        <a:t>  struct Link { /* ... */ }; </a:t>
                      </a:r>
                    </a:p>
                    <a:p>
                      <a:r>
                        <a:rPr lang="en-US" b="0" noProof="1" smtClean="0"/>
                        <a:t>  Link* erase(Link* p); </a:t>
                      </a:r>
                    </a:p>
                    <a:p>
                      <a:r>
                        <a:rPr lang="en-US" b="0" noProof="1" smtClean="0"/>
                        <a:t>  // ... </a:t>
                      </a:r>
                    </a:p>
                    <a:p>
                      <a:r>
                        <a:rPr lang="en-US" b="0" noProof="1" smtClean="0"/>
                        <a:t>}; </a:t>
                      </a:r>
                    </a:p>
                    <a:p>
                      <a:endParaRPr lang="en-US" b="0" noProof="1" smtClean="0"/>
                    </a:p>
                    <a:p>
                      <a:r>
                        <a:rPr lang="en-US" b="0" noProof="1" smtClean="0"/>
                        <a:t>LinkedList::Link* LinkedList::erase(Link* p) </a:t>
                      </a:r>
                    </a:p>
                    <a:p>
                      <a:r>
                        <a:rPr lang="en-US" b="0" noProof="1" smtClean="0"/>
                        <a:t>{ /* ... */ }</a:t>
                      </a:r>
                      <a:endParaRPr lang="en-US" sz="24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struct LinkedList </a:t>
                      </a:r>
                    </a:p>
                    <a:p>
                      <a:r>
                        <a:rPr lang="en-US" b="0" dirty="0" smtClean="0"/>
                        <a:t>{ </a:t>
                      </a:r>
                    </a:p>
                    <a:p>
                      <a:r>
                        <a:rPr lang="en-US" b="0" noProof="1" smtClean="0"/>
                        <a:t>  struct</a:t>
                      </a:r>
                      <a:r>
                        <a:rPr lang="en-US" b="0" dirty="0" smtClean="0"/>
                        <a:t> Link { /* ... */ }; </a:t>
                      </a:r>
                    </a:p>
                    <a:p>
                      <a:r>
                        <a:rPr lang="en-US" b="0" dirty="0" smtClean="0"/>
                        <a:t>  Link* erase(Link* p); </a:t>
                      </a:r>
                    </a:p>
                    <a:p>
                      <a:r>
                        <a:rPr lang="en-US" b="0" dirty="0" smtClean="0"/>
                        <a:t>  // ... </a:t>
                      </a:r>
                    </a:p>
                    <a:p>
                      <a:r>
                        <a:rPr lang="en-US" b="0" dirty="0" smtClean="0"/>
                        <a:t>}; </a:t>
                      </a:r>
                    </a:p>
                    <a:p>
                      <a:endParaRPr lang="en-US" b="0" dirty="0" smtClean="0"/>
                    </a:p>
                    <a:p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pt-BR" b="0" dirty="0" smtClean="0"/>
                        <a:t> </a:t>
                      </a:r>
                      <a:r>
                        <a:rPr lang="en-US" b="0" noProof="1" smtClean="0"/>
                        <a:t>LinkedList</a:t>
                      </a:r>
                      <a:r>
                        <a:rPr lang="pt-BR" b="0" dirty="0" smtClean="0"/>
                        <a:t>::erase(Link* p) </a:t>
                      </a:r>
                      <a:r>
                        <a:rPr lang="pt-BR" b="1" dirty="0" smtClean="0">
                          <a:solidFill>
                            <a:srgbClr val="00B050"/>
                          </a:solidFill>
                        </a:rPr>
                        <a:t>-&gt; </a:t>
                      </a:r>
                      <a:r>
                        <a:rPr lang="pt-BR" b="0" dirty="0" smtClean="0"/>
                        <a:t>Link* </a:t>
                      </a:r>
                    </a:p>
                    <a:p>
                      <a:r>
                        <a:rPr lang="pt-BR" b="0" dirty="0" smtClean="0"/>
                        <a:t>{ /* ... */ }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92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null pointer constant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510304"/>
              </p:ext>
            </p:extLst>
          </p:nvPr>
        </p:nvGraphicFramePr>
        <p:xfrm>
          <a:off x="457200" y="1600200"/>
          <a:ext cx="411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foo(NULL); </a:t>
                      </a:r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  <a:p>
                      <a:endParaRPr lang="en-US" sz="24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23014"/>
              </p:ext>
            </p:extLst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sum(int a, int b) { return a + b; }</a:t>
                      </a:r>
                    </a:p>
                    <a:p>
                      <a:endParaRPr lang="en-US" sz="3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 (int, int)&gt; fsum = &amp;sum;</a:t>
                      </a:r>
                    </a:p>
                    <a:p>
                      <a:endParaRPr lang="en-US" sz="3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3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fsum(4,2);</a:t>
                      </a:r>
                    </a:p>
                    <a:p>
                      <a:endParaRPr lang="en-US" sz="12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7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402772"/>
              </p:ext>
            </p:extLst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Foo 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void f(int i){} 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 noProof="1" smtClean="0"/>
                        <a:t>&lt;void(Foo&amp;, int)&gt; fmember =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mem_fn</a:t>
                      </a:r>
                      <a:r>
                        <a:rPr lang="en-US" sz="2400" noProof="1" smtClean="0"/>
                        <a:t>(&amp;Foo::f);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 foo; </a:t>
                      </a:r>
                    </a:p>
                    <a:p>
                      <a:r>
                        <a:rPr lang="en-US" sz="2400" noProof="1" smtClean="0"/>
                        <a:t>fmember(foo, 42);</a:t>
                      </a:r>
                      <a:endParaRPr lang="en-US" sz="1600" b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std::function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937193"/>
              </p:ext>
            </p:extLst>
          </p:nvPr>
        </p:nvGraphicFramePr>
        <p:xfrm>
          <a:off x="457200" y="1600200"/>
          <a:ext cx="8229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13004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Foo 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void f(int i){} 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 foo;</a:t>
                      </a:r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2400" noProof="1" smtClean="0"/>
                        <a:t>&lt;void(int)&gt; fmember =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en-US" sz="2400" noProof="1" smtClean="0"/>
                        <a:t>(&amp;Foo::f,</a:t>
                      </a:r>
                      <a:r>
                        <a:rPr lang="en-US" sz="2400" baseline="0" noProof="1" smtClean="0"/>
                        <a:t> foo, </a:t>
                      </a:r>
                      <a:r>
                        <a:rPr lang="en-US" sz="2400" b="1" baseline="0" noProof="1" smtClean="0">
                          <a:solidFill>
                            <a:srgbClr val="00B050"/>
                          </a:solidFill>
                        </a:rPr>
                        <a:t>_1</a:t>
                      </a:r>
                      <a:r>
                        <a:rPr lang="en-US" sz="2400" baseline="0" noProof="1" smtClean="0"/>
                        <a:t>)</a:t>
                      </a:r>
                      <a:r>
                        <a:rPr lang="en-US" sz="2400" noProof="1" smtClean="0"/>
                        <a:t>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fmember(42);</a:t>
                      </a:r>
                    </a:p>
                    <a:p>
                      <a:endParaRPr lang="en-US" sz="2400" noProof="1" smtClean="0"/>
                    </a:p>
                    <a:p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std::bind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9017552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2971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output</a:t>
                      </a:r>
                      <a:endParaRPr lang="en-US" sz="2400" noProof="1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float div(float a, float b){ return a/b; }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“6/1” &lt;&lt; div(6,1);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“6/2” &lt;&lt; div(6,2);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“6/3” &lt;&lt; div(6,3);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&lt;float(float, float)&gt; inv_div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_2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_1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“1/6” &lt;&lt; inv_div(6,1);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“2/6” &lt;&lt; inv_div(6,2);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“3/6” &lt;&lt; inv_div(6,3);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&lt;float(float)&gt; div_by_6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(div,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_1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6);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“1/6” &lt;&lt; div_by_6 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“2/6” &lt;&lt; div_by_6 (2);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“3/6” &lt;&lt; div_by_6 (3);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6/1 = 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6/2 =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</a:t>
                      </a: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6/3 = 2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1/6 = 0.166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2/6 = 0.333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3/6 = 0.5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1/6 = 0.166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2/6 = 0.333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3/6 = 0.5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3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std::bind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18181"/>
              </p:ext>
            </p:extLst>
          </p:nvPr>
        </p:nvGraphicFramePr>
        <p:xfrm>
          <a:off x="457200" y="1600200"/>
          <a:ext cx="8001000" cy="4729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271865">
                <a:tc>
                  <a:txBody>
                    <a:bodyPr/>
                    <a:lstStyle/>
                    <a:p>
                      <a:r>
                        <a:rPr lang="en-US" b="0" noProof="1" smtClean="0">
                          <a:solidFill>
                            <a:schemeClr val="tx1"/>
                          </a:solidFill>
                        </a:rPr>
                        <a:t>//Practical usage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linear_congruential_engine</a:t>
                      </a:r>
                      <a:r>
                        <a:rPr lang="en-US" noProof="1" smtClean="0"/>
                        <a:t>&lt;uint64_t, 1103545, 123, 21478&gt;  generator(1127590);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uniform_int_distribution</a:t>
                      </a:r>
                      <a:r>
                        <a:rPr lang="en-US" i="0" noProof="1" smtClean="0"/>
                        <a:t>&lt;int&gt; distribution(1,6); </a:t>
                      </a:r>
                    </a:p>
                    <a:p>
                      <a:r>
                        <a:rPr lang="en-US" i="0" noProof="1" smtClean="0"/>
                        <a:t>int rnd = distribution(generator); </a:t>
                      </a:r>
                    </a:p>
                    <a:p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//Let’s make things a little bit easier:</a:t>
                      </a:r>
                    </a:p>
                    <a:p>
                      <a:r>
                        <a:rPr lang="it-IT" i="0" dirty="0" smtClean="0"/>
                        <a:t>auto </a:t>
                      </a:r>
                      <a:r>
                        <a:rPr lang="it-IT" dirty="0" smtClean="0"/>
                        <a:t>dice = </a:t>
                      </a:r>
                      <a:r>
                        <a:rPr lang="it-IT" b="1" dirty="0" smtClean="0">
                          <a:solidFill>
                            <a:srgbClr val="00B050"/>
                          </a:solidFill>
                        </a:rPr>
                        <a:t>bind</a:t>
                      </a:r>
                      <a:r>
                        <a:rPr lang="it-IT" dirty="0" smtClean="0"/>
                        <a:t>( distribution, generator ); </a:t>
                      </a:r>
                    </a:p>
                    <a:p>
                      <a:r>
                        <a:rPr lang="it-IT" i="0" dirty="0" smtClean="0"/>
                        <a:t>int rnd </a:t>
                      </a:r>
                      <a:r>
                        <a:rPr lang="it-IT" dirty="0" smtClean="0"/>
                        <a:t>= dice()+dice()+dice();</a:t>
                      </a:r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51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function objects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74211"/>
              </p:ext>
            </p:extLst>
          </p:nvPr>
        </p:nvGraphicFramePr>
        <p:xfrm>
          <a:off x="457200" y="1600200"/>
          <a:ext cx="8001000" cy="512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</a:tblGrid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C++11(</a:t>
                      </a:r>
                      <a:r>
                        <a:rPr lang="en-US" sz="2400" i="0" kern="1200" noProof="1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deprecated binders and adaptors</a:t>
                      </a:r>
                      <a:r>
                        <a:rPr lang="en-US" sz="2400" noProof="1" smtClean="0"/>
                        <a:t>)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271865">
                <a:tc>
                  <a:txBody>
                    <a:bodyPr/>
                    <a:lstStyle/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binary_function,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ptr_fun,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pointer_to_unary_function,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pointer_to_binary_function,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mem_fun,</a:t>
                      </a:r>
                      <a:r>
                        <a:rPr lang="en-US" sz="1400" i="0" kern="1200" baseline="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mem_fun_t, 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mem_fun1_t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const_mem_fun1_t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mem_fun_ref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mem_fun1_ref_t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const_mem_fun1_ref_t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binder1st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binder2nd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bind1st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bind2nd</a:t>
                      </a:r>
                    </a:p>
                    <a:p>
                      <a:endParaRPr lang="en-US" sz="105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Function wrappers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mem_fn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bad_function_call</a:t>
                      </a:r>
                    </a:p>
                    <a:p>
                      <a:endParaRPr lang="en-US" sz="14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Bind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bind	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is_bind_expression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is_placeholder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_1, _2, _3, ...	</a:t>
                      </a:r>
                    </a:p>
                    <a:p>
                      <a:endParaRPr lang="en-US" sz="14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i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Reference wrappers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reference_wrapper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</a:t>
                      </a:r>
                    </a:p>
                    <a:p>
                      <a:r>
                        <a:rPr lang="en-US" sz="1400" i="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cref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1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45860"/>
              </p:ext>
            </p:extLst>
          </p:nvPr>
        </p:nvGraphicFramePr>
        <p:xfrm>
          <a:off x="457200" y="1600200"/>
          <a:ext cx="4114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struct functor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int &amp;a;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functor(int&amp; 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: a(_a)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bool operator()(int x) const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return a ==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x;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functor(a)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2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83258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1295400">
                <a:tc rowSpan="3"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struct functor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  int &amp;a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functor(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int&amp; _a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: a(_a)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bool operator()(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 const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{</a:t>
                      </a:r>
                    </a:p>
                    <a:p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    return a ==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 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  }</a:t>
                      </a:r>
                      <a:br>
                        <a:rPr lang="en-US" sz="18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functor(a)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int a = 42;</a:t>
                      </a:r>
                    </a:p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v.end(), [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&amp;a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](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int 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){ 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return x == a;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C++14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1318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//possible C++14 lambdas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count_if(v.begin(),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v.end(),[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&amp;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a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](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auto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x</a:t>
                      </a:r>
                      <a:r>
                        <a:rPr lang="en-US" sz="1800" baseline="0" noProof="1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x </a:t>
                      </a:r>
                      <a:r>
                        <a:rPr lang="en-US" sz="1800" b="1" baseline="0" noProof="1" smtClean="0">
                          <a:solidFill>
                            <a:srgbClr val="00B050"/>
                          </a:solidFill>
                        </a:rPr>
                        <a:t>== a</a:t>
                      </a:r>
                      <a:r>
                        <a:rPr lang="en-US" sz="180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>
                          <a:solidFill>
                            <a:schemeClr val="tx1"/>
                          </a:solidFill>
                          <a:hlinkClick r:id="rId2"/>
                        </a:rPr>
                        <a:t>http://isocpp.org/blog/2012/12/an-implementation-of-generic-lambdas-request-for-feedback-faisal-vali</a:t>
                      </a:r>
                      <a:endParaRPr lang="en-US" sz="18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6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ambdas/closures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18882"/>
              </p:ext>
            </p:extLst>
          </p:nvPr>
        </p:nvGraphicFramePr>
        <p:xfrm>
          <a:off x="457200" y="1553470"/>
          <a:ext cx="8153400" cy="4673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309"/>
                <a:gridCol w="1496291"/>
                <a:gridCol w="2209800"/>
              </a:tblGrid>
              <a:tr h="43203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test scope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lambda scope</a:t>
                      </a:r>
                      <a:endParaRPr lang="en-US" sz="2400" dirty="0"/>
                    </a:p>
                  </a:txBody>
                  <a:tcPr/>
                </a:tc>
              </a:tr>
              <a:tr h="172812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test()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x = 4;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y = 5;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[&amp;](){x = 2;y = 2;}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[=]() mutable{x = 3;y = 5;}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[=,&amp;x]() mutable{x = 7;y = 9;}</a:t>
                      </a:r>
                      <a:r>
                        <a:rPr lang="en-US" sz="1400" noProof="1" smtClean="0"/>
                        <a:t>();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=7 </a:t>
                      </a:r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=2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b="1" baseline="0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baseline="0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=7 </a:t>
                      </a:r>
                      <a:r>
                        <a:rPr lang="en-US" sz="1400" b="1" baseline="0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=9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4177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test()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x = 4;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int y = 5;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auto z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[=]() mutable{x = 3;++y; int w = x + y; return w; }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; 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z();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</a:t>
                      </a:r>
                      <a:endParaRPr lang="en-US" sz="20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  <a:p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=4 </a:t>
                      </a:r>
                      <a:r>
                        <a:rPr lang="en-US" sz="1400" b="1" noProof="1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//closure</a:t>
                      </a:r>
                    </a:p>
                    <a:p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//x,y lives inside z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=6 w=9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=7 w=10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=3 </a:t>
                      </a:r>
                      <a:r>
                        <a:rPr lang="en-US" sz="1400" b="1" noProof="1" smtClean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=8 w=11</a:t>
                      </a:r>
                    </a:p>
                    <a:p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lambdas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noProof="1" smtClean="0">
                <a:solidFill>
                  <a:srgbClr val="00B050"/>
                </a:solidFill>
              </a:rPr>
              <a:t>function</a:t>
            </a:r>
            <a:r>
              <a:rPr lang="en-US" sz="1800" noProof="1" smtClean="0"/>
              <a:t>&lt;int(int)&gt; f = [&amp;f](int n)</a:t>
            </a:r>
          </a:p>
          <a:p>
            <a:pPr marL="0" indent="0">
              <a:buNone/>
            </a:pPr>
            <a:r>
              <a:rPr lang="en-US" sz="1800" noProof="1" smtClean="0"/>
              <a:t>{</a:t>
            </a:r>
          </a:p>
          <a:p>
            <a:pPr marL="0" indent="0">
              <a:buNone/>
            </a:pPr>
            <a:r>
              <a:rPr lang="pt-BR" sz="1800" noProof="1" smtClean="0"/>
              <a:t>  return n &lt;= 1 ? 1 : n * f(n - 1);</a:t>
            </a:r>
          </a:p>
          <a:p>
            <a:pPr marL="0" indent="0">
              <a:buNone/>
            </a:pPr>
            <a:r>
              <a:rPr lang="en-US" sz="1800" noProof="1" smtClean="0"/>
              <a:t>};</a:t>
            </a:r>
          </a:p>
          <a:p>
            <a:pPr marL="0" indent="0">
              <a:buNone/>
            </a:pPr>
            <a:endParaRPr lang="en-US" sz="1800" noProof="1" smtClean="0"/>
          </a:p>
          <a:p>
            <a:pPr marL="0" indent="0">
              <a:buNone/>
            </a:pPr>
            <a:r>
              <a:rPr lang="en-US" sz="1800" noProof="1" smtClean="0"/>
              <a:t>int x = f(4); //x = 24</a:t>
            </a:r>
            <a:endParaRPr lang="en-US" sz="1100" noProof="1"/>
          </a:p>
        </p:txBody>
      </p:sp>
    </p:spTree>
    <p:extLst>
      <p:ext uri="{BB962C8B-B14F-4D97-AF65-F5344CB8AC3E}">
        <p14:creationId xmlns:p14="http://schemas.microsoft.com/office/powerpoint/2010/main" val="38631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</a:t>
            </a:r>
            <a:r>
              <a:rPr lang="en-US" b="1" dirty="0" smtClean="0"/>
              <a:t>ull pointer constant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110289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foo(NULL); </a:t>
                      </a:r>
                      <a:r>
                        <a:rPr lang="en-US" sz="2400" b="1" noProof="1" smtClean="0">
                          <a:solidFill>
                            <a:srgbClr val="FF0000"/>
                          </a:solidFill>
                        </a:rPr>
                        <a:t>//calls second foo</a:t>
                      </a:r>
                      <a:endParaRPr lang="en-US" sz="2400" b="1" noProof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void foo(char*); </a:t>
                      </a:r>
                    </a:p>
                    <a:p>
                      <a:r>
                        <a:rPr lang="en-US" sz="2400" noProof="1" smtClean="0"/>
                        <a:t>void foo(int);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foo(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nullptr</a:t>
                      </a:r>
                      <a:r>
                        <a:rPr lang="en-US" sz="2400" noProof="1" smtClean="0"/>
                        <a:t>);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//calls</a:t>
                      </a:r>
                      <a:r>
                        <a:rPr lang="en-US" sz="2400" b="1" baseline="0" noProof="1" smtClean="0">
                          <a:solidFill>
                            <a:srgbClr val="00B050"/>
                          </a:solidFill>
                        </a:rPr>
                        <a:t> first foo</a:t>
                      </a: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  <a:p>
                      <a:endParaRPr lang="en-US" sz="2400" b="1" baseline="0" noProof="1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std::tuple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36494"/>
              </p:ext>
            </p:extLst>
          </p:nvPr>
        </p:nvGraphicFramePr>
        <p:xfrm>
          <a:off x="457200" y="1600201"/>
          <a:ext cx="8229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3733800"/>
              </a:tblGrid>
              <a:tr h="44479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python</a:t>
                      </a:r>
                      <a:endParaRPr lang="en-US" sz="2400" dirty="0"/>
                    </a:p>
                  </a:txBody>
                  <a:tcPr/>
                </a:tc>
              </a:tr>
              <a:tr h="1156464">
                <a:tc>
                  <a:txBody>
                    <a:bodyPr/>
                    <a:lstStyle/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noProof="1" smtClean="0"/>
                        <a:t>&lt;int,float,string&gt; t(1,2.f,”text”);</a:t>
                      </a:r>
                    </a:p>
                    <a:p>
                      <a:r>
                        <a:rPr lang="en-US" noProof="1" smtClean="0"/>
                        <a:t>int x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&lt;0&gt;(t);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float y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&lt;1&gt;(t);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string z =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get</a:t>
                      </a:r>
                      <a:r>
                        <a:rPr lang="en-US" noProof="1" smtClean="0"/>
                        <a:t>&lt;2&gt;(t);</a:t>
                      </a:r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t = (1,2.0,’text’)</a:t>
                      </a:r>
                    </a:p>
                    <a:p>
                      <a:r>
                        <a:rPr lang="en-US" i="0" noProof="1" smtClean="0"/>
                        <a:t>x = t[0]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y = t[1]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z = t[2]</a:t>
                      </a:r>
                    </a:p>
                  </a:txBody>
                  <a:tcPr/>
                </a:tc>
              </a:tr>
              <a:tr h="1957093">
                <a:tc>
                  <a:txBody>
                    <a:bodyPr/>
                    <a:lstStyle/>
                    <a:p>
                      <a:r>
                        <a:rPr lang="en-US" i="0" noProof="1" smtClean="0"/>
                        <a:t>int myint; </a:t>
                      </a:r>
                    </a:p>
                    <a:p>
                      <a:r>
                        <a:rPr lang="en-US" i="0" noProof="1" smtClean="0"/>
                        <a:t>char mychar; 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tuple</a:t>
                      </a:r>
                      <a:r>
                        <a:rPr lang="en-US" i="0" noProof="1" smtClean="0"/>
                        <a:t>&lt;int,float,char&gt; mytuple;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packing values into tuple </a:t>
                      </a:r>
                    </a:p>
                    <a:p>
                      <a:r>
                        <a:rPr lang="en-US" i="0" noProof="1" smtClean="0"/>
                        <a:t>mytuple =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b="1" i="0" noProof="1" smtClean="0"/>
                        <a:t> </a:t>
                      </a:r>
                      <a:r>
                        <a:rPr lang="en-US" i="0" noProof="1" smtClean="0"/>
                        <a:t>(10, 2.6, 'a');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unpacking tuple into variables</a:t>
                      </a:r>
                    </a:p>
                    <a:p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i="0" noProof="1" smtClean="0"/>
                        <a:t>(myint, </a:t>
                      </a:r>
                      <a:r>
                        <a:rPr lang="en-US" b="1" i="0" noProof="1" smtClean="0">
                          <a:solidFill>
                            <a:srgbClr val="00B050"/>
                          </a:solidFill>
                        </a:rPr>
                        <a:t>ignore</a:t>
                      </a:r>
                      <a:r>
                        <a:rPr lang="en-US" i="0" noProof="1" smtClean="0"/>
                        <a:t>, mychar) = mytuple;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packing values into tuple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mytuple = (10, 2.6, 'a')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// unpacking tuple into variables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myint, _, mychar</a:t>
                      </a:r>
                      <a:r>
                        <a:rPr lang="en-US" i="0" baseline="0" noProof="1" smtClean="0"/>
                        <a:t> = </a:t>
                      </a:r>
                      <a:r>
                        <a:rPr lang="en-US" i="0" noProof="1" smtClean="0"/>
                        <a:t>mytuple</a:t>
                      </a:r>
                    </a:p>
                  </a:txBody>
                  <a:tcPr/>
                </a:tc>
              </a:tr>
              <a:tr h="1166048">
                <a:tc>
                  <a:txBody>
                    <a:bodyPr/>
                    <a:lstStyle/>
                    <a:p>
                      <a:r>
                        <a:rPr lang="en-US" noProof="1" smtClean="0"/>
                        <a:t>int a = 5; </a:t>
                      </a:r>
                    </a:p>
                    <a:p>
                      <a:r>
                        <a:rPr lang="en-US" noProof="1" smtClean="0"/>
                        <a:t>int b = 6;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tie</a:t>
                      </a:r>
                      <a:r>
                        <a:rPr lang="en-US" noProof="1" smtClean="0"/>
                        <a:t>(b, a) =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make_tuple</a:t>
                      </a:r>
                      <a:r>
                        <a:rPr lang="en-US" noProof="1" smtClean="0"/>
                        <a:t>(a, b);</a:t>
                      </a:r>
                      <a:endParaRPr lang="en-US" sz="1800" i="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i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a =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b = 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noProof="1" smtClean="0"/>
                        <a:t>b,a =</a:t>
                      </a:r>
                      <a:r>
                        <a:rPr lang="en-US" i="0" baseline="0" noProof="1" smtClean="0"/>
                        <a:t> a,b</a:t>
                      </a:r>
                      <a:endParaRPr lang="en-US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6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std::tuple/std::tie(for </a:t>
            </a:r>
            <a:r>
              <a:rPr lang="en-US" dirty="0"/>
              <a:t>lexicographical comparison</a:t>
            </a:r>
            <a:r>
              <a:rPr lang="en-US" noProof="1" smtClean="0"/>
              <a:t>)</a:t>
            </a:r>
            <a:endParaRPr lang="en-US" noProof="1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888035"/>
              </p:ext>
            </p:extLst>
          </p:nvPr>
        </p:nvGraphicFramePr>
        <p:xfrm>
          <a:off x="457200" y="16002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C++11</a:t>
                      </a:r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Student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string name;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classId;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numPassedExams;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bool operator&lt;(const Student&amp; rhs) const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if(name &lt; rhs.name)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return true;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if(name == rhs.name)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if(classId &lt; rhs.classId)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true;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if(classId == rhs.classId)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numPassedExams &lt; rhs.numPassedExams;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set&lt;Student&gt; students;</a:t>
                      </a:r>
                      <a:endParaRPr lang="en-US" i="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Student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string name;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classId;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numPassedExams;</a:t>
                      </a:r>
                    </a:p>
                    <a:p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bool operator&lt;(const Student&amp; rhs) const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</a:t>
                      </a:r>
                      <a:r>
                        <a:rPr lang="en-US" sz="1600" b="1" kern="1200" baseline="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tie</a:t>
                      </a:r>
                      <a:r>
                        <a:rPr lang="en-US" sz="1600" b="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 classId,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numPassedExams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&lt;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600" b="1" kern="1200" baseline="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tie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classId,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rhs.numPassedExams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6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set&lt;Student&gt; students;</a:t>
                      </a:r>
                      <a:endParaRPr lang="en-US" sz="1600" i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8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Uniform Initialization and std::initializer_list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433562"/>
              </p:ext>
            </p:extLst>
          </p:nvPr>
        </p:nvGraphicFramePr>
        <p:xfrm>
          <a:off x="457200" y="1447800"/>
          <a:ext cx="8229600" cy="5113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C++03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</a:tr>
              <a:tr h="929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int 	a[] = { 1, 2, 3, 4, 5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vector&lt;int&gt; 	v;</a:t>
                      </a:r>
                      <a:br>
                        <a:rPr lang="en-US" sz="1400" noProof="1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for( int i = 1; i &lt;= 5; ++i ) v.push_back(i);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int                    a[]</a:t>
                      </a:r>
                      <a:r>
                        <a:rPr lang="en-US" sz="1400" baseline="0" noProof="1" smtClean="0"/>
                        <a:t>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noProof="1" smtClean="0"/>
                        <a:t>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map&lt;int, string&gt; labels;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labels.insert(make_pair(1, “Open”));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labels.insert(make_pair(2, “Close”));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labels.insert(make_pair(3, “Reboot”));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map&lt;int, string&gt; labels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endParaRPr lang="en-US" sz="1400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noProof="1" smtClean="0"/>
                        <a:t>1 , "Open"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2 , "Close"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3 , "Reboot"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Vector3(v.x*inv_len, v.y*inv_len, v.z*inv_len);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v.x*inv_len, v.y*inv_len, v.z*inv_len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normalize(Vector3(2,5,9));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y(4,2,1);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2,5,9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);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4,2,1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39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std::initializer_list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410555"/>
              </p:ext>
            </p:extLst>
          </p:nvPr>
        </p:nvGraphicFramePr>
        <p:xfrm>
          <a:off x="457200" y="1295400"/>
          <a:ext cx="8229600" cy="534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1676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//How to make</a:t>
                      </a:r>
                      <a:r>
                        <a:rPr lang="en-US" sz="1400" baseline="0" noProof="1" smtClean="0"/>
                        <a:t> this works?</a:t>
                      </a:r>
                      <a:endParaRPr lang="en-US" sz="1400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vector&lt;int&gt;     v   =</a:t>
                      </a:r>
                      <a:r>
                        <a:rPr lang="en-US" sz="1400" baseline="0" noProof="1" smtClean="0"/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 1, 2, 3, 4, 5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//vector(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 noProof="1" smtClean="0"/>
                        <a:t> args) is called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template&lt;class 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class vector{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vector(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</a:t>
                      </a:r>
                      <a:r>
                        <a:rPr lang="en-US" sz="1400" noProof="1" smtClean="0"/>
                        <a:t> args)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{ /*rude, naive implementation to show how ctor with initiailizer_list works*/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for(auto it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begin</a:t>
                      </a:r>
                      <a:r>
                        <a:rPr lang="en-US" sz="1400" noProof="1" smtClean="0"/>
                        <a:t>(args); it !=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end</a:t>
                      </a:r>
                      <a:r>
                        <a:rPr lang="en-US" sz="1400" noProof="1" smtClean="0"/>
                        <a:t>(args); ++it)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  push_back(*it);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//…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};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//what is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initializer_list&lt;T&gt; ?</a:t>
                      </a:r>
                      <a:r>
                        <a:rPr lang="en-US" sz="1400" b="0" spc="-2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initializer_list&lt;T&gt; is a lightweight proxy object that provides access to an array of objects of type T.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A std::initializer_list object is </a:t>
                      </a:r>
                      <a:r>
                        <a:rPr lang="en-US" sz="1400" b="1" u="sng" noProof="1" smtClean="0">
                          <a:solidFill>
                            <a:srgbClr val="00B050"/>
                          </a:solidFill>
                        </a:rPr>
                        <a:t>automatically</a:t>
                      </a:r>
                      <a:r>
                        <a:rPr lang="en-US" sz="1400" noProof="1" smtClean="0"/>
                        <a:t> constructed when: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vector&lt;int&gt; v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1,2,3,4,5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;//list-initialization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v = 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aseline="0" noProof="1" smtClean="0"/>
                        <a:t>1,2,3,4,5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baseline="0" noProof="1" smtClean="0"/>
                        <a:t>;//</a:t>
                      </a:r>
                      <a:r>
                        <a:rPr lang="en-US" sz="1400" noProof="1" smtClean="0"/>
                        <a:t>assignment expression</a:t>
                      </a:r>
                      <a:endParaRPr lang="en-US" sz="1400" baseline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f(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aseline="0" noProof="1" smtClean="0"/>
                        <a:t>1,2,3,4,5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baseline="0" noProof="1" smtClean="0"/>
                        <a:t>);//function call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/>
                        <a:t>for (int x :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1, 2, 3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)//ranged for loop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/>
                        <a:t>  cout &lt;&lt; x &lt;&lt; endl;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Uniform Initialization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338215"/>
              </p:ext>
            </p:extLst>
          </p:nvPr>
        </p:nvGraphicFramePr>
        <p:xfrm>
          <a:off x="457200" y="1295401"/>
          <a:ext cx="8229600" cy="5040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0"/>
                <a:gridCol w="4495800"/>
              </a:tblGrid>
              <a:tr h="446384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C++11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495533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//but wait!!! How then does this work?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struct Vector3{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float x,y,z;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Vector3(float _x, float _y, float _z)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: x(_x), y(_y), z(_z){}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//I don’t see ctor with </a:t>
                      </a:r>
                      <a:r>
                        <a:rPr lang="en-US" sz="1400" noProof="1" smtClean="0"/>
                        <a:t>std::initializer_list!</a:t>
                      </a:r>
                      <a:endParaRPr lang="en-US" sz="140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normalize(const Vector3&amp; v){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float inv_len = 1.f/</a:t>
                      </a:r>
                      <a:r>
                        <a:rPr lang="en-US" sz="1400" baseline="0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length(v);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  return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v.x*inv_len, v.y*inv_len, v.z*inv_len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z="140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x = normalize(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2,5,9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); 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Vector3 y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4,2,1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; </a:t>
                      </a: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The answer is:</a:t>
                      </a:r>
                      <a:r>
                        <a:rPr lang="en-US" sz="1400" baseline="0" noProof="1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aseline="0" noProof="1" smtClean="0"/>
                        <a:t>now you can use 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{}</a:t>
                      </a:r>
                      <a:r>
                        <a:rPr lang="en-US" sz="1400" baseline="0" noProof="1" smtClean="0"/>
                        <a:t> instead of ()</a:t>
                      </a:r>
                      <a:endParaRPr lang="en-US" sz="1400" noProof="1" smtClean="0"/>
                    </a:p>
                  </a:txBody>
                  <a:tcPr/>
                </a:tc>
              </a:tr>
              <a:tr h="2468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aseline="0" noProof="1" smtClean="0"/>
                        <a:t>But what about following case: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struct T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T(int,int);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T(initializer_list&lt;int&gt;);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 foo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10,20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 // calls initializer_list 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 bar (10,20);  // calls first constructor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Initializer-list constructors </a:t>
                      </a:r>
                      <a:r>
                        <a:rPr lang="en-US" sz="1400" b="1" u="sng" noProof="1" smtClean="0"/>
                        <a:t>take precedence over other constructors </a:t>
                      </a:r>
                      <a:r>
                        <a:rPr lang="en-US" sz="1400" noProof="1" smtClean="0"/>
                        <a:t>when the initializer-list constructor syntax is used!</a:t>
                      </a:r>
                    </a:p>
                  </a:txBody>
                  <a:tcPr/>
                </a:tc>
              </a:tr>
              <a:tr h="1314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So</a:t>
                      </a:r>
                      <a:r>
                        <a:rPr lang="en-US" sz="1400" baseline="0" noProof="1" smtClean="0"/>
                        <a:t>, be careful! Consider following example:</a:t>
                      </a:r>
                    </a:p>
                    <a:p>
                      <a:pPr marL="0" indent="0">
                        <a:buNone/>
                      </a:pPr>
                      <a:endParaRPr lang="en-US" sz="1400" baseline="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vector&lt;int&gt; v(5); // v contains five elements {0,0,0,0,0}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vector&lt;int&gt; v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noProof="1" smtClean="0"/>
                        <a:t>5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// v contains one element {5}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0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Uniform Initialization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942022"/>
              </p:ext>
            </p:extLst>
          </p:nvPr>
        </p:nvGraphicFramePr>
        <p:xfrm>
          <a:off x="457200" y="1295401"/>
          <a:ext cx="8229600" cy="545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46384">
                <a:tc gridSpan="2">
                  <a:txBody>
                    <a:bodyPr/>
                    <a:lstStyle/>
                    <a:p>
                      <a:r>
                        <a:rPr lang="en-US" sz="2800" noProof="0" dirty="0" smtClean="0"/>
                        <a:t>C++11</a:t>
                      </a:r>
                      <a:endParaRPr lang="en-US" sz="28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</a:tr>
              <a:tr h="320039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Uniform</a:t>
                      </a:r>
                      <a:r>
                        <a:rPr lang="en-US" sz="1400" baseline="0" noProof="1" smtClean="0"/>
                        <a:t> initialization solves many problems: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14241">
                <a:tc gridSpan="2"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Narrowing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x = 6.3;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//warning!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y {6.3};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narrowing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int z = {6.3};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narrowing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400" noProof="1" smtClean="0"/>
                        <a:t>vector&lt;int&gt; v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{</a:t>
                      </a:r>
                      <a:r>
                        <a:rPr lang="en-US" sz="1400" b="1" noProof="1" smtClean="0"/>
                        <a:t> </a:t>
                      </a:r>
                      <a:r>
                        <a:rPr lang="en-US" sz="1400" noProof="1" smtClean="0"/>
                        <a:t>1, 4.3, 4, 0.6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}</a:t>
                      </a:r>
                      <a:r>
                        <a:rPr lang="en-US" sz="1400" noProof="1" smtClean="0"/>
                        <a:t>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double to int narrowing</a:t>
                      </a:r>
                      <a:endParaRPr lang="en-US" sz="1400" b="1" noProof="1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1" indent="0">
                        <a:buNone/>
                      </a:pPr>
                      <a:endParaRPr lang="en-US" sz="1400" b="1" noProof="1" smtClean="0"/>
                    </a:p>
                  </a:txBody>
                  <a:tcPr/>
                </a:tc>
              </a:tr>
              <a:tr h="1314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“The most vexing parse” problem</a:t>
                      </a:r>
                      <a:endParaRPr lang="en-US" sz="1400" b="0" noProof="1" smtClean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B{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A{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A(B){}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a(B()); </a:t>
                      </a:r>
                      <a:r>
                        <a:rPr lang="en-US" sz="1400" b="1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//this is function </a:t>
                      </a:r>
                      <a:r>
                        <a:rPr lang="en-US" sz="1400" b="1" u="sng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declaration</a:t>
                      </a:r>
                      <a:r>
                        <a:rPr lang="en-US" sz="1400" b="1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</a:p>
                    <a:p>
                      <a:r>
                        <a:rPr lang="en-US" sz="1400" b="0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a.f(); //compile</a:t>
                      </a:r>
                      <a:r>
                        <a:rPr lang="en-US" sz="1400" b="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error!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b="0" kern="1200" noProof="1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B{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A{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A(B){}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f(){}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a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B()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 //calls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 ctor, then A ctor. Everything is ok.</a:t>
                      </a:r>
                    </a:p>
                    <a:p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a.f(); //calls A::f</a:t>
                      </a:r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6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Uniform Initialization and </a:t>
            </a:r>
            <a:r>
              <a:rPr lang="en-US" noProof="1"/>
              <a:t>std::initializer_list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noProof="1"/>
              <a:t>// Don’t </a:t>
            </a:r>
            <a:r>
              <a:rPr lang="en-US" noProof="1" smtClean="0"/>
              <a:t>mix </a:t>
            </a:r>
            <a:r>
              <a:rPr lang="en-US" noProof="1"/>
              <a:t>std::initializer_list </a:t>
            </a:r>
            <a:r>
              <a:rPr lang="en-US" noProof="1" smtClean="0"/>
              <a:t>with </a:t>
            </a:r>
            <a:r>
              <a:rPr lang="en-US" noProof="1"/>
              <a:t>auto</a:t>
            </a:r>
          </a:p>
          <a:p>
            <a:pPr marL="0" lvl="1" indent="0">
              <a:buNone/>
            </a:pPr>
            <a:r>
              <a:rPr lang="en-US" noProof="1" smtClean="0"/>
              <a:t>int n; </a:t>
            </a:r>
          </a:p>
          <a:p>
            <a:pPr marL="0" lvl="1" indent="0">
              <a:buNone/>
            </a:pPr>
            <a:r>
              <a:rPr lang="en-US" noProof="1" smtClean="0"/>
              <a:t>auto w(n);	 // int</a:t>
            </a:r>
            <a:br>
              <a:rPr lang="en-US" noProof="1" smtClean="0"/>
            </a:br>
            <a:r>
              <a:rPr lang="en-US" noProof="1" smtClean="0"/>
              <a:t>auto x </a:t>
            </a:r>
            <a:r>
              <a:rPr lang="en-US" b="1" noProof="1" smtClean="0"/>
              <a:t>=</a:t>
            </a:r>
            <a:r>
              <a:rPr lang="en-US" noProof="1" smtClean="0"/>
              <a:t> n; 	 // int</a:t>
            </a:r>
            <a:br>
              <a:rPr lang="en-US" noProof="1" smtClean="0"/>
            </a:br>
            <a:r>
              <a:rPr lang="en-US" noProof="1" smtClean="0"/>
              <a:t>auto y </a:t>
            </a:r>
            <a:r>
              <a:rPr lang="en-US" b="1" noProof="1" smtClean="0">
                <a:solidFill>
                  <a:srgbClr val="00B050"/>
                </a:solidFill>
              </a:rPr>
              <a:t>{</a:t>
            </a:r>
            <a:r>
              <a:rPr lang="en-US" noProof="1" smtClean="0"/>
              <a:t>n</a:t>
            </a:r>
            <a:r>
              <a:rPr lang="en-US" b="1" noProof="1" smtClean="0">
                <a:solidFill>
                  <a:srgbClr val="00B050"/>
                </a:solidFill>
              </a:rPr>
              <a:t>}</a:t>
            </a:r>
            <a:r>
              <a:rPr lang="en-US" noProof="1" smtClean="0"/>
              <a:t>;     // std::initializer_list&lt;int&gt;</a:t>
            </a:r>
            <a:br>
              <a:rPr lang="en-US" noProof="1" smtClean="0"/>
            </a:br>
            <a:r>
              <a:rPr lang="en-US" noProof="1" smtClean="0"/>
              <a:t>auto z </a:t>
            </a:r>
            <a:r>
              <a:rPr lang="en-US" b="1" noProof="1" smtClean="0"/>
              <a:t>= </a:t>
            </a:r>
            <a:r>
              <a:rPr lang="en-US" b="1" noProof="1" smtClean="0">
                <a:solidFill>
                  <a:srgbClr val="00B050"/>
                </a:solidFill>
              </a:rPr>
              <a:t>{</a:t>
            </a:r>
            <a:r>
              <a:rPr lang="en-US" noProof="1" smtClean="0"/>
              <a:t>n</a:t>
            </a:r>
            <a:r>
              <a:rPr lang="en-US" b="1" noProof="1" smtClean="0">
                <a:solidFill>
                  <a:srgbClr val="00B050"/>
                </a:solidFill>
              </a:rPr>
              <a:t>}</a:t>
            </a:r>
            <a:r>
              <a:rPr lang="en-US" noProof="1" smtClean="0"/>
              <a:t>;  // std::initializer_list&lt;int&gt;</a:t>
            </a:r>
          </a:p>
        </p:txBody>
      </p:sp>
    </p:spTree>
    <p:extLst>
      <p:ext uri="{BB962C8B-B14F-4D97-AF65-F5344CB8AC3E}">
        <p14:creationId xmlns:p14="http://schemas.microsoft.com/office/powerpoint/2010/main" val="8498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802758"/>
              </p:ext>
            </p:extLst>
          </p:nvPr>
        </p:nvGraphicFramePr>
        <p:xfrm>
          <a:off x="457200" y="170688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3039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60625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int int32_t; // on windows</a:t>
                      </a:r>
                    </a:p>
                    <a:p>
                      <a:r>
                        <a:rPr lang="en-US" noProof="1" smtClean="0"/>
                        <a:t>typedef void (*Fn)(double);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  <a:tr h="606255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Type&lt;42,36&gt; ConcreteType;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  <a:tr h="1905372">
                <a:tc>
                  <a:txBody>
                    <a:bodyPr/>
                    <a:lstStyle/>
                    <a:p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template&lt;</a:t>
                      </a:r>
                      <a:r>
                        <a:rPr lang="en-US" b="1" strike="noStrike" noProof="1" smtClean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strike="noStrike" spc="0" baseline="0" noProof="1" smtClean="0">
                          <a:solidFill>
                            <a:srgbClr val="FF0000"/>
                          </a:solidFill>
                        </a:rPr>
                        <a:t> V</a:t>
                      </a: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typedef Type&lt;42,V&gt; MyType;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//error: not legal C++ code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strike="noStrike" spc="0" noProof="1" smtClean="0">
                          <a:solidFill>
                            <a:srgbClr val="FF0000"/>
                          </a:solidFill>
                        </a:rPr>
                        <a:t>MyType&lt;36&gt; object;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template&lt;int V&gt;</a:t>
                      </a:r>
                    </a:p>
                    <a:p>
                      <a:r>
                        <a:rPr lang="en-US" noProof="1" smtClean="0"/>
                        <a:t>struct meta_type{</a:t>
                      </a:r>
                    </a:p>
                    <a:p>
                      <a:r>
                        <a:rPr lang="en-US" noProof="1" smtClean="0"/>
                        <a:t>  typedef Type&lt;42, V&gt; type;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};</a:t>
                      </a:r>
                    </a:p>
                    <a:p>
                      <a:r>
                        <a:rPr lang="en-US" noProof="1" smtClean="0"/>
                        <a:t>typedef meta_type&lt;36&gt;::type MyType;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MyType object;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574238"/>
              </p:ext>
            </p:extLst>
          </p:nvPr>
        </p:nvGraphicFramePr>
        <p:xfrm>
          <a:off x="457200" y="1706880"/>
          <a:ext cx="8229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3303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606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int int32_t; // on windows</a:t>
                      </a:r>
                    </a:p>
                    <a:p>
                      <a:r>
                        <a:rPr lang="en-US" noProof="1" smtClean="0"/>
                        <a:t>typedef void (*Fn)(double);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/>
                        <a:t> int32_t = int; // on windows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1" smtClean="0"/>
                        <a:t>Fn = void (*)(double);</a:t>
                      </a:r>
                    </a:p>
                  </a:txBody>
                  <a:tcPr/>
                </a:tc>
              </a:tr>
              <a:tr h="6062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typedef Type&lt;42,36&gt; ConcreteType;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 &lt;int U, int V&gt; class Type; </a:t>
                      </a:r>
                    </a:p>
                    <a:p>
                      <a:endParaRPr lang="en-US" noProof="1" smtClean="0"/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1" smtClean="0"/>
                        <a:t>ConcreteType = Type&lt;42,36&gt;;</a:t>
                      </a:r>
                    </a:p>
                  </a:txBody>
                  <a:tcPr/>
                </a:tc>
              </a:tr>
              <a:tr h="1905372">
                <a:tc>
                  <a:txBody>
                    <a:bodyPr/>
                    <a:lstStyle/>
                    <a:p>
                      <a:r>
                        <a:rPr lang="en-US" noProof="1" smtClean="0"/>
                        <a:t>template&lt;int V&gt;</a:t>
                      </a:r>
                    </a:p>
                    <a:p>
                      <a:r>
                        <a:rPr lang="en-US" noProof="1" smtClean="0"/>
                        <a:t>struct meta_type{</a:t>
                      </a:r>
                    </a:p>
                    <a:p>
                      <a:r>
                        <a:rPr lang="en-US" noProof="1" smtClean="0"/>
                        <a:t>  typedef Type&lt;42, V&gt; type;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};</a:t>
                      </a:r>
                    </a:p>
                    <a:p>
                      <a:r>
                        <a:rPr lang="en-US" noProof="1" smtClean="0"/>
                        <a:t>typedef meta_type&lt;36&gt;::type MyType;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MyType object;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strike="noStrike" spc="0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template &lt;int V&gt; </a:t>
                      </a: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using</a:t>
                      </a:r>
                      <a:r>
                        <a:rPr lang="en-US" noProof="1" smtClean="0"/>
                        <a:t> MyType = Type&lt;42, V&gt;;</a:t>
                      </a:r>
                    </a:p>
                    <a:p>
                      <a:endParaRPr lang="en-US" noProof="1" smtClean="0"/>
                    </a:p>
                    <a:p>
                      <a:endParaRPr lang="en-US" noProof="1" smtClean="0"/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MyType&lt;36&gt; object;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96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934241"/>
              </p:ext>
            </p:extLst>
          </p:nvPr>
        </p:nvGraphicFramePr>
        <p:xfrm>
          <a:off x="457200" y="1600200"/>
          <a:ext cx="4114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46559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258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struct A { A(int){};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void f(A){};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A a(1);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f(1);  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6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 types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469416"/>
              </p:ext>
            </p:extLst>
          </p:nvPr>
        </p:nvGraphicFramePr>
        <p:xfrm>
          <a:off x="457200" y="1600200"/>
          <a:ext cx="41148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sizeof(int) ==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== 1 byte(==</a:t>
                      </a:r>
                      <a:r>
                        <a:rPr lang="en-US" sz="2400" baseline="0" noProof="1" smtClean="0"/>
                        <a:t> ? bits</a:t>
                      </a:r>
                      <a:r>
                        <a:rPr lang="en-US" sz="2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&lt;= sizeof(short) &lt;= sizeof(int) &lt;= sizeof(long)</a:t>
                      </a:r>
                      <a:endParaRPr lang="en-US" sz="24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8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631952"/>
              </p:ext>
            </p:extLst>
          </p:nvPr>
        </p:nvGraphicFramePr>
        <p:xfrm>
          <a:off x="457200" y="1600200"/>
          <a:ext cx="4114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46559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42588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struct A {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600" noProof="1" smtClean="0">
                          <a:solidFill>
                            <a:srgbClr val="FFFF0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A(int){};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/>
                        <a:t>void f(A){};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noProof="1" smtClean="0">
                          <a:solidFill>
                            <a:schemeClr val="tx1"/>
                          </a:solidFill>
                        </a:rPr>
                        <a:t>A a(1);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f(1); 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//error: implicit cast!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82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7645567"/>
              </p:ext>
            </p:extLst>
          </p:nvPr>
        </p:nvGraphicFramePr>
        <p:xfrm>
          <a:off x="457200" y="160020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 noProof="1" smtClean="0"/>
                        <a:t>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 cast!</a:t>
                      </a:r>
                      <a:endParaRPr lang="en-US" sz="1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//error: implicit</a:t>
                      </a:r>
                      <a:r>
                        <a:rPr lang="en-US" sz="1400" b="1" baseline="0" noProof="1" smtClean="0">
                          <a:solidFill>
                            <a:srgbClr val="00B05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43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explicit </a:t>
            </a:r>
            <a:r>
              <a:rPr lang="en-US" dirty="0"/>
              <a:t>conversion operators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309150"/>
              </p:ext>
            </p:extLst>
          </p:nvPr>
        </p:nvGraphicFramePr>
        <p:xfrm>
          <a:off x="457200" y="1600200"/>
          <a:ext cx="8229600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b;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 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f(b); </a:t>
                      </a:r>
                      <a:r>
                        <a:rPr lang="en-US" sz="1400" b="1" noProof="1" smtClean="0">
                          <a:solidFill>
                            <a:srgbClr val="FF0000"/>
                          </a:solidFill>
                        </a:rPr>
                        <a:t>//silent implicit</a:t>
                      </a:r>
                      <a:r>
                        <a:rPr lang="en-US" sz="1400" b="1" baseline="0" noProof="1" smtClean="0">
                          <a:solidFill>
                            <a:srgbClr val="FF0000"/>
                          </a:solidFill>
                        </a:rPr>
                        <a:t> cast!</a:t>
                      </a: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A 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A(int)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struct B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int m;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B(int x) : m(x)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explicit</a:t>
                      </a:r>
                      <a:r>
                        <a:rPr lang="en-US" sz="1400" noProof="1" smtClean="0"/>
                        <a:t> operator A() { return A(m);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void f(A){}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400" noProof="1" smtClean="0"/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B b(1);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A a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 noProof="1" smtClean="0"/>
                        <a:t>A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 noProof="1" smtClean="0"/>
                        <a:t>(b); </a:t>
                      </a:r>
                      <a:endParaRPr lang="en-US" sz="1400" b="1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noProof="1" smtClean="0"/>
                        <a:t>  f(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static_cast&lt;</a:t>
                      </a:r>
                      <a:r>
                        <a:rPr lang="en-US" sz="1400" noProof="1" smtClean="0"/>
                        <a:t>A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&gt;</a:t>
                      </a:r>
                      <a:r>
                        <a:rPr lang="en-US" sz="1400" noProof="1" smtClean="0"/>
                        <a:t>(b));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400" b="0" spc="-20" noProof="1" smtClean="0">
                          <a:solidFill>
                            <a:schemeClr val="tx1"/>
                          </a:solidFill>
                        </a:rPr>
                        <a:t>}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22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of defaults: default and delete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881014"/>
              </p:ext>
            </p:extLst>
          </p:nvPr>
        </p:nvGraphicFramePr>
        <p:xfrm>
          <a:off x="457200" y="1600200"/>
          <a:ext cx="7924800" cy="498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C++11</a:t>
                      </a:r>
                      <a:endParaRPr lang="en-US" sz="2400" b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A&amp; operator=(A)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  // </a:t>
                      </a:r>
                      <a:r>
                        <a:rPr lang="en-US" sz="1600" noProof="1" smtClean="0"/>
                        <a:t>disallow copying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A(const A&amp;)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struct B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B(float); //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noProof="1" smtClean="0"/>
                        <a:t>can initialize with a float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B(long)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delete</a:t>
                      </a:r>
                      <a:r>
                        <a:rPr lang="en-US" sz="1600" b="0" noProof="1" smtClean="0"/>
                        <a:t>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0" noProof="1" smtClean="0"/>
                        <a:t>//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noProof="1" smtClean="0"/>
                        <a:t>but not with long</a:t>
                      </a: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struct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virtual ~C() 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default</a:t>
                      </a:r>
                      <a:r>
                        <a:rPr lang="en-US" sz="1600" b="0" noProof="1" smtClean="0"/>
                        <a:t>;</a:t>
                      </a:r>
                      <a:br>
                        <a:rPr lang="en-US" sz="1600" b="0" noProof="1" smtClean="0"/>
                      </a:br>
                      <a:r>
                        <a:rPr lang="en-US" sz="1600" b="0" noProof="1" smtClean="0"/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8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enum class - scoped and strongly typed enums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53598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 smtClean="0"/>
                        <a:t>C++03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/>
                        <a:t>C++11</a:t>
                      </a:r>
                      <a:endParaRPr lang="en-US" sz="2400" b="0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enum Alert { green, yellow, red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//enum</a:t>
                      </a:r>
                      <a:r>
                        <a:rPr lang="en-US" sz="1600" b="1" noProof="1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Color{ red, blue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error C2365: 'red' : redefinition</a:t>
                      </a:r>
                      <a:endParaRPr lang="en-US" sz="16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Alert a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a2 = red; 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// ok: Alert-&gt;int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a3 = Alert::red;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lang="en-US" sz="1600" b="0" noProof="1" smtClean="0"/>
                        <a:t> Alert { green, yellow, red 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enum class</a:t>
                      </a:r>
                      <a:r>
                        <a:rPr lang="en-US" sz="1600" b="0" noProof="1" smtClean="0"/>
                        <a:t> Color</a:t>
                      </a:r>
                      <a:r>
                        <a:rPr lang="en-US" sz="1600" b="0" baseline="0" noProof="1" smtClean="0"/>
                        <a:t> :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int</a:t>
                      </a:r>
                      <a:r>
                        <a:rPr lang="en-US" sz="1600" b="0" noProof="1" smtClean="0"/>
                        <a:t>{ red, blue };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sz="1600" b="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Alert a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(as ever in C++)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Color c = 7;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error: no int-&gt;Color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a2 = red;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a3 = Alert::red;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a4 = blue;</a:t>
                      </a:r>
                      <a:r>
                        <a:rPr lang="en-US" sz="1600" b="1" noProof="1" smtClean="0"/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 error: blue not in scope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int a5 = Color::blue;</a:t>
                      </a:r>
                      <a:r>
                        <a:rPr lang="en-US" sz="1600" b="1" i="0" noProof="1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600" b="1" i="0" noProof="1" smtClean="0">
                          <a:solidFill>
                            <a:srgbClr val="00B050"/>
                          </a:solidFill>
                        </a:rPr>
                        <a:t>//error: not Color-&gt;int conversion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Color a6 = Color::blue;</a:t>
                      </a:r>
                      <a:r>
                        <a:rPr lang="en-US" sz="1600" b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//ok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8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ser-defined literals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048906"/>
              </p:ext>
            </p:extLst>
          </p:nvPr>
        </p:nvGraphicFramePr>
        <p:xfrm>
          <a:off x="457200" y="1600200"/>
          <a:ext cx="82296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C++03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C++11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123 // int </a:t>
                      </a:r>
                    </a:p>
                    <a:p>
                      <a:r>
                        <a:rPr lang="en-US" b="0" noProof="1" smtClean="0"/>
                        <a:t>1.2 // double </a:t>
                      </a:r>
                    </a:p>
                    <a:p>
                      <a:r>
                        <a:rPr lang="en-US" b="0" noProof="1" smtClean="0"/>
                        <a:t>1.2F // float </a:t>
                      </a:r>
                    </a:p>
                    <a:p>
                      <a:r>
                        <a:rPr lang="en-US" b="0" noProof="1" smtClean="0"/>
                        <a:t>'a' // char </a:t>
                      </a:r>
                    </a:p>
                    <a:p>
                      <a:r>
                        <a:rPr lang="en-US" b="0" noProof="1" smtClean="0"/>
                        <a:t>1ULL // unsigned long long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noProof="1" smtClean="0"/>
                        <a:t>1.2_i // imaginary </a:t>
                      </a:r>
                    </a:p>
                    <a:p>
                      <a:r>
                        <a:rPr lang="en-US" b="0" noProof="1" smtClean="0"/>
                        <a:t>123.4567891234_df // decimal floating point (IBM) </a:t>
                      </a:r>
                    </a:p>
                    <a:p>
                      <a:r>
                        <a:rPr lang="en-US" b="0" noProof="1" smtClean="0"/>
                        <a:t>101010111000101_b // binary </a:t>
                      </a:r>
                    </a:p>
                    <a:p>
                      <a:r>
                        <a:rPr lang="en-US" b="0" noProof="1" smtClean="0"/>
                        <a:t>123_s // seconds </a:t>
                      </a:r>
                    </a:p>
                    <a:p>
                      <a:r>
                        <a:rPr lang="en-US" b="0" noProof="1" smtClean="0"/>
                        <a:t>123.56_km // not miles! (units)</a:t>
                      </a:r>
                    </a:p>
                    <a:p>
                      <a:endParaRPr lang="en-US" b="0" noProof="1" smtClean="0"/>
                    </a:p>
                    <a:p>
                      <a:r>
                        <a:rPr lang="en-US" b="0" noProof="1" smtClean="0"/>
                        <a:t>Speed</a:t>
                      </a:r>
                      <a:r>
                        <a:rPr lang="en-US" b="0" baseline="0" noProof="1" smtClean="0"/>
                        <a:t> v = 100_km/1_h; </a:t>
                      </a:r>
                    </a:p>
                    <a:p>
                      <a:endParaRPr lang="en-US" baseline="0" noProof="1" smtClean="0"/>
                    </a:p>
                    <a:p>
                      <a:r>
                        <a:rPr lang="en-US" noProof="1" smtClean="0"/>
                        <a:t>int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operator "" </a:t>
                      </a:r>
                      <a:r>
                        <a:rPr lang="en-US" b="1" noProof="1" smtClean="0"/>
                        <a:t>_</a:t>
                      </a:r>
                      <a:r>
                        <a:rPr lang="en-US" noProof="1" smtClean="0"/>
                        <a:t>km(int val){</a:t>
                      </a:r>
                    </a:p>
                    <a:p>
                      <a:r>
                        <a:rPr lang="en-US" noProof="1" smtClean="0"/>
                        <a:t>  return val;</a:t>
                      </a:r>
                      <a:br>
                        <a:rPr lang="en-US" noProof="1" smtClean="0"/>
                      </a:br>
                      <a:r>
                        <a:rPr lang="en-US" noProof="1" smtClean="0"/>
                        <a:t>}</a:t>
                      </a:r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Practical</a:t>
                      </a:r>
                      <a:r>
                        <a:rPr lang="en-US" baseline="0" noProof="1" smtClean="0"/>
                        <a:t> usage:</a:t>
                      </a:r>
                    </a:p>
                    <a:p>
                      <a:r>
                        <a:rPr lang="en-US" baseline="0" noProof="1" smtClean="0">
                          <a:hlinkClick r:id="rId2"/>
                        </a:rPr>
                        <a:t>http://www.codeproject.com/Articles/447922/Application-of-Cplusplus11-User-Defined-Literals-t</a:t>
                      </a:r>
                      <a:endParaRPr lang="en-US" baseline="0" noProof="1" smtClean="0"/>
                    </a:p>
                    <a:p>
                      <a:endParaRPr lang="en-US" baseline="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05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08809"/>
              </p:ext>
            </p:extLst>
          </p:nvPr>
        </p:nvGraphicFramePr>
        <p:xfrm>
          <a:off x="457200" y="1600200"/>
          <a:ext cx="42672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</a:tr>
              <a:tr h="3657600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typedef vector&lt;float&gt; Matrix;</a:t>
                      </a: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//requires already created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void Mul(const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B, Matrix&amp;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//need to manage lifetime manually using new/delete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void Mul(const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B, Matrix*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C);</a:t>
                      </a: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//please, don’t forget to call delete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Matrix*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operator*(const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//no need to manage lifetime manually, but adds some //performance and abstraction penalty</a:t>
                      </a:r>
                    </a:p>
                    <a:p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shared_ptr&lt;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operator* 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3316088"/>
              </p:ext>
            </p:extLst>
          </p:nvPr>
        </p:nvGraphicFramePr>
        <p:xfrm>
          <a:off x="457200" y="1600200"/>
          <a:ext cx="83058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0386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C++11</a:t>
                      </a:r>
                      <a:endParaRPr lang="en-US" sz="2400" b="1" dirty="0"/>
                    </a:p>
                  </a:txBody>
                  <a:tcPr/>
                </a:tc>
              </a:tr>
              <a:tr h="3525743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typedef vector&lt;float&gt; Matrix;</a:t>
                      </a: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//requires already created 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void Mul(const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B, Matrix&amp;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//need to manage lifetime manually using new/delete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void Mul(const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B, Matrix*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C);</a:t>
                      </a: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//please, don’t forget to call delete</a:t>
                      </a: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Matrix*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operator*(const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//no need to manage lifetime manually, but adds some //performance and abstraction penalty</a:t>
                      </a:r>
                    </a:p>
                    <a:p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shared_ptr&lt;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operator* 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typedef vector&lt;float&gt; Matrix;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//Cool syntax, no abstraction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or performance //penalty! Thanks to move semantics!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operator*(const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A(10000);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B(10000);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C = A * B;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1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12191"/>
              </p:ext>
            </p:extLst>
          </p:nvPr>
        </p:nvGraphicFramePr>
        <p:xfrm>
          <a:off x="457200" y="1600200"/>
          <a:ext cx="8305800" cy="473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038600"/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b="1" dirty="0" smtClean="0"/>
                        <a:t>C++11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</a:tr>
              <a:tr h="3525743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typedef vector&lt;float&gt; Matrix;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operator*(const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A,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 const 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Matrix&amp; B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  Matrix</a:t>
                      </a:r>
                      <a:r>
                        <a:rPr lang="en-US" sz="1400" noProof="1" smtClean="0"/>
                        <a:t> ret(</a:t>
                      </a:r>
                      <a:r>
                        <a:rPr lang="en-US" sz="1400" noProof="1" smtClean="0">
                          <a:solidFill>
                            <a:schemeClr val="tx1"/>
                          </a:solidFill>
                        </a:rPr>
                        <a:t>A.size()</a:t>
                      </a:r>
                      <a:r>
                        <a:rPr lang="en-US" sz="1400" noProof="1" smtClean="0"/>
                        <a:t>); //ret.data = </a:t>
                      </a:r>
                      <a:r>
                        <a:rPr lang="en-US" sz="1400" b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0x0028fabc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kern="1200" baseline="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b="0" kern="1200" baseline="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//ret.size = 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100000</a:t>
                      </a:r>
                      <a:endParaRPr lang="en-US" sz="1400" b="0" kern="1200" noProof="1" smtClean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  //matrix multiplication algorithm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  //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  return ret; //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vector&lt;float&gt;</a:t>
                      </a:r>
                      <a:r>
                        <a:rPr lang="en-US" sz="1400" noProof="1" smtClean="0"/>
                        <a:t>(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vector&lt;float&gt;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&amp;&amp;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//C.data = ret.data, C.size = ret.size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//ret.data = nullptr, ret.size =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}//~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vector&lt;float&gt;()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  //delete </a:t>
                      </a:r>
                      <a:r>
                        <a:rPr lang="en-US" sz="1400" noProof="1" smtClean="0"/>
                        <a:t>ret.data; //”delete</a:t>
                      </a:r>
                      <a:r>
                        <a:rPr lang="en-US" sz="1400" baseline="0" noProof="1" smtClean="0"/>
                        <a:t> nullptr;” is ok.</a:t>
                      </a:r>
                    </a:p>
                    <a:p>
                      <a:pPr marL="0" indent="0">
                        <a:buNone/>
                      </a:pPr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A(</a:t>
                      </a:r>
                      <a:r>
                        <a:rPr lang="en-US" sz="1400" b="0" baseline="0" noProof="1" smtClean="0">
                          <a:solidFill>
                            <a:srgbClr val="00B050"/>
                          </a:solidFill>
                        </a:rPr>
                        <a:t>10000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B(</a:t>
                      </a:r>
                      <a:r>
                        <a:rPr lang="en-US" sz="1400" b="0" baseline="0" noProof="1" smtClean="0">
                          <a:solidFill>
                            <a:srgbClr val="00B050"/>
                          </a:solidFill>
                        </a:rPr>
                        <a:t>10000</a:t>
                      </a: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</a:rPr>
                        <a:t>Matrix C = A * B;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//C.data = </a:t>
                      </a:r>
                      <a:r>
                        <a:rPr lang="en-US" sz="1400" b="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0x0028fabc</a:t>
                      </a:r>
                      <a:endParaRPr lang="en-US" sz="1400" noProof="1" smtClean="0">
                        <a:solidFill>
                          <a:srgbClr val="00B050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//C.size = </a:t>
                      </a:r>
                      <a:r>
                        <a:rPr lang="en-US" sz="1400" noProof="1" smtClean="0">
                          <a:solidFill>
                            <a:srgbClr val="00B050"/>
                          </a:solidFill>
                        </a:rPr>
                        <a:t>100000</a:t>
                      </a:r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template&lt;class T&gt;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class vector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T* data;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size_t size;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public: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vector(vector&lt;T&gt;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&amp;&amp;</a:t>
                      </a:r>
                      <a:r>
                        <a:rPr lang="en-US" sz="1400" noProof="1" smtClean="0"/>
                        <a:t> rhs)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: data(rhs.data)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, size(rhs.size)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rhs.data = nullptr;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rhs.size = 0;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~vector()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  delete[] data;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  }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//…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};</a:t>
                      </a:r>
                      <a:endParaRPr lang="en-US" sz="1400" b="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Соединительная линия уступом 5"/>
          <p:cNvCxnSpPr>
            <a:cxnSpLocks/>
          </p:cNvCxnSpPr>
          <p:nvPr/>
        </p:nvCxnSpPr>
        <p:spPr>
          <a:xfrm rot="10800000" flipV="1">
            <a:off x="3886200" y="3657598"/>
            <a:ext cx="762002" cy="152401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3657600" y="4495800"/>
            <a:ext cx="1066800" cy="685800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8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Move Semantics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29633"/>
              </p:ext>
            </p:extLst>
          </p:nvPr>
        </p:nvGraphicFramePr>
        <p:xfrm>
          <a:off x="457200" y="1264920"/>
          <a:ext cx="8305800" cy="5208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14800"/>
              </a:tblGrid>
              <a:tr h="35433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C++03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C++11</a:t>
                      </a:r>
                      <a:endParaRPr lang="en-US" b="0" dirty="0"/>
                    </a:p>
                  </a:txBody>
                  <a:tcPr/>
                </a:tc>
              </a:tr>
              <a:tr h="48425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typedef vector&lt;float&gt; BigObj;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f(BigObj&amp;); //reference to lvalue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//test1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x = createBigObject(); //BigObj(const BigObj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f(x); //BigObj(const BigObj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f(createBigObject()); //BigObj(const BigObj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//test3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createBigObject()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object(100000); //value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return object; //BigObj(const BigObj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400" noProof="1" smtClean="0"/>
                        <a:t>)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}//~BigObj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x = createBigObject();</a:t>
                      </a:r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typedef vector&lt;float&gt; BigObj;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f(BigObj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&amp;&amp;</a:t>
                      </a:r>
                      <a:r>
                        <a:rPr lang="en-US" sz="1400" noProof="1" smtClean="0"/>
                        <a:t>); //reference to rvalue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void f(BigObj&amp;); //reference to lvalue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//test1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x = createBigObject();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f(x); //BigObj(const BigObj</a:t>
                      </a:r>
                      <a:r>
                        <a:rPr lang="en-US" sz="1400" b="0" noProof="1" smtClean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f(createBigObject()); //BigObj(BigObj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&amp;&amp;</a:t>
                      </a:r>
                      <a:r>
                        <a:rPr lang="en-US" sz="1400" noProof="1" smtClean="0"/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//test2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x = createBigObject();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f(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move</a:t>
                      </a:r>
                      <a:r>
                        <a:rPr lang="en-US" sz="1400" noProof="1" smtClean="0"/>
                        <a:t>(x)); // move makes from input value – rvalue. </a:t>
                      </a:r>
                    </a:p>
                    <a:p>
                      <a:pPr marL="0" indent="0">
                        <a:buNone/>
                      </a:pPr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1400" b="0" spc="-50" baseline="0" noProof="1" smtClean="0">
                          <a:solidFill>
                            <a:schemeClr val="tx1"/>
                          </a:solidFill>
                        </a:rPr>
                        <a:t>//test3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createBigObject()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BigObj object(100000); //prvalue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return object; //BigObj(BigObj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&amp;&amp;</a:t>
                      </a:r>
                      <a:r>
                        <a:rPr lang="en-US" sz="1400" noProof="1" smtClean="0"/>
                        <a:t>)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}//~BigObj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BigObj x = createBigObject();</a:t>
                      </a:r>
                      <a:endParaRPr lang="en-US" sz="1400" b="0" spc="-50" baseline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1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types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16959"/>
              </p:ext>
            </p:extLst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C++11</a:t>
                      </a:r>
                      <a:endParaRPr lang="en-US" sz="2400" b="1" dirty="0"/>
                    </a:p>
                  </a:txBody>
                  <a:tcPr/>
                </a:tc>
              </a:tr>
              <a:tr h="43434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sizeof(int) == 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== 1 byte(==</a:t>
                      </a:r>
                      <a:r>
                        <a:rPr lang="en-US" sz="2400" baseline="0" noProof="1" smtClean="0"/>
                        <a:t> ? bits</a:t>
                      </a:r>
                      <a:r>
                        <a:rPr lang="en-US" sz="2400" noProof="1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noProof="1" smtClean="0"/>
                        <a:t>sizeof(char) &lt;= sizeof(short) &lt;= sizeof(int) &lt;= sizeof(long)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int8_t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uint8_t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int16_t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uint16_t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int32_t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uint32_t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int64_t</a:t>
                      </a:r>
                    </a:p>
                    <a:p>
                      <a:r>
                        <a:rPr lang="en-US" sz="2400" b="1" dirty="0" smtClean="0">
                          <a:solidFill>
                            <a:srgbClr val="00B050"/>
                          </a:solidFill>
                        </a:rPr>
                        <a:t>uint64_t</a:t>
                      </a:r>
                      <a:endParaRPr lang="en-US" sz="24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3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constexpr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511722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43434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noProof="1" smtClean="0"/>
                        <a:t>C++03</a:t>
                      </a:r>
                      <a:endParaRPr lang="en-US" sz="2400" b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 smtClean="0"/>
                        <a:t>C++11</a:t>
                      </a:r>
                      <a:endParaRPr lang="en-US" sz="2400" b="0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template&lt;int N&gt; </a:t>
                      </a:r>
                    </a:p>
                    <a:p>
                      <a:r>
                        <a:rPr lang="en-US" sz="1600" noProof="1" smtClean="0"/>
                        <a:t>struct Fib{ </a:t>
                      </a:r>
                    </a:p>
                    <a:p>
                      <a:r>
                        <a:rPr lang="en-US" sz="1600" noProof="1" smtClean="0"/>
                        <a:t>  enum { </a:t>
                      </a:r>
                    </a:p>
                    <a:p>
                      <a:r>
                        <a:rPr lang="en-US" sz="1600" noProof="1" smtClean="0"/>
                        <a:t>    value = Fib&lt;N-1&gt;::value + Fib&lt;N-2&gt;::value </a:t>
                      </a:r>
                    </a:p>
                    <a:p>
                      <a:r>
                        <a:rPr lang="en-US" sz="1600" noProof="1" smtClean="0"/>
                        <a:t>  };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template&lt;&gt; struct Fib&lt;1&gt;{</a:t>
                      </a:r>
                    </a:p>
                    <a:p>
                      <a:r>
                        <a:rPr lang="en-US" sz="1600" noProof="1" smtClean="0"/>
                        <a:t>  enum { value = 1 }; 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template&lt;&gt; struct Fib&lt;0&gt; { </a:t>
                      </a:r>
                    </a:p>
                    <a:p>
                      <a:r>
                        <a:rPr lang="en-US" sz="1600" noProof="1" smtClean="0"/>
                        <a:t>  enum { value = 0 };</a:t>
                      </a:r>
                    </a:p>
                    <a:p>
                      <a:r>
                        <a:rPr lang="en-US" sz="1600" noProof="1" smtClean="0"/>
                        <a:t>}; 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cout &lt;&lt; Fib&lt;15&gt;::value;</a:t>
                      </a:r>
                    </a:p>
                    <a:p>
                      <a:endParaRPr lang="en-US" sz="16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constexpr</a:t>
                      </a:r>
                      <a:r>
                        <a:rPr lang="en-US" sz="160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noProof="1" smtClean="0"/>
                        <a:t>int Fib(int n)</a:t>
                      </a:r>
                    </a:p>
                    <a:p>
                      <a:r>
                        <a:rPr lang="en-US" sz="1600" noProof="1" smtClean="0"/>
                        <a:t>{</a:t>
                      </a:r>
                    </a:p>
                    <a:p>
                      <a:r>
                        <a:rPr lang="en-US" sz="1600" noProof="1" smtClean="0"/>
                        <a:t> return n&lt;=2 ? 1 : Fib(n-1)+Fib(n-2); </a:t>
                      </a:r>
                    </a:p>
                    <a:p>
                      <a:r>
                        <a:rPr lang="en-US" sz="1600" noProof="1" smtClean="0"/>
                        <a:t>}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cout &lt;&lt; Fib(15); //compile time</a:t>
                      </a:r>
                    </a:p>
                    <a:p>
                      <a:endParaRPr lang="en-US" sz="1600" noProof="1" smtClean="0"/>
                    </a:p>
                    <a:p>
                      <a:r>
                        <a:rPr lang="en-US" sz="1600" noProof="1" smtClean="0"/>
                        <a:t>int a = 15;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cout &lt;&lt; Fib(a); //runtime</a:t>
                      </a:r>
                    </a:p>
                    <a:p>
                      <a:endParaRPr 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4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range-for, begin, end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584311"/>
              </p:ext>
            </p:extLst>
          </p:nvPr>
        </p:nvGraphicFramePr>
        <p:xfrm>
          <a:off x="457200" y="1600200"/>
          <a:ext cx="8229600" cy="4116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3659089"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vector&lt;int&gt; v;</a:t>
                      </a: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for( vector&lt;int&gt;::iterator i = v.begin(); i != v.end(); ++i ) </a:t>
                      </a: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   total += *i;</a:t>
                      </a: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v.begin(), v.end()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int a[] = {1,2,3,4,5};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&amp;a[0], &amp;a[0] + sizeof(a)/sizeof(a[0]));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</a:tabLst>
                        <a:defRPr/>
                      </a:pPr>
                      <a:endParaRPr lang="en-US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vector&lt;int&gt; v;</a:t>
                      </a:r>
                      <a:endParaRPr lang="en-US" b="1" noProof="1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for( auto d : v )</a:t>
                      </a:r>
                      <a:endParaRPr lang="en-US" noProof="1" smtClean="0">
                        <a:solidFill>
                          <a:srgbClr val="00B050"/>
                        </a:solidFill>
                      </a:endParaRPr>
                    </a:p>
                    <a:p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   total += d;</a:t>
                      </a: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begin(v), end(v)</a:t>
                      </a: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int a[] = {1,2,3,4,5};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sort(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begin(a), end(a)</a:t>
                      </a:r>
                      <a:r>
                        <a:rPr lang="en-US" noProof="1" smtClean="0">
                          <a:solidFill>
                            <a:schemeClr val="tx1"/>
                          </a:solidFill>
                        </a:rPr>
                        <a:t> 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Memory management</a:t>
            </a:r>
            <a:br>
              <a:rPr lang="en-US" noProof="1" smtClean="0"/>
            </a:br>
            <a:r>
              <a:rPr lang="en-US" noProof="1" smtClean="0"/>
              <a:t>(unique_ptr is safe replacement for unsafe deprecated auto_ptr)</a:t>
            </a:r>
            <a:endParaRPr lang="en-US" noProof="1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56299"/>
              </p:ext>
            </p:extLst>
          </p:nvPr>
        </p:nvGraphicFramePr>
        <p:xfrm>
          <a:off x="685800" y="1899745"/>
          <a:ext cx="7772400" cy="460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</a:tblGrid>
              <a:tr h="44519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C++11</a:t>
                      </a:r>
                      <a:endParaRPr lang="en-US" b="1" dirty="0"/>
                    </a:p>
                  </a:txBody>
                  <a:tcPr/>
                </a:tc>
              </a:tr>
              <a:tr h="137685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unique_ptr</a:t>
                      </a:r>
                      <a:r>
                        <a:rPr lang="en-US" sz="1400" noProof="1" smtClean="0"/>
                        <a:t>&lt;int&gt; p1(new int(42));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unique_ptr</a:t>
                      </a:r>
                      <a:r>
                        <a:rPr lang="en-US" sz="1400" noProof="1" smtClean="0"/>
                        <a:t>&lt;int&gt; p2 = p1; //Compile error. Only “move” operation</a:t>
                      </a:r>
                      <a:r>
                        <a:rPr lang="en-US" sz="1400" baseline="0" noProof="1" smtClean="0"/>
                        <a:t> is possible.</a:t>
                      </a: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unique_ptr</a:t>
                      </a:r>
                      <a:r>
                        <a:rPr lang="en-US" sz="1400" noProof="1" smtClean="0"/>
                        <a:t>&lt;int&gt; p3 =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move</a:t>
                      </a:r>
                      <a:r>
                        <a:rPr lang="en-US" sz="1400" noProof="1" smtClean="0"/>
                        <a:t>(p1); //Transfers ownership. p3 now owns the memory and p1 is nullptr.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p3.reset(); //Deletes the memory.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p1.reset(); //Does nothing.</a:t>
                      </a:r>
                    </a:p>
                    <a:p>
                      <a:pPr marL="0" indent="0">
                        <a:buNone/>
                      </a:pPr>
                      <a:endParaRPr lang="en-US" sz="1400" dirty="0"/>
                    </a:p>
                  </a:txBody>
                  <a:tcPr/>
                </a:tc>
              </a:tr>
              <a:tr h="112783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unique_ptr</a:t>
                      </a:r>
                      <a:r>
                        <a:rPr lang="en-US" sz="1400" noProof="1" smtClean="0"/>
                        <a:t>&lt;int&gt; createUniqueResource()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  unique_ptr</a:t>
                      </a:r>
                      <a:r>
                        <a:rPr lang="en-US" sz="1400" noProof="1" smtClean="0"/>
                        <a:t>&lt;int&gt; ret( new int(42) 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  return ret; //no need to move(ret);</a:t>
                      </a:r>
                      <a:br>
                        <a:rPr lang="en-US" sz="1400" noProof="1" smtClean="0"/>
                      </a:br>
                      <a:r>
                        <a:rPr lang="en-US" sz="1400" noProof="1" smtClean="0"/>
                        <a:t>}</a:t>
                      </a:r>
                    </a:p>
                  </a:txBody>
                  <a:tcPr/>
                </a:tc>
              </a:tr>
              <a:tr h="161326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F* OpenFile(char* name);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void CloseFile(F*);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/* custom deleter */</a:t>
                      </a:r>
                    </a:p>
                    <a:p>
                      <a:pPr marL="0" indent="0">
                        <a:buNone/>
                      </a:pPr>
                      <a:endParaRPr lang="en-US" sz="1400" noProof="1" smtClean="0"/>
                    </a:p>
                    <a:p>
                      <a:pPr marL="0" indent="0">
                        <a:buNone/>
                      </a:pP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unique_ptr</a:t>
                      </a:r>
                      <a:r>
                        <a:rPr lang="en-US" sz="1400" noProof="1" smtClean="0"/>
                        <a:t>&lt;F,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function</a:t>
                      </a:r>
                      <a:r>
                        <a:rPr lang="en-US" sz="1400" noProof="1" smtClean="0"/>
                        <a:t>&lt;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decltype</a:t>
                      </a:r>
                      <a:r>
                        <a:rPr lang="en-US" sz="1400" noProof="1" smtClean="0"/>
                        <a:t>(CloseFile)&gt;&gt; file(OpenFile("text"), CloseFile);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noProof="1" smtClean="0"/>
                        <a:t>file-&gt;read(1024);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14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Memory management</a:t>
            </a:r>
            <a:br>
              <a:rPr lang="en-US" noProof="1" smtClean="0"/>
            </a:br>
            <a:r>
              <a:rPr lang="en-US" noProof="1" smtClean="0"/>
              <a:t>(shared_ptr = ref(+weak) thread safe counter)</a:t>
            </a:r>
            <a:endParaRPr lang="en-US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noProof="1" smtClean="0"/>
              <a:t>void test()</a:t>
            </a:r>
          </a:p>
          <a:p>
            <a:pPr marL="0" indent="0">
              <a:buNone/>
            </a:pPr>
            <a:r>
              <a:rPr lang="en-US" sz="2800" noProof="1" smtClean="0"/>
              <a:t>{</a:t>
            </a:r>
          </a:p>
          <a:p>
            <a:pPr marL="400050" lvl="1" indent="0">
              <a:buNone/>
            </a:pPr>
            <a:r>
              <a:rPr lang="en-US" b="1" noProof="1" smtClean="0">
                <a:solidFill>
                  <a:srgbClr val="00B050"/>
                </a:solidFill>
              </a:rPr>
              <a:t>shared_ptr</a:t>
            </a:r>
            <a:r>
              <a:rPr lang="en-US" noProof="1" smtClean="0"/>
              <a:t>&lt;int&gt; p( new int(42) ); 	ref count = 1, weak count = 0</a:t>
            </a:r>
          </a:p>
          <a:p>
            <a:pPr marL="400050" lvl="1" indent="0">
              <a:buNone/>
            </a:pPr>
            <a:r>
              <a:rPr lang="en-US" noProof="1" smtClean="0"/>
              <a:t>{</a:t>
            </a:r>
          </a:p>
          <a:p>
            <a:pPr marL="800100" lvl="2" indent="0">
              <a:buNone/>
            </a:pPr>
            <a:r>
              <a:rPr lang="en-US" sz="2800" b="1" noProof="1" smtClean="0">
                <a:solidFill>
                  <a:srgbClr val="00B050"/>
                </a:solidFill>
              </a:rPr>
              <a:t>shared_ptr</a:t>
            </a:r>
            <a:r>
              <a:rPr lang="en-US" sz="2800" noProof="1" smtClean="0"/>
              <a:t>&lt;int&gt; x = p; </a:t>
            </a:r>
            <a:r>
              <a:rPr lang="en-US" sz="2800" noProof="1"/>
              <a:t>	</a:t>
            </a:r>
            <a:r>
              <a:rPr lang="en-US" sz="2800" noProof="1" smtClean="0"/>
              <a:t>	ref count = 2, weak count = 0</a:t>
            </a:r>
          </a:p>
          <a:p>
            <a:pPr marL="800100" lvl="2" indent="0">
              <a:buNone/>
            </a:pPr>
            <a:r>
              <a:rPr lang="en-US" sz="2800" noProof="1" smtClean="0"/>
              <a:t>{</a:t>
            </a:r>
          </a:p>
          <a:p>
            <a:pPr marL="800100" lvl="2" indent="0">
              <a:buNone/>
            </a:pPr>
            <a:r>
              <a:rPr lang="en-US" sz="2800" noProof="1" smtClean="0"/>
              <a:t>	shared_ptr&lt;int&gt; y = p; 		ref count = 3, weak count = 0</a:t>
            </a:r>
          </a:p>
          <a:p>
            <a:pPr marL="800100" lvl="2" indent="0">
              <a:buNone/>
            </a:pPr>
            <a:r>
              <a:rPr lang="en-US" sz="2800" noProof="1" smtClean="0"/>
              <a:t>} 				ref count = 2, weak count = 0</a:t>
            </a:r>
          </a:p>
          <a:p>
            <a:pPr marL="400050" lvl="1" indent="0">
              <a:buNone/>
            </a:pPr>
            <a:r>
              <a:rPr lang="en-US" noProof="1" smtClean="0"/>
              <a:t>} 				ref count = 1, weak count = 0</a:t>
            </a:r>
          </a:p>
          <a:p>
            <a:pPr marL="400050" lvl="1" indent="0">
              <a:buNone/>
            </a:pPr>
            <a:r>
              <a:rPr lang="en-US" sz="2700" noProof="1" smtClean="0"/>
              <a:t>// </a:t>
            </a:r>
            <a:r>
              <a:rPr lang="en-US" sz="2700" noProof="1"/>
              <a:t>use weak_ptr to break reference-count cycles</a:t>
            </a:r>
          </a:p>
          <a:p>
            <a:pPr marL="400050" lvl="1" indent="0">
              <a:buNone/>
            </a:pPr>
            <a:r>
              <a:rPr lang="en-US" b="1" noProof="1" smtClean="0">
                <a:solidFill>
                  <a:srgbClr val="00B050"/>
                </a:solidFill>
              </a:rPr>
              <a:t>weak_ptr</a:t>
            </a:r>
            <a:r>
              <a:rPr lang="en-US" noProof="1" smtClean="0"/>
              <a:t>&lt;int&gt; wp = p; 		ref count = 1, weak count = 1 – note ref count is still 1</a:t>
            </a:r>
          </a:p>
          <a:p>
            <a:pPr marL="400050" lvl="1" indent="0">
              <a:buNone/>
            </a:pPr>
            <a:r>
              <a:rPr lang="en-US" b="1" noProof="1" smtClean="0">
                <a:solidFill>
                  <a:srgbClr val="00B050"/>
                </a:solidFill>
              </a:rPr>
              <a:t>shared_ptr</a:t>
            </a:r>
            <a:r>
              <a:rPr lang="en-US" noProof="1" smtClean="0"/>
              <a:t>&lt;int&gt; ap = wp.lock();	ref count = 2, weak count = 1</a:t>
            </a:r>
          </a:p>
          <a:p>
            <a:pPr marL="400050" lvl="1" indent="0">
              <a:buNone/>
            </a:pPr>
            <a:r>
              <a:rPr lang="en-US" noProof="1" smtClean="0"/>
              <a:t>{</a:t>
            </a:r>
          </a:p>
          <a:p>
            <a:pPr marL="400050" lvl="1" indent="0">
              <a:buNone/>
            </a:pPr>
            <a:r>
              <a:rPr lang="en-US" noProof="1" smtClean="0"/>
              <a:t>	</a:t>
            </a:r>
            <a:r>
              <a:rPr lang="en-US" b="1" noProof="1" smtClean="0">
                <a:solidFill>
                  <a:srgbClr val="00B050"/>
                </a:solidFill>
              </a:rPr>
              <a:t>shared_ptr</a:t>
            </a:r>
            <a:r>
              <a:rPr lang="en-US" noProof="1" smtClean="0"/>
              <a:t>&lt;int&gt; y = ap; 	ref count = 3, weak count = 1</a:t>
            </a:r>
          </a:p>
          <a:p>
            <a:pPr marL="400050" lvl="1" indent="0">
              <a:buNone/>
            </a:pPr>
            <a:r>
              <a:rPr lang="en-US" noProof="1" smtClean="0"/>
              <a:t>} 				ref count = 2, weak count = 1</a:t>
            </a:r>
          </a:p>
          <a:p>
            <a:pPr marL="0" indent="0">
              <a:buNone/>
            </a:pPr>
            <a:r>
              <a:rPr lang="en-US" sz="2800" noProof="1" smtClean="0"/>
              <a:t>}			ap dtor: 	ref count = 1, weak count = 1</a:t>
            </a:r>
          </a:p>
          <a:p>
            <a:pPr marL="0" indent="0">
              <a:buNone/>
            </a:pPr>
            <a:r>
              <a:rPr lang="en-US" sz="2800" noProof="1" smtClean="0"/>
              <a:t>			wp dtor: 	ref count = 1, weak count = 0</a:t>
            </a:r>
          </a:p>
          <a:p>
            <a:pPr marL="0" indent="0">
              <a:buNone/>
            </a:pPr>
            <a:r>
              <a:rPr lang="en-US" sz="2800" noProof="1" smtClean="0"/>
              <a:t>			p dtor: 	ref count = 0, weak count = 0 - </a:t>
            </a:r>
            <a:r>
              <a:rPr lang="en-US" sz="2800" b="1" noProof="1" smtClean="0">
                <a:solidFill>
                  <a:srgbClr val="00B050"/>
                </a:solidFill>
              </a:rPr>
              <a:t>destroy</a:t>
            </a:r>
            <a:r>
              <a:rPr lang="en-US" sz="2800" noProof="1" smtClean="0"/>
              <a:t> p!</a:t>
            </a:r>
          </a:p>
        </p:txBody>
      </p:sp>
    </p:spTree>
    <p:extLst>
      <p:ext uri="{BB962C8B-B14F-4D97-AF65-F5344CB8AC3E}">
        <p14:creationId xmlns:p14="http://schemas.microsoft.com/office/powerpoint/2010/main" val="41209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090463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</a:t>
                      </a:r>
                      <a:r>
                        <a:rPr lang="en-US" baseline="0" dirty="0" smtClean="0"/>
                        <a:t> class U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 class U, class Y&gt;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arg2, Y arg3);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template&lt;class T, class U, class Y, class</a:t>
                      </a:r>
                      <a:r>
                        <a:rPr lang="en-US" baseline="0" dirty="0" smtClean="0"/>
                        <a:t> Z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void f(T arg1, U arg2, Y arg3, Z arg4);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f(“test”,42,’s’,12.f);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dirty="0" smtClean="0"/>
                        <a:t>//… till some</a:t>
                      </a:r>
                      <a:r>
                        <a:rPr lang="en-US" baseline="0" dirty="0" smtClean="0"/>
                        <a:t> max </a:t>
                      </a:r>
                      <a:r>
                        <a:rPr lang="en-US" dirty="0" smtClean="0"/>
                        <a:t>N.</a:t>
                      </a:r>
                      <a:r>
                        <a:rPr lang="en-US" baseline="0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template &lt;class 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T&gt;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void f(T</a:t>
                      </a:r>
                      <a:r>
                        <a:rPr lang="fr-FR" b="1" dirty="0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fr-FR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args);</a:t>
                      </a:r>
                    </a:p>
                    <a:p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f(“test”,42,’s’,12.f);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2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79301"/>
              </p:ext>
            </p:extLst>
          </p:nvPr>
        </p:nvGraphicFramePr>
        <p:xfrm>
          <a:off x="457200" y="1600200"/>
          <a:ext cx="8229600" cy="4870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  <a:gridCol w="4419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C++11(call sequence)</a:t>
                      </a:r>
                      <a:endParaRPr lang="en-US" sz="2400" dirty="0"/>
                    </a:p>
                  </a:txBody>
                  <a:tcPr/>
                </a:tc>
              </a:tr>
              <a:tr h="2971800">
                <a:tc rowSpan="3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 T&gt;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void print_list(T value)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cout&lt;&lt;value&lt;&lt;endl;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 First, class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Rest&gt;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void print_list(First first, Rest 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rest)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{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cout&lt;&lt;first&lt;&lt;","; print_list(rest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);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}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print_list(42,"hello",2.3,'a');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print_list(first = 42, ...rest = "hello",2.3,'a')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42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print_list(first = "hello", ...rest = 2.3,'a')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hello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print_list(first = 2.3, ...rest = 'a') 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2.3</a:t>
                      </a:r>
                    </a:p>
                    <a:p>
                      <a:r>
                        <a:rPr lang="fr-FR" dirty="0" smtClean="0">
                          <a:solidFill>
                            <a:schemeClr val="tx1"/>
                          </a:solidFill>
                        </a:rPr>
                        <a:t>      print_list(value ='a') //trivial case</a:t>
                      </a:r>
                    </a:p>
                    <a:p>
                      <a:r>
                        <a:rPr lang="fr-FR" smtClean="0">
                          <a:solidFill>
                            <a:schemeClr val="tx1"/>
                          </a:solidFill>
                        </a:rPr>
                        <a:t>      a</a:t>
                      </a:r>
                      <a:endParaRPr lang="fr-FR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</a:tr>
              <a:tr h="10607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1" smtClean="0"/>
                        <a:t>42,hello,2.3,a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8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Tuple definition using </a:t>
            </a:r>
            <a:br>
              <a:rPr lang="en-US" noProof="1" smtClean="0"/>
            </a:br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283598"/>
              </p:ext>
            </p:extLst>
          </p:nvPr>
        </p:nvGraphicFramePr>
        <p:xfrm>
          <a:off x="457200" y="16002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/>
                <a:gridCol w="3581400"/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 Elements&gt;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class tuple;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template&lt;&gt;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class tuple&lt;&gt; {};</a:t>
                      </a:r>
                    </a:p>
                    <a:p>
                      <a:pPr marL="0" indent="0">
                        <a:buNone/>
                      </a:pPr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template&lt;class Head, class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 Tail&gt;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class tuple&lt;Head, Tail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&gt; : private tuple&lt;Tail</a:t>
                      </a:r>
                      <a:r>
                        <a:rPr lang="en-US" sz="1800" b="1" noProof="1" smtClean="0">
                          <a:solidFill>
                            <a:srgbClr val="00B050"/>
                          </a:solidFill>
                        </a:rPr>
                        <a:t>...</a:t>
                      </a:r>
                      <a:r>
                        <a:rPr lang="en-US" sz="1800" noProof="1" smtClean="0"/>
                        <a:t>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Head head;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  //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};</a:t>
                      </a: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“LISP-style” definition: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tuple is either:</a:t>
                      </a:r>
                    </a:p>
                    <a:p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An empty tuple, 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 A pair (head, tail) where head is the first element of the tuple and tail is a tuple containing the </a:t>
                      </a:r>
                      <a:r>
                        <a:rPr lang="en-US" u="sng" dirty="0" smtClean="0">
                          <a:solidFill>
                            <a:srgbClr val="00B050"/>
                          </a:solidFill>
                        </a:rPr>
                        <a:t>rest(…)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dirty="0" smtClean="0"/>
                        <a:t>of the elements.</a:t>
                      </a:r>
                      <a:endParaRPr lang="en-US" sz="18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Variadic templates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84857"/>
              </p:ext>
            </p:extLst>
          </p:nvPr>
        </p:nvGraphicFramePr>
        <p:xfrm>
          <a:off x="228600" y="1600200"/>
          <a:ext cx="8458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Haskell</a:t>
                      </a:r>
                      <a:endParaRPr lang="en-US" sz="2400" dirty="0"/>
                    </a:p>
                  </a:txBody>
                  <a:tcPr/>
                </a:tc>
              </a:tr>
              <a:tr h="4282440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count&lt;&gt;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0;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T, 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count&lt;T, 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1 + </a:t>
                      </a:r>
                    </a:p>
                    <a:p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count&lt;Args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&gt;::value;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count [] = 0 </a:t>
                      </a:r>
                    </a:p>
                    <a:p>
                      <a:r>
                        <a:rPr lang="pt-BR" dirty="0" smtClean="0"/>
                        <a:t>count (T:Args) = 1 + count Args</a:t>
                      </a:r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//call</a:t>
                      </a:r>
                    </a:p>
                    <a:p>
                      <a:r>
                        <a:rPr lang="pt-BR" dirty="0" smtClean="0"/>
                        <a:t>count [0,1,2,3,4] 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55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1" smtClean="0"/>
              <a:t>Variadic templates(sizeof... operator)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22615"/>
              </p:ext>
            </p:extLst>
          </p:nvPr>
        </p:nvGraphicFramePr>
        <p:xfrm>
          <a:off x="228600" y="1600200"/>
          <a:ext cx="8458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2400" noProof="0" dirty="0" smtClean="0"/>
                        <a:t>C++11</a:t>
                      </a:r>
                      <a:endParaRPr lang="en-US" sz="2400" noProof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  <a:tr h="4282440"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template&lt;&gt; struct count&lt;&gt;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0;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 T, 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Args&gt;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count&lt;T, 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1 +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count&lt;Args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&gt;::value;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template&lt;int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Elements&gt;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 count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static const int value = </a:t>
                      </a:r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sizeof...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(Elements);</a:t>
                      </a: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/*</a:t>
                      </a:r>
                    </a:p>
                    <a:p>
                      <a:r>
                        <a:rPr lang="en-US" sz="18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sizeof...</a:t>
                      </a:r>
                      <a:r>
                        <a:rPr lang="en-US" sz="18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8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return the number elements in a parameter pack</a:t>
                      </a:r>
                      <a:endParaRPr lang="en-US" sz="18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noProof="1" smtClean="0"/>
                        <a:t>*/</a:t>
                      </a:r>
                    </a:p>
                    <a:p>
                      <a:endParaRPr lang="en-US" sz="1800" noProof="1" smtClean="0"/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//call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noProof="1" smtClean="0"/>
                        <a:t>int x = count&lt;0,1,2,3,4&gt;::value;</a:t>
                      </a:r>
                      <a:endParaRPr lang="en-US" sz="18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7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std::string</a:t>
            </a:r>
            <a:endParaRPr lang="en-US" noProof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noProof="1" smtClean="0"/>
              <a:t>Interprets a signed integer value in the string:</a:t>
            </a:r>
          </a:p>
          <a:p>
            <a:pPr marL="0" indent="0">
              <a:buNone/>
            </a:pPr>
            <a:r>
              <a:rPr lang="en-US" noProof="1"/>
              <a:t>int       </a:t>
            </a:r>
            <a:r>
              <a:rPr lang="en-US" b="1" noProof="1">
                <a:solidFill>
                  <a:srgbClr val="00B050"/>
                </a:solidFill>
              </a:rPr>
              <a:t>stoi</a:t>
            </a:r>
            <a:r>
              <a:rPr lang="en-US" noProof="1"/>
              <a:t>( const std::string&amp; str, size_t *pos = 0, int base = 10 );</a:t>
            </a:r>
          </a:p>
          <a:p>
            <a:pPr marL="0" indent="0">
              <a:buNone/>
            </a:pPr>
            <a:r>
              <a:rPr lang="en-US" noProof="1"/>
              <a:t>long      </a:t>
            </a:r>
            <a:r>
              <a:rPr lang="en-US" b="1" noProof="1">
                <a:solidFill>
                  <a:srgbClr val="00B050"/>
                </a:solidFill>
              </a:rPr>
              <a:t>stol</a:t>
            </a:r>
            <a:r>
              <a:rPr lang="en-US" noProof="1"/>
              <a:t>( const std::string&amp; str, size_t *pos = 0, int base = 10 );</a:t>
            </a:r>
          </a:p>
          <a:p>
            <a:pPr marL="0" indent="0">
              <a:buNone/>
            </a:pPr>
            <a:r>
              <a:rPr lang="en-US" noProof="1"/>
              <a:t>long long </a:t>
            </a:r>
            <a:r>
              <a:rPr lang="en-US" b="1" noProof="1">
                <a:solidFill>
                  <a:srgbClr val="00B050"/>
                </a:solidFill>
              </a:rPr>
              <a:t>stoll</a:t>
            </a:r>
            <a:r>
              <a:rPr lang="en-US" noProof="1"/>
              <a:t>( const std::string&amp; str, size_t *pos = 0, int base = 10 </a:t>
            </a:r>
            <a:r>
              <a:rPr lang="en-US" noProof="1" smtClean="0"/>
              <a:t>);</a:t>
            </a:r>
            <a:endParaRPr lang="ru-RU" noProof="1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Interprets an unsigned integer value in the string:</a:t>
            </a:r>
          </a:p>
          <a:p>
            <a:pPr marL="0" indent="0">
              <a:buNone/>
            </a:pPr>
            <a:r>
              <a:rPr lang="en-US" noProof="1"/>
              <a:t>unsigned long      </a:t>
            </a:r>
            <a:r>
              <a:rPr lang="en-US" b="1" noProof="1">
                <a:solidFill>
                  <a:srgbClr val="00B050"/>
                </a:solidFill>
              </a:rPr>
              <a:t>stoul</a:t>
            </a:r>
            <a:r>
              <a:rPr lang="en-US" noProof="1"/>
              <a:t>( const std::string&amp; str, size_t *pos = 0, int base = 10 );</a:t>
            </a:r>
          </a:p>
          <a:p>
            <a:pPr marL="0" indent="0">
              <a:buNone/>
            </a:pPr>
            <a:r>
              <a:rPr lang="en-US" noProof="1"/>
              <a:t>unsigned long long </a:t>
            </a:r>
            <a:r>
              <a:rPr lang="en-US" b="1" noProof="1">
                <a:solidFill>
                  <a:srgbClr val="00B050"/>
                </a:solidFill>
              </a:rPr>
              <a:t>stoull</a:t>
            </a:r>
            <a:r>
              <a:rPr lang="en-US" noProof="1"/>
              <a:t>( const std::string&amp; str, size_t *pos = 0, int base = 10 </a:t>
            </a:r>
            <a:r>
              <a:rPr lang="en-US" noProof="1" smtClean="0"/>
              <a:t>);</a:t>
            </a:r>
            <a:endParaRPr lang="ru-RU" noProof="1" smtClean="0"/>
          </a:p>
          <a:p>
            <a:pPr marL="0" indent="0">
              <a:buNone/>
            </a:pPr>
            <a:endParaRPr lang="ru-RU" noProof="1" smtClean="0"/>
          </a:p>
          <a:p>
            <a:pPr marL="0" indent="0">
              <a:buNone/>
            </a:pPr>
            <a:r>
              <a:rPr lang="en-US" noProof="1" smtClean="0"/>
              <a:t>Interprets a floating point value in a string:</a:t>
            </a:r>
          </a:p>
          <a:p>
            <a:pPr marL="0" indent="0">
              <a:buNone/>
            </a:pPr>
            <a:r>
              <a:rPr lang="en-US" noProof="1"/>
              <a:t>float       </a:t>
            </a:r>
            <a:r>
              <a:rPr lang="en-US" b="1" noProof="1">
                <a:solidFill>
                  <a:srgbClr val="00B050"/>
                </a:solidFill>
              </a:rPr>
              <a:t>stof</a:t>
            </a:r>
            <a:r>
              <a:rPr lang="en-US" noProof="1"/>
              <a:t>( const std::string&amp; str, size_t *pos = 0 );</a:t>
            </a:r>
          </a:p>
          <a:p>
            <a:pPr marL="0" indent="0">
              <a:buNone/>
            </a:pPr>
            <a:r>
              <a:rPr lang="en-US" noProof="1"/>
              <a:t>double      </a:t>
            </a:r>
            <a:r>
              <a:rPr lang="en-US" b="1" noProof="1">
                <a:solidFill>
                  <a:srgbClr val="00B050"/>
                </a:solidFill>
              </a:rPr>
              <a:t>stod</a:t>
            </a:r>
            <a:r>
              <a:rPr lang="en-US" noProof="1"/>
              <a:t>( const std::string&amp; str, size_t *pos = 0 );</a:t>
            </a:r>
          </a:p>
          <a:p>
            <a:pPr marL="0" indent="0">
              <a:buNone/>
            </a:pPr>
            <a:r>
              <a:rPr lang="en-US" noProof="1"/>
              <a:t>long double </a:t>
            </a:r>
            <a:r>
              <a:rPr lang="en-US" b="1" noProof="1">
                <a:solidFill>
                  <a:srgbClr val="00B050"/>
                </a:solidFill>
              </a:rPr>
              <a:t>stold</a:t>
            </a:r>
            <a:r>
              <a:rPr lang="en-US" noProof="1"/>
              <a:t>( const std::string&amp; str, size_t *pos = 0 </a:t>
            </a:r>
            <a:r>
              <a:rPr lang="en-US" noProof="1" smtClean="0"/>
              <a:t>);</a:t>
            </a:r>
            <a:endParaRPr lang="ru-RU" noProof="1" smtClean="0"/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Converts a (un)signed/decimal integer to a string/wstring:</a:t>
            </a:r>
          </a:p>
          <a:p>
            <a:pPr marL="0" indent="0">
              <a:buNone/>
            </a:pPr>
            <a:r>
              <a:rPr lang="en-US" b="1" noProof="1" smtClean="0">
                <a:solidFill>
                  <a:srgbClr val="00B050"/>
                </a:solidFill>
              </a:rPr>
              <a:t>to_string</a:t>
            </a:r>
          </a:p>
          <a:p>
            <a:pPr marL="0" indent="0">
              <a:buNone/>
            </a:pPr>
            <a:r>
              <a:rPr lang="en-US" b="1" noProof="1" smtClean="0">
                <a:solidFill>
                  <a:srgbClr val="00B050"/>
                </a:solidFill>
              </a:rPr>
              <a:t>to_wstring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94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b="1" dirty="0" smtClean="0"/>
              <a:t>aw string literals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017733"/>
              </p:ext>
            </p:extLst>
          </p:nvPr>
        </p:nvGraphicFramePr>
        <p:xfrm>
          <a:off x="457200" y="12192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191000"/>
              </a:tblGrid>
              <a:tr h="445770"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C++03</a:t>
                      </a:r>
                      <a:endParaRPr lang="en-US" sz="2400" b="1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noProof="1" smtClean="0"/>
                        <a:t>C++11</a:t>
                      </a:r>
                      <a:endParaRPr lang="en-US" sz="2400" b="1" noProof="1"/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test="C:\\A\\B\\C\\D\\file1.txt";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test=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</a:txBody>
                  <a:tcPr/>
                </a:tc>
              </a:tr>
              <a:tr h="5052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C:\A\B\C\D\file1.txt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21258"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=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"First Line.\nSecond line.\nThird Line.\n";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test;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=</a:t>
                      </a:r>
                      <a:r>
                        <a:rPr lang="en-US" sz="14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Line.\nSecond line.\nThird Line.\n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13232"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First Line.</a:t>
                      </a:r>
                    </a:p>
                    <a:p>
                      <a:r>
                        <a:rPr lang="en-US" sz="1400" noProof="1" smtClean="0"/>
                        <a:t>Second line.</a:t>
                      </a:r>
                    </a:p>
                    <a:p>
                      <a:r>
                        <a:rPr lang="en-US" sz="1400" noProof="1" smtClean="0"/>
                        <a:t>Third Line.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1" smtClean="0"/>
                        <a:t>First Line.\nSecond line.\nThird Line.\n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29284">
                <a:tc>
                  <a:txBody>
                    <a:bodyPr/>
                    <a:lstStyle/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string test =</a:t>
                      </a:r>
                    </a:p>
                    <a:p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R"(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First Line.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Second line.</a:t>
                      </a:r>
                    </a:p>
                    <a:p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Third Line.</a:t>
                      </a:r>
                      <a:r>
                        <a:rPr lang="en-US" sz="1400" b="1" noProof="1" smtClean="0">
                          <a:solidFill>
                            <a:srgbClr val="00B050"/>
                          </a:solidFill>
                        </a:rPr>
                        <a:t>)</a:t>
                      </a:r>
                      <a:r>
                        <a:rPr lang="en-US" sz="14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cout &lt;&lt; test &lt;&lt; endl;</a:t>
                      </a:r>
                    </a:p>
                  </a:txBody>
                  <a:tcPr/>
                </a:tc>
              </a:tr>
              <a:tr h="807720">
                <a:tc>
                  <a:txBody>
                    <a:bodyPr/>
                    <a:lstStyle/>
                    <a:p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1" smtClean="0"/>
                        <a:t>First Line.</a:t>
                      </a:r>
                    </a:p>
                    <a:p>
                      <a:r>
                        <a:rPr lang="en-US" sz="1400" noProof="1" smtClean="0"/>
                        <a:t>Second line.</a:t>
                      </a:r>
                    </a:p>
                    <a:p>
                      <a:r>
                        <a:rPr lang="en-US" sz="1400" noProof="1" smtClean="0"/>
                        <a:t>Third Line.</a:t>
                      </a:r>
                    </a:p>
                    <a:p>
                      <a:endParaRPr lang="en-US" sz="14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7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noProof="1" smtClean="0"/>
              <a:t>std::array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491215"/>
              </p:ext>
            </p:extLst>
          </p:nvPr>
        </p:nvGraphicFramePr>
        <p:xfrm>
          <a:off x="228600" y="1066800"/>
          <a:ext cx="8458200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191000"/>
              </a:tblGrid>
              <a:tr h="40461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1295399">
                <a:tc>
                  <a:txBody>
                    <a:bodyPr/>
                    <a:lstStyle/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  arr1[] = "xyz"; //'\0' is added to the end</a:t>
                      </a:r>
                    </a:p>
                    <a:p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arr2[] = {2112, 90125, 1928};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&lt;char, 3&gt;  arr1 = {'x', 'y', 'z'};</a:t>
                      </a:r>
                    </a:p>
                    <a:p>
                      <a:r>
                        <a:rPr lang="en-US" sz="16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&lt;int, 3&gt;  </a:t>
                      </a:r>
                      <a:r>
                        <a:rPr lang="en-US" sz="16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6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arr2 = {2112, 90125, 1928};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int* x = arr2; //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  <a:p>
                      <a:endParaRPr lang="en-US" sz="11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int* x = arr2; </a:t>
                      </a: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error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x = arr2.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data</a:t>
                      </a:r>
                      <a:r>
                        <a:rPr lang="en-US" sz="1600" b="0" noProof="1" smtClean="0">
                          <a:solidFill>
                            <a:schemeClr val="tx1"/>
                          </a:solidFill>
                        </a:rPr>
                        <a:t>(); //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ok</a:t>
                      </a:r>
                    </a:p>
                  </a:txBody>
                  <a:tcPr/>
                </a:tc>
              </a:tr>
              <a:tr h="975359"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cout</a:t>
                      </a:r>
                      <a:r>
                        <a:rPr lang="en-US" sz="1600" baseline="0" noProof="1" smtClean="0"/>
                        <a:t> &lt;&lt; </a:t>
                      </a:r>
                      <a:r>
                        <a:rPr lang="en-US" sz="1600" noProof="1" smtClean="0"/>
                        <a:t>sizeof(arr1) - 1 &lt;&lt; endl;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cout</a:t>
                      </a:r>
                      <a:r>
                        <a:rPr lang="en-US" sz="1600" baseline="0" noProof="1" smtClean="0"/>
                        <a:t> &lt;&lt; </a:t>
                      </a:r>
                      <a:r>
                        <a:rPr lang="en-US" sz="1600" noProof="1" smtClean="0"/>
                        <a:t>sizeof(arr2) / sizeof(int) &lt;&lt; endl;</a:t>
                      </a:r>
                      <a:endParaRPr lang="en-US" sz="1600" b="1" strike="sngStrike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1" smtClean="0"/>
                        <a:t>cout</a:t>
                      </a:r>
                      <a:r>
                        <a:rPr lang="en-US" sz="1600" baseline="0" noProof="1" smtClean="0"/>
                        <a:t> &lt;&lt; arr1.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size</a:t>
                      </a:r>
                      <a:r>
                        <a:rPr lang="en-US" sz="1600" baseline="0" noProof="1" smtClean="0"/>
                        <a:t>() </a:t>
                      </a:r>
                      <a:r>
                        <a:rPr lang="en-US" sz="1600" noProof="1" smtClean="0"/>
                        <a:t>&lt;&lt; endl;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1" smtClean="0"/>
                        <a:t>cout</a:t>
                      </a:r>
                      <a:r>
                        <a:rPr lang="en-US" sz="1600" baseline="0" noProof="1" smtClean="0"/>
                        <a:t> &lt;&lt; arr2.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size</a:t>
                      </a:r>
                      <a:r>
                        <a:rPr lang="en-US" sz="1600" baseline="0" noProof="1" smtClean="0"/>
                        <a:t>() </a:t>
                      </a:r>
                      <a:r>
                        <a:rPr lang="en-US" sz="1600" noProof="1" smtClean="0"/>
                        <a:t> &lt;&lt; endl;</a:t>
                      </a:r>
                      <a:endParaRPr lang="en-US" sz="1600" b="1" strike="sngStrike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8010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noProof="1" smtClean="0">
                          <a:solidFill>
                            <a:schemeClr val="tx1"/>
                          </a:solidFill>
                        </a:rPr>
                        <a:t>arr2[-42] = 36;</a:t>
                      </a:r>
                      <a:r>
                        <a:rPr lang="en-US" sz="1600" noProof="1" smtClean="0"/>
                        <a:t> //</a:t>
                      </a:r>
                      <a:r>
                        <a:rPr lang="en-US" sz="1600" b="1" noProof="1" smtClean="0">
                          <a:solidFill>
                            <a:srgbClr val="FF0000"/>
                          </a:solidFill>
                        </a:rPr>
                        <a:t>oops</a:t>
                      </a:r>
                    </a:p>
                    <a:p>
                      <a:pPr marL="0" indent="0">
                        <a:buNone/>
                      </a:pPr>
                      <a:endParaRPr lang="en-US" sz="1600" b="0" strike="noStrike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strike="noStrike" noProof="1" smtClean="0">
                          <a:solidFill>
                            <a:schemeClr val="tx1"/>
                          </a:solidFill>
                        </a:rPr>
                        <a:t>arr2.</a:t>
                      </a:r>
                      <a:r>
                        <a:rPr lang="en-US" sz="1600" b="1" strike="noStrike" noProof="1" smtClean="0">
                          <a:solidFill>
                            <a:srgbClr val="00B050"/>
                          </a:solidFill>
                        </a:rPr>
                        <a:t>at</a:t>
                      </a:r>
                      <a:r>
                        <a:rPr lang="en-US" sz="1600" b="0" strike="noStrike" noProof="1" smtClean="0">
                          <a:solidFill>
                            <a:schemeClr val="tx1"/>
                          </a:solidFill>
                        </a:rPr>
                        <a:t>(-42) = 36;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600" b="0" i="0" strike="noStrike" noProof="1" smtClean="0">
                          <a:solidFill>
                            <a:schemeClr val="tx1"/>
                          </a:solidFill>
                        </a:rPr>
                        <a:t>//</a:t>
                      </a:r>
                      <a:r>
                        <a:rPr lang="en-US" sz="1600" i="0" noProof="1" smtClean="0"/>
                        <a:t>throws std::out_of_range exception</a:t>
                      </a:r>
                      <a:endParaRPr lang="en-US" sz="1600" b="0" i="0" strike="noStrike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90593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0" strike="noStrike" noProof="1" smtClean="0">
                          <a:solidFill>
                            <a:schemeClr val="tx1"/>
                          </a:solidFill>
                          <a:hlinkClick r:id="rId2"/>
                        </a:rPr>
                        <a:t>http://stackoverflow.com/questions/6111565/now-that-we-have-stdarray-what-uses-are-left-for-c-style-arrays</a:t>
                      </a:r>
                      <a:endParaRPr lang="en-US" sz="1600" b="0" strike="noStrike" noProof="1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sz="1600" b="0" strike="noStrike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600" b="0" i="0" strike="noStrike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noProof="1" smtClean="0"/>
              <a:t>std::vector</a:t>
            </a:r>
            <a:endParaRPr lang="en-US" noProof="1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90512"/>
              </p:ext>
            </p:extLst>
          </p:nvPr>
        </p:nvGraphicFramePr>
        <p:xfrm>
          <a:off x="228600" y="1066800"/>
          <a:ext cx="8458200" cy="563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1910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2438400"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c_style_f(int* x){}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test(){</a:t>
                      </a:r>
                    </a:p>
                    <a:p>
                      <a:r>
                        <a:rPr lang="en-US" sz="1200" noProof="1" smtClean="0"/>
                        <a:t>  vector&lt;int&gt; v; 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if(!v.empty())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c_style_f(&amp;v[0]);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if(!v.empty())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c_style_f(&amp;v.front());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if(!v.empty())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c_style_f(&amp;*v.begin());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2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c_style_f(int* x){}</a:t>
                      </a:r>
                    </a:p>
                    <a:p>
                      <a:endParaRPr lang="en-US" sz="1200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test(){</a:t>
                      </a:r>
                    </a:p>
                    <a:p>
                      <a:r>
                        <a:rPr lang="en-US" sz="1200" noProof="1" smtClean="0"/>
                        <a:t>  vector&lt;int&gt; v;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c_style_f(v.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</a:tr>
              <a:tr h="1112520"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vector&lt;int&gt; v;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v.push_back( 1 ); //capacity = 1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v.reserve( 20 ); //capacity = 20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vector&lt;int&gt;(v).swap(v); //capacity = 1</a:t>
                      </a:r>
                    </a:p>
                    <a:p>
                      <a:r>
                        <a:rPr lang="en-US" sz="1200" b="1" strike="sngStrike" kern="120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//very</a:t>
                      </a:r>
                      <a:r>
                        <a:rPr lang="en-US" sz="1200" b="1" strike="sngStrike" kern="1200" baseline="0" noProof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intuitive!  </a:t>
                      </a:r>
                      <a:endParaRPr lang="en-US" sz="1200" b="1" strike="sngStrike" noProof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noProof="1" smtClean="0"/>
                        <a:t>vector&lt;int&gt; v;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v.push_back( 1 ); //capacity = 1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v.reserve( 20 ); //capacity = 20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v.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shrink_to_fit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//capacity = 1</a:t>
                      </a:r>
                      <a:endParaRPr lang="en-US" sz="1200" noProof="1"/>
                    </a:p>
                  </a:txBody>
                  <a:tcPr/>
                </a:tc>
              </a:tr>
              <a:tr h="14173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struct Some_type{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  Some_type(int _x, int</a:t>
                      </a:r>
                      <a:r>
                        <a:rPr lang="en-US" sz="1200" baseline="0" noProof="1" smtClean="0"/>
                        <a:t> _y, int _z</a:t>
                      </a:r>
                      <a:r>
                        <a:rPr lang="en-US" sz="1200" noProof="1" smtClean="0"/>
                        <a:t>) : x(_x), y(_y), z(_z){}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  int x,y,z;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sz="1200" noProof="1" smtClean="0"/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vector&lt;Some_type&gt; v;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v.push_back(Some_type(1,2,3));</a:t>
                      </a:r>
                      <a:endParaRPr lang="en-US" sz="1200" b="1" strike="sngStrike" noProof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struct Some_type{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  Some_type(int _x, int</a:t>
                      </a:r>
                      <a:r>
                        <a:rPr lang="en-US" sz="1200" baseline="0" noProof="1" smtClean="0"/>
                        <a:t> _y, int _z</a:t>
                      </a:r>
                      <a:r>
                        <a:rPr lang="en-US" sz="1200" noProof="1" smtClean="0"/>
                        <a:t>) : x(_x), y(_y), z(_z){}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  int x,y,z;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};</a:t>
                      </a:r>
                    </a:p>
                    <a:p>
                      <a:pPr marL="0" indent="0">
                        <a:buNone/>
                      </a:pPr>
                      <a:endParaRPr lang="en-US" sz="1200" noProof="1" smtClean="0"/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vector&lt;Some_type&gt; v;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noProof="1" smtClean="0"/>
                        <a:t>v.</a:t>
                      </a:r>
                      <a:r>
                        <a:rPr lang="en-US" sz="1200" b="1" noProof="1" smtClean="0">
                          <a:solidFill>
                            <a:srgbClr val="00B050"/>
                          </a:solidFill>
                        </a:rPr>
                        <a:t>emplace_back</a:t>
                      </a:r>
                      <a:r>
                        <a:rPr lang="en-US" sz="1200" noProof="1" smtClean="0"/>
                        <a:t>(1,2,3);</a:t>
                      </a:r>
                      <a:endParaRPr lang="en-US" sz="1200" b="1" strike="sngStrike" noProof="1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6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noProof="1">
                <a:solidFill>
                  <a:srgbClr val="00B050"/>
                </a:solidFill>
              </a:rPr>
              <a:t>std::regex</a:t>
            </a:r>
          </a:p>
          <a:p>
            <a:pPr marL="0" indent="0">
              <a:buNone/>
            </a:pPr>
            <a:r>
              <a:rPr lang="en-US" sz="1800" noProof="1"/>
              <a:t>bool equals = </a:t>
            </a:r>
            <a:r>
              <a:rPr lang="en-US" sz="1800" noProof="1" smtClean="0"/>
              <a:t>regex_match("</a:t>
            </a:r>
            <a:r>
              <a:rPr lang="en-US" sz="1800" noProof="1"/>
              <a:t>subject", regex("(sub)(.*)") );</a:t>
            </a:r>
          </a:p>
          <a:p>
            <a:pPr marL="0" indent="0">
              <a:buNone/>
            </a:pPr>
            <a:endParaRPr lang="en-US" sz="1800" noProof="1"/>
          </a:p>
          <a:p>
            <a:pPr marL="0" indent="0">
              <a:buNone/>
            </a:pPr>
            <a:r>
              <a:rPr lang="en-US" sz="1800" b="1" noProof="1">
                <a:solidFill>
                  <a:srgbClr val="00B050"/>
                </a:solidFill>
              </a:rPr>
              <a:t>std::chrono</a:t>
            </a:r>
          </a:p>
          <a:p>
            <a:pPr marL="0" indent="0">
              <a:buNone/>
            </a:pPr>
            <a:r>
              <a:rPr lang="en-US" sz="1800" noProof="1"/>
              <a:t>auto start = high_resolution_clock::now();</a:t>
            </a:r>
          </a:p>
          <a:p>
            <a:pPr marL="0" indent="0">
              <a:buNone/>
            </a:pPr>
            <a:r>
              <a:rPr lang="en-US" sz="1800" noProof="1" smtClean="0"/>
              <a:t>some_long_computations</a:t>
            </a:r>
            <a:r>
              <a:rPr lang="en-US" sz="1800" noProof="1"/>
              <a:t>();</a:t>
            </a:r>
          </a:p>
          <a:p>
            <a:pPr marL="0" indent="0">
              <a:buNone/>
            </a:pPr>
            <a:r>
              <a:rPr lang="en-US" sz="1800" noProof="1"/>
              <a:t>auto end = high_resolution_clock::now();</a:t>
            </a:r>
          </a:p>
          <a:p>
            <a:pPr marL="0" indent="0">
              <a:buNone/>
            </a:pPr>
            <a:r>
              <a:rPr lang="en-US" sz="1800" noProof="1"/>
              <a:t>cout&lt;&lt;duration_cast&lt;milliseconds&gt;(end-start).count</a:t>
            </a:r>
            <a:r>
              <a:rPr lang="en-US" sz="1800" noProof="1" smtClean="0"/>
              <a:t>();</a:t>
            </a:r>
          </a:p>
          <a:p>
            <a:pPr marL="0" indent="0">
              <a:buNone/>
            </a:pPr>
            <a:endParaRPr lang="en-US" sz="1800" noProof="1" smtClean="0"/>
          </a:p>
          <a:p>
            <a:pPr marL="0" indent="0">
              <a:buNone/>
            </a:pPr>
            <a:r>
              <a:rPr lang="en-US" sz="1800" b="1" noProof="1">
                <a:solidFill>
                  <a:srgbClr val="00B050"/>
                </a:solidFill>
              </a:rPr>
              <a:t>std</a:t>
            </a:r>
            <a:r>
              <a:rPr lang="en-US" sz="1800" b="1" noProof="1" smtClean="0">
                <a:solidFill>
                  <a:srgbClr val="00B050"/>
                </a:solidFill>
              </a:rPr>
              <a:t>::ratio</a:t>
            </a:r>
          </a:p>
          <a:p>
            <a:pPr marL="0" indent="0">
              <a:buNone/>
            </a:pPr>
            <a:r>
              <a:rPr lang="en-US" sz="1800" noProof="1" smtClean="0"/>
              <a:t>using sum = ratio_add&lt;ratio&lt;1,2</a:t>
            </a:r>
            <a:r>
              <a:rPr lang="en-US" sz="1800" noProof="1"/>
              <a:t>&gt;</a:t>
            </a:r>
            <a:r>
              <a:rPr lang="en-US" sz="1800" noProof="1" smtClean="0"/>
              <a:t>, ratio&lt;2,3&gt;&gt;; </a:t>
            </a:r>
          </a:p>
          <a:p>
            <a:pPr marL="0" indent="0">
              <a:buNone/>
            </a:pPr>
            <a:endParaRPr lang="en-US" sz="1800" noProof="1" smtClean="0"/>
          </a:p>
          <a:p>
            <a:pPr marL="0" indent="0">
              <a:buNone/>
            </a:pPr>
            <a:r>
              <a:rPr lang="en-US" sz="1800" noProof="1" smtClean="0"/>
              <a:t>cout &lt;&lt; "sum = " &lt;&lt; sum::num &lt;&lt; "/" &lt;&lt; sum::den; </a:t>
            </a:r>
          </a:p>
          <a:p>
            <a:pPr marL="0" indent="0">
              <a:buNone/>
            </a:pPr>
            <a:r>
              <a:rPr lang="en-US" sz="1800" noProof="1" smtClean="0"/>
              <a:t>cout &lt;&lt; " (which is: " &lt;&lt; ( double(sum::num) / sum::den ) &lt;&lt; ")" &lt;&lt; endl;</a:t>
            </a:r>
          </a:p>
          <a:p>
            <a:pPr marL="0" indent="0">
              <a:buNone/>
            </a:pPr>
            <a:endParaRPr lang="en-US" sz="1800" noProof="1" smtClean="0"/>
          </a:p>
          <a:p>
            <a:pPr marL="0" indent="0">
              <a:buNone/>
            </a:pPr>
            <a:r>
              <a:rPr lang="en-US" sz="1800" noProof="1" smtClean="0"/>
              <a:t>Output: sum </a:t>
            </a:r>
            <a:r>
              <a:rPr lang="en-US" sz="1800" noProof="1"/>
              <a:t>= 7/6 (which is: 1.166667</a:t>
            </a:r>
            <a:r>
              <a:rPr lang="en-US" sz="1800" noProof="1" smtClean="0"/>
              <a:t>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8470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1" smtClean="0">
                <a:solidFill>
                  <a:srgbClr val="00B050"/>
                </a:solidFill>
              </a:rPr>
              <a:t>New algorithms:</a:t>
            </a:r>
          </a:p>
          <a:p>
            <a:pPr marL="0" indent="0">
              <a:buNone/>
            </a:pPr>
            <a:r>
              <a:rPr lang="en-US" noProof="1" smtClean="0"/>
              <a:t>std::all_of, std::none_of, std::any_of, std::find_if_not, std::copy_if, </a:t>
            </a:r>
            <a:r>
              <a:rPr lang="en-US" noProof="1"/>
              <a:t>std::</a:t>
            </a:r>
            <a:r>
              <a:rPr lang="en-US" noProof="1" smtClean="0"/>
              <a:t>copy_n, std::move, std::move_n, std::move_backward, std::</a:t>
            </a:r>
            <a:r>
              <a:rPr lang="en-US" noProof="1"/>
              <a:t>shuffle</a:t>
            </a:r>
            <a:r>
              <a:rPr lang="en-US" noProof="1" smtClean="0"/>
              <a:t>, std::random_shuffle, std::is_partitioned, std::partition_copy, std::partition_point, std::is_sorted, std::is_sorted_until, std::is_heap_until, std::min_max, std::minmax_element, std::is_permutation, std::iota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328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Threads and memory </a:t>
            </a:r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noProof="1" smtClean="0"/>
              <a:t>Threading support:</a:t>
            </a:r>
          </a:p>
          <a:p>
            <a:pPr marL="0" indent="0">
              <a:buNone/>
            </a:pPr>
            <a:r>
              <a:rPr lang="en-US" noProof="1" smtClean="0"/>
              <a:t>thread, mutex, condition variable, future/promise, package task</a:t>
            </a:r>
          </a:p>
          <a:p>
            <a:pPr marL="0" indent="0">
              <a:buNone/>
            </a:pPr>
            <a:endParaRPr lang="en-US" noProof="1" smtClean="0"/>
          </a:p>
          <a:p>
            <a:pPr marL="0" indent="0">
              <a:buNone/>
            </a:pPr>
            <a:r>
              <a:rPr lang="en-US" noProof="1" smtClean="0"/>
              <a:t>Memory model:</a:t>
            </a:r>
          </a:p>
          <a:p>
            <a:pPr marL="0" indent="0">
              <a:buNone/>
            </a:pPr>
            <a:r>
              <a:rPr lang="en-US" noProof="1" smtClean="0"/>
              <a:t>atomic, fence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500" noProof="1" smtClean="0"/>
              <a:t>Difference between std::thread and boost::thread:</a:t>
            </a:r>
          </a:p>
          <a:p>
            <a:pPr marL="0" indent="0">
              <a:buNone/>
            </a:pPr>
            <a:r>
              <a:rPr lang="en-US" sz="1500" noProof="1" smtClean="0">
                <a:hlinkClick r:id="rId3"/>
              </a:rPr>
              <a:t>http://stackoverflow.com/questions/7241993/is-it-smart-to-replace-boostthread-and-boostmutex-with-c11-equivalents</a:t>
            </a:r>
            <a:endParaRPr lang="en-US" sz="1500" noProof="1" smtClean="0"/>
          </a:p>
          <a:p>
            <a:pPr marL="0" indent="0">
              <a:buNone/>
            </a:pPr>
            <a:endParaRPr lang="en-US" sz="1500" noProof="1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1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std::thread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387843"/>
              </p:ext>
            </p:extLst>
          </p:nvPr>
        </p:nvGraphicFramePr>
        <p:xfrm>
          <a:off x="457200" y="12954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5715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Java</a:t>
                      </a:r>
                      <a:endParaRPr lang="en-US" sz="240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#include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&lt;thread&gt;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#include &lt;iostream&gt;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	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int main()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{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    using namespace std;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   </a:t>
                      </a:r>
                      <a:r>
                        <a:rPr lang="en-US" baseline="0" noProof="1" smtClean="0"/>
                        <a:t> 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thread</a:t>
                      </a:r>
                      <a:r>
                        <a:rPr lang="en-US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noProof="1" smtClean="0"/>
                        <a:t>t1([](){</a:t>
                      </a:r>
                      <a:r>
                        <a:rPr lang="en-US" baseline="0" noProof="1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baseline="0" noProof="1" smtClean="0"/>
                        <a:t>        </a:t>
                      </a:r>
                      <a:r>
                        <a:rPr lang="en-US" noProof="1" smtClean="0"/>
                        <a:t>cout &lt;&lt; “Hi from</a:t>
                      </a:r>
                      <a:r>
                        <a:rPr lang="en-US" baseline="0" noProof="1" smtClean="0"/>
                        <a:t>  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         thread” &lt;&lt; endl;});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endParaRPr lang="en-US" noProof="1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    t1.</a:t>
                      </a:r>
                      <a:r>
                        <a:rPr lang="en-US" b="1" noProof="1" smtClean="0">
                          <a:solidFill>
                            <a:srgbClr val="00B050"/>
                          </a:solidFill>
                        </a:rPr>
                        <a:t>join</a:t>
                      </a:r>
                      <a:r>
                        <a:rPr lang="en-US" noProof="1" smtClean="0"/>
                        <a:t>();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    return 0;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noProof="1" smtClean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public class TestThread {</a:t>
                      </a:r>
                    </a:p>
                    <a:p>
                      <a:endParaRPr lang="en-US" noProof="1" smtClean="0"/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   public static void main(String[] args) throws InterruptedException {</a:t>
                      </a:r>
                    </a:p>
                    <a:p>
                      <a:r>
                        <a:rPr lang="en-US" noProof="1" smtClean="0"/>
                        <a:t>      Thread t1 = new Thread(new Runnable() {</a:t>
                      </a:r>
                    </a:p>
                    <a:p>
                      <a:r>
                        <a:rPr lang="en-US" noProof="1" smtClean="0"/>
                        <a:t>         public void run() {</a:t>
                      </a:r>
                    </a:p>
                    <a:p>
                      <a:r>
                        <a:rPr lang="en-US" noProof="1" smtClean="0"/>
                        <a:t>            System.out.println(“Hi from thread");</a:t>
                      </a:r>
                    </a:p>
                    <a:p>
                      <a:r>
                        <a:rPr lang="en-US" noProof="1" smtClean="0"/>
                        <a:t>         }</a:t>
                      </a:r>
                    </a:p>
                    <a:p>
                      <a:r>
                        <a:rPr lang="en-US" noProof="1" smtClean="0"/>
                        <a:t>      });</a:t>
                      </a:r>
                    </a:p>
                    <a:p>
                      <a:r>
                        <a:rPr lang="en-US" noProof="1" smtClean="0"/>
                        <a:t>      t1.start();</a:t>
                      </a:r>
                    </a:p>
                    <a:p>
                      <a:endParaRPr lang="en-US" noProof="1" smtClean="0"/>
                    </a:p>
                    <a:p>
                      <a:r>
                        <a:rPr lang="en-US" noProof="1" smtClean="0"/>
                        <a:t>      t1.join();</a:t>
                      </a:r>
                    </a:p>
                    <a:p>
                      <a:r>
                        <a:rPr lang="en-US" noProof="1" smtClean="0"/>
                        <a:t>   }</a:t>
                      </a:r>
                    </a:p>
                    <a:p>
                      <a:r>
                        <a:rPr lang="en-US" noProof="1" smtClean="0"/>
                        <a:t>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14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noProof="1" smtClean="0"/>
              <a:t>::mutex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684956"/>
              </p:ext>
            </p:extLst>
          </p:nvPr>
        </p:nvGraphicFramePr>
        <p:xfrm>
          <a:off x="457200" y="1295400"/>
          <a:ext cx="8229600" cy="4700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3810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Output(may</a:t>
                      </a:r>
                      <a:r>
                        <a:rPr lang="en-US" sz="2400" baseline="0" dirty="0" smtClean="0"/>
                        <a:t> vary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200" b="1" dirty="0" smtClean="0">
                          <a:solidFill>
                            <a:srgbClr val="FF0000"/>
                          </a:solidFill>
                        </a:rPr>
                        <a:t>//version without </a:t>
                      </a:r>
                      <a:r>
                        <a:rPr lang="en-US" sz="1200" b="1" noProof="1" smtClean="0">
                          <a:solidFill>
                            <a:srgbClr val="FF0000"/>
                          </a:solidFill>
                        </a:rPr>
                        <a:t>mutex!!!</a:t>
                      </a:r>
                      <a:endParaRPr lang="en-US" sz="1200" b="1" kern="1200" noProof="1" smtClean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run(size_t n){</a:t>
                      </a:r>
                    </a:p>
                    <a:p>
                      <a:r>
                        <a:rPr lang="nn-NO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for (size_t i = 0; i &lt; 5; ++i)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cout &lt;&lt; n &lt;&lt; ": " &lt;&lt; i &lt;&lt; endl;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t1(run, 1);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2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t2(run, 2);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2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t3(run, 3);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t1.join();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t2.join();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t3.join();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1: 0</a:t>
                      </a:r>
                    </a:p>
                    <a:p>
                      <a:r>
                        <a:rPr lang="en-US" noProof="1" smtClean="0"/>
                        <a:t>1: 1</a:t>
                      </a:r>
                    </a:p>
                    <a:p>
                      <a:r>
                        <a:rPr lang="en-US" noProof="1" smtClean="0"/>
                        <a:t>1: 2</a:t>
                      </a:r>
                    </a:p>
                    <a:p>
                      <a:r>
                        <a:rPr lang="en-US" noProof="1" smtClean="0"/>
                        <a:t>1: 3</a:t>
                      </a:r>
                    </a:p>
                    <a:p>
                      <a:r>
                        <a:rPr lang="en-US" noProof="1" smtClean="0"/>
                        <a:t>1: 4</a:t>
                      </a:r>
                    </a:p>
                    <a:p>
                      <a:r>
                        <a:rPr lang="en-US" noProof="1" smtClean="0"/>
                        <a:t>23: 0</a:t>
                      </a:r>
                    </a:p>
                    <a:p>
                      <a:r>
                        <a:rPr lang="en-US" noProof="1" smtClean="0"/>
                        <a:t>3: 1</a:t>
                      </a:r>
                    </a:p>
                    <a:p>
                      <a:r>
                        <a:rPr lang="en-US" noProof="1" smtClean="0"/>
                        <a:t>3: 2</a:t>
                      </a:r>
                    </a:p>
                    <a:p>
                      <a:r>
                        <a:rPr lang="en-US" noProof="1" smtClean="0"/>
                        <a:t>3: 3</a:t>
                      </a:r>
                    </a:p>
                    <a:p>
                      <a:r>
                        <a:rPr lang="en-US" noProof="1" smtClean="0"/>
                        <a:t>3: 4</a:t>
                      </a:r>
                    </a:p>
                    <a:p>
                      <a:r>
                        <a:rPr lang="en-US" noProof="1" smtClean="0"/>
                        <a:t>: 0</a:t>
                      </a:r>
                    </a:p>
                    <a:p>
                      <a:r>
                        <a:rPr lang="en-US" noProof="1" smtClean="0"/>
                        <a:t>2: 1</a:t>
                      </a:r>
                    </a:p>
                    <a:p>
                      <a:r>
                        <a:rPr lang="en-US" noProof="1" smtClean="0"/>
                        <a:t>2: 2</a:t>
                      </a:r>
                    </a:p>
                    <a:p>
                      <a:r>
                        <a:rPr lang="en-US" noProof="1" smtClean="0"/>
                        <a:t>2: 3</a:t>
                      </a:r>
                    </a:p>
                    <a:p>
                      <a:r>
                        <a:rPr lang="en-US" noProof="1" smtClean="0"/>
                        <a:t>2: 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noProof="1" smtClean="0"/>
              <a:t>::mutex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800200"/>
              </p:ext>
            </p:extLst>
          </p:nvPr>
        </p:nvGraphicFramePr>
        <p:xfrm>
          <a:off x="457200" y="1295400"/>
          <a:ext cx="8229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191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Output(is defined within</a:t>
                      </a:r>
                      <a:r>
                        <a:rPr lang="en-US" sz="2400" baseline="0" noProof="1" smtClean="0"/>
                        <a:t> run</a:t>
                      </a:r>
                      <a:r>
                        <a:rPr lang="en-US" sz="2400" noProof="1" smtClean="0"/>
                        <a:t>)</a:t>
                      </a:r>
                      <a:endParaRPr lang="en-US" sz="2400" noProof="1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run(size_t n){</a:t>
                      </a:r>
                    </a:p>
                    <a:p>
                      <a:r>
                        <a:rPr lang="en-US" sz="11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m.lock();</a:t>
                      </a:r>
                    </a:p>
                    <a:p>
                      <a:r>
                        <a:rPr lang="nn-NO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for (size_t i = 0; i &lt; 5; ++i)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cout &lt;&lt; n &lt;&lt; ": " &lt;&lt; i &lt;&lt; endl;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m.unlock();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t1(run, 1);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t2(run, 2);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t3(run, 3);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t1.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t2.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t3.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05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1: 0</a:t>
                      </a:r>
                    </a:p>
                    <a:p>
                      <a:r>
                        <a:rPr lang="en-US" noProof="1" smtClean="0"/>
                        <a:t>1: 1</a:t>
                      </a:r>
                    </a:p>
                    <a:p>
                      <a:r>
                        <a:rPr lang="en-US" noProof="1" smtClean="0"/>
                        <a:t>1: 2</a:t>
                      </a:r>
                    </a:p>
                    <a:p>
                      <a:r>
                        <a:rPr lang="en-US" noProof="1" smtClean="0"/>
                        <a:t>1: 3</a:t>
                      </a:r>
                    </a:p>
                    <a:p>
                      <a:r>
                        <a:rPr lang="en-US" noProof="1" smtClean="0"/>
                        <a:t>1: 4</a:t>
                      </a:r>
                    </a:p>
                    <a:p>
                      <a:r>
                        <a:rPr lang="en-US" noProof="1" smtClean="0"/>
                        <a:t>2: 0</a:t>
                      </a:r>
                    </a:p>
                    <a:p>
                      <a:r>
                        <a:rPr lang="en-US" noProof="1" smtClean="0"/>
                        <a:t>2: 1</a:t>
                      </a:r>
                    </a:p>
                    <a:p>
                      <a:r>
                        <a:rPr lang="en-US" noProof="1" smtClean="0"/>
                        <a:t>2: 2</a:t>
                      </a:r>
                    </a:p>
                    <a:p>
                      <a:r>
                        <a:rPr lang="en-US" noProof="1" smtClean="0"/>
                        <a:t>2: 3</a:t>
                      </a:r>
                    </a:p>
                    <a:p>
                      <a:r>
                        <a:rPr lang="en-US" noProof="1" smtClean="0"/>
                        <a:t>2: 4</a:t>
                      </a:r>
                    </a:p>
                    <a:p>
                      <a:r>
                        <a:rPr lang="en-US" noProof="1" smtClean="0"/>
                        <a:t>3: 0</a:t>
                      </a:r>
                    </a:p>
                    <a:p>
                      <a:r>
                        <a:rPr lang="en-US" noProof="1" smtClean="0"/>
                        <a:t>3: 1</a:t>
                      </a:r>
                    </a:p>
                    <a:p>
                      <a:r>
                        <a:rPr lang="en-US" noProof="1" smtClean="0"/>
                        <a:t>3: 2</a:t>
                      </a:r>
                    </a:p>
                    <a:p>
                      <a:r>
                        <a:rPr lang="en-US" noProof="1" smtClean="0"/>
                        <a:t>3: 3</a:t>
                      </a:r>
                    </a:p>
                    <a:p>
                      <a:r>
                        <a:rPr lang="en-US" noProof="1" smtClean="0"/>
                        <a:t>3: 4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6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std::lock_guard+std::mutex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406787"/>
              </p:ext>
            </p:extLst>
          </p:nvPr>
        </p:nvGraphicFramePr>
        <p:xfrm>
          <a:off x="457200" y="1295400"/>
          <a:ext cx="8229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/>
                <a:gridCol w="4648200"/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noProof="1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run(size_t n){</a:t>
                      </a:r>
                    </a:p>
                    <a:p>
                      <a:r>
                        <a:rPr lang="en-US" sz="11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m.lock();</a:t>
                      </a:r>
                    </a:p>
                    <a:p>
                      <a:r>
                        <a:rPr lang="nn-NO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for (size_t i = 0; i &lt; 5; ++i)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cout &lt;&lt; n &lt;&lt; ": " &lt;&lt; i &lt;&lt; endl;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 m.unlock();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t1(run, 1);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t2(run, 2);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t3(run, 3);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t1.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t2.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t3.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050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1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m;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void run(size_t n){</a:t>
                      </a:r>
                    </a:p>
                    <a:p>
                      <a:r>
                        <a:rPr lang="en-US" sz="11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lock_guard&lt;mutex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lm(m); //ctor</a:t>
                      </a:r>
                      <a:r>
                        <a:rPr lang="en-US" sz="1200" kern="1200" baseline="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– m.lock(), dtor – m.unlock()</a:t>
                      </a:r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n-NO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for (size_t i = 0; i &lt; 5; ++i)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cout &lt;&lt; n &lt;&lt; ": " &lt;&lt; i &lt;&lt; endl;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}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1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t1(run, 1);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t2(run, 2);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thread</a:t>
                      </a:r>
                      <a:r>
                        <a:rPr lang="en-US" sz="1100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t3(run, 3);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t1.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t2.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t3.</a:t>
                      </a:r>
                      <a:r>
                        <a:rPr lang="en-US" sz="11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89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std</a:t>
            </a:r>
            <a:r>
              <a:rPr lang="en-US" noProof="1" smtClean="0"/>
              <a:t>::async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227872"/>
              </p:ext>
            </p:extLst>
          </p:nvPr>
        </p:nvGraphicFramePr>
        <p:xfrm>
          <a:off x="457200" y="1295400"/>
          <a:ext cx="8077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Fib(int n){</a:t>
                      </a:r>
                    </a:p>
                    <a:p>
                      <a:r>
                        <a:rPr lang="pt-BR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n&lt;=2 ? 1 : Fib(n-1)+Fib(n-2);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endParaRPr lang="en-US" sz="1200" kern="1200" noProof="1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calc1(){  return Fib(30); }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calc2(){  return Fib(40); }</a:t>
                      </a:r>
                    </a:p>
                    <a:p>
                      <a:endParaRPr lang="en-US" sz="12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 start calc1() asynchronously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future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&lt;int&gt; result1 = 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(calc1);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 call calc2() synchronously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result2 = calc2(); 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// wait for calc1() and add its result to result2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int result = result1.</a:t>
                      </a:r>
                      <a:r>
                        <a:rPr lang="en-US" sz="1200" b="1" kern="1200" noProof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+ result2;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cout &lt;&lt; "calc1()+calc2(): " &lt;&lt; result &lt;&lt; endl;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US" sz="12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1100" kern="1200" noProof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700" noProof="1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2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in-class </a:t>
            </a:r>
            <a:r>
              <a:rPr lang="en-US" dirty="0"/>
              <a:t>member initializers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486965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3886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A(): a(4), b(2),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h("text1"),</a:t>
                      </a:r>
                      <a:r>
                        <a:rPr lang="en-US" sz="1600" b="0" baseline="0" noProof="1" smtClean="0"/>
                        <a:t> 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in_a) : a(in_a), b(2),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  h</a:t>
                      </a:r>
                      <a:r>
                        <a:rPr lang="en-US" sz="1600" b="0" noProof="1" smtClean="0"/>
                        <a:t>("text1"),</a:t>
                      </a:r>
                      <a:r>
                        <a:rPr lang="en-US" sz="1600" b="0" baseline="0" noProof="1" smtClean="0"/>
                        <a:t> 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 c) : a(4), b(2),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h("text1"), </a:t>
                      </a:r>
                      <a:r>
                        <a:rPr lang="en-US" sz="1600" b="0" baseline="0" noProof="1" smtClean="0"/>
                        <a:t> </a:t>
                      </a:r>
                      <a:r>
                        <a:rPr lang="en-US" sz="1600" b="0" noProof="1" smtClean="0"/>
                        <a:t>s("text2")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private: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int</a:t>
                      </a:r>
                      <a:r>
                        <a:rPr lang="en-US" sz="1600" b="0" noProof="1" smtClean="0"/>
                        <a:t> b;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h;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s;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in_a) : a(in_a)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A(C c) {}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private: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4;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baseline="0" noProof="1" smtClean="0"/>
                        <a:t>  int</a:t>
                      </a:r>
                      <a:r>
                        <a:rPr lang="en-US" sz="1600" b="0" noProof="1" smtClean="0"/>
                        <a:t> b</a:t>
                      </a:r>
                      <a:r>
                        <a:rPr lang="en-US" sz="1600" b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= 2;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h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"text1";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string s</a:t>
                      </a:r>
                      <a:r>
                        <a:rPr lang="en-US" sz="1600" b="0" baseline="0" noProof="1" smtClean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sz="1600" b="1" baseline="0" noProof="1" smtClean="0">
                          <a:solidFill>
                            <a:srgbClr val="00B050"/>
                          </a:solidFill>
                        </a:rPr>
                        <a:t>=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"text2";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72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Deprecated idioms</a:t>
            </a:r>
            <a:endParaRPr lang="en-US" dirty="0"/>
          </a:p>
        </p:txBody>
      </p:sp>
      <p:graphicFrame>
        <p:nvGraphicFramePr>
          <p:cNvPr id="5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662956"/>
              </p:ext>
            </p:extLst>
          </p:nvPr>
        </p:nvGraphicFramePr>
        <p:xfrm>
          <a:off x="457200" y="1295401"/>
          <a:ext cx="8077200" cy="518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34379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C++11</a:t>
                      </a:r>
                      <a:endParaRPr lang="en-US" sz="2400" noProof="1"/>
                    </a:p>
                  </a:txBody>
                  <a:tcPr/>
                </a:tc>
              </a:tr>
              <a:tr h="252113">
                <a:tc>
                  <a:txBody>
                    <a:bodyPr/>
                    <a:lstStyle/>
                    <a:p>
                      <a:r>
                        <a:rPr lang="en-US" sz="1600" b="0" baseline="0" noProof="1" smtClean="0">
                          <a:solidFill>
                            <a:schemeClr val="tx1"/>
                          </a:solidFill>
                        </a:rPr>
                        <a:t>Now that we have C++11, we can use new features instead of following idioms:</a:t>
                      </a: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noProof="1" smtClean="0">
                          <a:solidFill>
                            <a:schemeClr val="tx1"/>
                          </a:solidFill>
                          <a:hlinkClick r:id="rId3"/>
                        </a:rPr>
                        <a:t>nullptr</a:t>
                      </a:r>
                      <a:endParaRPr lang="en-US" sz="12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4"/>
                        </a:rPr>
                        <a:t>Move_Constructor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5"/>
                        </a:rPr>
                        <a:t>Safe_bool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6"/>
                        </a:rPr>
                        <a:t>Shrink-to-fit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9194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7"/>
                        </a:rPr>
                        <a:t>Type_Safe_Enum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19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8"/>
                        </a:rPr>
                        <a:t>Requiring_or_Prohibiting_Heap-based_Objects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9"/>
                        </a:rPr>
                        <a:t>Type_Generator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0"/>
                        </a:rPr>
                        <a:t>Final_Class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4319">
                <a:tc>
                  <a:txBody>
                    <a:bodyPr/>
                    <a:lstStyle/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1"/>
                        </a:rPr>
                        <a:t>address_of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645919">
                <a:tc>
                  <a:txBody>
                    <a:bodyPr/>
                    <a:lstStyle/>
                    <a:p>
                      <a:endParaRPr lang="en-US" sz="1400" b="0" noProof="1" smtClean="0">
                        <a:solidFill>
                          <a:schemeClr val="tx1"/>
                        </a:solidFill>
                        <a:hlinkClick r:id="rId12"/>
                      </a:endParaRPr>
                    </a:p>
                    <a:p>
                      <a:r>
                        <a:rPr lang="en-US" sz="1400" b="0" noProof="1" smtClean="0">
                          <a:solidFill>
                            <a:schemeClr val="tx1"/>
                          </a:solidFill>
                          <a:hlinkClick r:id="rId12"/>
                        </a:rPr>
                        <a:t>http://stackoverflow.com/questions/9299101/what-c-idioms-are-deprecated-in-c11</a:t>
                      </a:r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b="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72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C++11 compiler support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335562"/>
              </p:ext>
            </p:extLst>
          </p:nvPr>
        </p:nvGraphicFramePr>
        <p:xfrm>
          <a:off x="381000" y="1219200"/>
          <a:ext cx="84582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914400"/>
                <a:gridCol w="2133600"/>
                <a:gridCol w="1752600"/>
                <a:gridCol w="1600200"/>
              </a:tblGrid>
              <a:tr h="466541">
                <a:tc>
                  <a:txBody>
                    <a:bodyPr/>
                    <a:lstStyle/>
                    <a:p>
                      <a:r>
                        <a:rPr lang="en-US" noProof="1" smtClean="0"/>
                        <a:t>gcc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icc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msvc(with NOV CTP)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Ibm</a:t>
                      </a:r>
                      <a:r>
                        <a:rPr lang="en-US" baseline="0" noProof="1" smtClean="0"/>
                        <a:t> xlc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clang</a:t>
                      </a:r>
                      <a:endParaRPr lang="en-US" noProof="1"/>
                    </a:p>
                  </a:txBody>
                  <a:tcPr/>
                </a:tc>
              </a:tr>
              <a:tr h="1514659">
                <a:tc>
                  <a:txBody>
                    <a:bodyPr/>
                    <a:lstStyle/>
                    <a:p>
                      <a:r>
                        <a:rPr lang="en-US" noProof="1" smtClean="0"/>
                        <a:t>38/39</a:t>
                      </a:r>
                    </a:p>
                    <a:p>
                      <a:r>
                        <a:rPr lang="en-US" noProof="1" smtClean="0"/>
                        <a:t>Not implemented:</a:t>
                      </a:r>
                    </a:p>
                    <a:p>
                      <a:r>
                        <a:rPr lang="en-US" noProof="1" smtClean="0"/>
                        <a:t>threads,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27/39</a:t>
                      </a:r>
                    </a:p>
                    <a:p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</a:t>
                      </a:r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24/39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support(without init. list)</a:t>
                      </a:r>
                      <a:endParaRPr lang="en-US" noProof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17/39</a:t>
                      </a:r>
                    </a:p>
                    <a:p>
                      <a:r>
                        <a:rPr lang="en-US" noProof="1" smtClean="0"/>
                        <a:t>Not implemented:</a:t>
                      </a:r>
                    </a:p>
                    <a:p>
                      <a:r>
                        <a:rPr lang="en-US" noProof="1" smtClean="0"/>
                        <a:t>threads, regex</a:t>
                      </a:r>
                    </a:p>
                    <a:p>
                      <a:endParaRPr lang="en-US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 smtClean="0"/>
                        <a:t>37/39</a:t>
                      </a:r>
                    </a:p>
                    <a:p>
                      <a:r>
                        <a:rPr lang="en-US" noProof="1" smtClean="0"/>
                        <a:t>Full STL</a:t>
                      </a:r>
                      <a:r>
                        <a:rPr lang="en-US" baseline="0" noProof="1" smtClean="0"/>
                        <a:t> support</a:t>
                      </a:r>
                      <a:endParaRPr lang="en-US" noProof="1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4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669550984"/>
              </p:ext>
            </p:extLst>
          </p:nvPr>
        </p:nvGraphicFramePr>
        <p:xfrm>
          <a:off x="533400" y="1600200"/>
          <a:ext cx="8229600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84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delegating </a:t>
            </a:r>
            <a:r>
              <a:rPr lang="en-US" dirty="0"/>
              <a:t>constructors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681787"/>
              </p:ext>
            </p:extLst>
          </p:nvPr>
        </p:nvGraphicFramePr>
        <p:xfrm>
          <a:off x="457200" y="1600200"/>
          <a:ext cx="8229600" cy="502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C++03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 smtClean="0"/>
                        <a:t>C++11</a:t>
                      </a:r>
                      <a:endParaRPr lang="en-US" sz="2400" b="1" i="0" dirty="0"/>
                    </a:p>
                  </a:txBody>
                  <a:tcPr/>
                </a:tc>
              </a:tr>
              <a:tr h="42431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class A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int a;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void validate(int x)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if (0&lt;x &amp;&amp; x&lt;=42) a=x; else throw bad_A(x);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public: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A(int x) { validate(x);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A() { validate(42); }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A(string s)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{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int x = stoi(s);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  validate(x);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  }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17675" algn="l"/>
                          <a:tab pos="2001838" algn="l"/>
                        </a:tabLst>
                        <a:defRPr/>
                      </a:pPr>
                      <a:r>
                        <a:rPr lang="en-US" sz="1600" b="0" noProof="1" smtClean="0"/>
                        <a:t>};</a:t>
                      </a:r>
                      <a:endParaRPr lang="en-US" sz="1600" b="0" spc="-20" noProof="1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noProof="1" smtClean="0"/>
                        <a:t>class A </a:t>
                      </a:r>
                    </a:p>
                    <a:p>
                      <a:r>
                        <a:rPr lang="en-US" sz="1600" b="0" noProof="1" smtClean="0"/>
                        <a:t>{</a:t>
                      </a:r>
                    </a:p>
                    <a:p>
                      <a:r>
                        <a:rPr lang="en-US" sz="1600" b="0" noProof="1" smtClean="0"/>
                        <a:t>  int a; </a:t>
                      </a:r>
                    </a:p>
                    <a:p>
                      <a:r>
                        <a:rPr lang="en-US" sz="1600" b="0" noProof="1" smtClean="0"/>
                        <a:t>public: </a:t>
                      </a:r>
                    </a:p>
                    <a:p>
                      <a:r>
                        <a:rPr lang="en-US" sz="1600" b="0" noProof="1" smtClean="0"/>
                        <a:t>  A(int x)</a:t>
                      </a:r>
                    </a:p>
                    <a:p>
                      <a:r>
                        <a:rPr lang="en-US" sz="1600" b="0" noProof="1" smtClean="0"/>
                        <a:t>  { </a:t>
                      </a:r>
                    </a:p>
                    <a:p>
                      <a:r>
                        <a:rPr lang="en-US" sz="1600" b="0" noProof="1" smtClean="0"/>
                        <a:t>    if (0&lt;x &amp;&amp; x&lt;=42) a=x; else throw bad_A(x); </a:t>
                      </a:r>
                    </a:p>
                    <a:p>
                      <a:r>
                        <a:rPr lang="en-US" sz="1600" b="0" noProof="1" smtClean="0"/>
                        <a:t>  } </a:t>
                      </a:r>
                    </a:p>
                    <a:p>
                      <a:r>
                        <a:rPr lang="en-US" sz="1600" b="0" noProof="1" smtClean="0"/>
                        <a:t>  A() :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A(42)</a:t>
                      </a:r>
                      <a:r>
                        <a:rPr lang="en-US" sz="1600" b="0" noProof="1" smtClean="0"/>
                        <a:t>{ } </a:t>
                      </a:r>
                    </a:p>
                    <a:p>
                      <a:r>
                        <a:rPr lang="en-US" sz="1600" b="0" noProof="1" smtClean="0"/>
                        <a:t>  A(string s) : </a:t>
                      </a:r>
                      <a:r>
                        <a:rPr lang="en-US" sz="1600" b="1" noProof="1" smtClean="0">
                          <a:solidFill>
                            <a:srgbClr val="00B050"/>
                          </a:solidFill>
                        </a:rPr>
                        <a:t>A(stoi(s))</a:t>
                      </a:r>
                      <a:r>
                        <a:rPr lang="en-US" sz="1600" b="0" noProof="1" smtClean="0"/>
                        <a:t>{ } </a:t>
                      </a:r>
                    </a:p>
                    <a:p>
                      <a:r>
                        <a:rPr lang="en-US" sz="1600" b="0" noProof="1" smtClean="0"/>
                        <a:t>};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0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override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982262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C++11</a:t>
                      </a:r>
                      <a:endParaRPr lang="en-US" sz="2400" dirty="0"/>
                    </a:p>
                  </a:txBody>
                  <a:tcPr/>
                </a:tc>
              </a:tr>
              <a:tr h="4572000"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virtual void some_func(float);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Derived : Base </a:t>
                      </a:r>
                    </a:p>
                    <a:p>
                      <a:r>
                        <a:rPr lang="en-US" sz="2400" noProof="1" smtClean="0"/>
                        <a:t>{</a:t>
                      </a:r>
                    </a:p>
                    <a:p>
                      <a:r>
                        <a:rPr lang="en-US" sz="2400" noProof="1" smtClean="0"/>
                        <a:t>  virtual void some_func(int);</a:t>
                      </a:r>
                    </a:p>
                    <a:p>
                      <a:r>
                        <a:rPr lang="en-US" sz="2400" noProof="1" smtClean="0"/>
                        <a:t>  </a:t>
                      </a:r>
                      <a:r>
                        <a:rPr lang="en-US" sz="2400" b="1" noProof="1" smtClean="0">
                          <a:solidFill>
                            <a:srgbClr val="FF0000"/>
                          </a:solidFill>
                        </a:rPr>
                        <a:t>//warning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  <a:endParaRPr lang="en-US" sz="2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noProof="1" smtClean="0"/>
                        <a:t>struct Base</a:t>
                      </a:r>
                    </a:p>
                    <a:p>
                      <a:r>
                        <a:rPr lang="en-US" sz="2400" noProof="1" smtClean="0"/>
                        <a:t>{ </a:t>
                      </a:r>
                    </a:p>
                    <a:p>
                      <a:r>
                        <a:rPr lang="en-US" sz="2400" noProof="1" smtClean="0"/>
                        <a:t>  virtual void some_func(float);</a:t>
                      </a:r>
                    </a:p>
                    <a:p>
                      <a:r>
                        <a:rPr lang="en-US" sz="2400" noProof="1" smtClean="0"/>
                        <a:t>}; </a:t>
                      </a:r>
                    </a:p>
                    <a:p>
                      <a:endParaRPr lang="en-US" sz="2400" noProof="1" smtClean="0"/>
                    </a:p>
                    <a:p>
                      <a:r>
                        <a:rPr lang="en-US" sz="2400" noProof="1" smtClean="0"/>
                        <a:t>struct Derived : Base </a:t>
                      </a:r>
                    </a:p>
                    <a:p>
                      <a:r>
                        <a:rPr lang="en-US" sz="2400" noProof="1" smtClean="0"/>
                        <a:t>{</a:t>
                      </a:r>
                    </a:p>
                    <a:p>
                      <a:r>
                        <a:rPr lang="en-US" sz="2400" noProof="1" smtClean="0"/>
                        <a:t>  void some_func(int) </a:t>
                      </a:r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US" sz="2400" noProof="1" smtClean="0"/>
                        <a:t>; </a:t>
                      </a:r>
                    </a:p>
                    <a:p>
                      <a:r>
                        <a:rPr lang="en-US" sz="2400" b="1" noProof="1" smtClean="0">
                          <a:solidFill>
                            <a:srgbClr val="00B050"/>
                          </a:solidFill>
                        </a:rPr>
                        <a:t>  //error</a:t>
                      </a:r>
                    </a:p>
                    <a:p>
                      <a:r>
                        <a:rPr lang="en-US" sz="2400" noProof="1" smtClean="0"/>
                        <a:t>};</a:t>
                      </a:r>
                      <a:endParaRPr lang="en-US" sz="2400" noProof="1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50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7060</Words>
  <Application>Microsoft Office PowerPoint</Application>
  <PresentationFormat>Экран (4:3)</PresentationFormat>
  <Paragraphs>1725</Paragraphs>
  <Slides>72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73" baseType="lpstr">
      <vt:lpstr>Тема Office</vt:lpstr>
      <vt:lpstr>C++11</vt:lpstr>
      <vt:lpstr>null pointer constant</vt:lpstr>
      <vt:lpstr>null pointer constant</vt:lpstr>
      <vt:lpstr>standard types</vt:lpstr>
      <vt:lpstr>standard types</vt:lpstr>
      <vt:lpstr>raw string literals</vt:lpstr>
      <vt:lpstr>in-class member initializers</vt:lpstr>
      <vt:lpstr>delegating constructors</vt:lpstr>
      <vt:lpstr>override</vt:lpstr>
      <vt:lpstr>final</vt:lpstr>
      <vt:lpstr>static_assert</vt:lpstr>
      <vt:lpstr>type traits</vt:lpstr>
      <vt:lpstr>auto</vt:lpstr>
      <vt:lpstr>decltype</vt:lpstr>
      <vt:lpstr>suffix return type syntax</vt:lpstr>
      <vt:lpstr>suffix return type syntax</vt:lpstr>
      <vt:lpstr>suffix return type syntax</vt:lpstr>
      <vt:lpstr>suffix return type syntax</vt:lpstr>
      <vt:lpstr>suffix return type syntax</vt:lpstr>
      <vt:lpstr>std::function</vt:lpstr>
      <vt:lpstr>std::function</vt:lpstr>
      <vt:lpstr>std::function</vt:lpstr>
      <vt:lpstr>std::bind</vt:lpstr>
      <vt:lpstr>std::bind</vt:lpstr>
      <vt:lpstr>function objects</vt:lpstr>
      <vt:lpstr>lambdas</vt:lpstr>
      <vt:lpstr>lambdas</vt:lpstr>
      <vt:lpstr>lambdas/closures</vt:lpstr>
      <vt:lpstr>recursive lambdas</vt:lpstr>
      <vt:lpstr>std::tuple</vt:lpstr>
      <vt:lpstr>std::tuple/std::tie(for lexicographical comparison)</vt:lpstr>
      <vt:lpstr>Uniform Initialization and std::initializer_list</vt:lpstr>
      <vt:lpstr>std::initializer_list</vt:lpstr>
      <vt:lpstr>Uniform Initialization</vt:lpstr>
      <vt:lpstr>Uniform Initialization</vt:lpstr>
      <vt:lpstr>Uniform Initialization and std::initializer_list</vt:lpstr>
      <vt:lpstr>using</vt:lpstr>
      <vt:lpstr>using</vt:lpstr>
      <vt:lpstr>explicit conversion operators</vt:lpstr>
      <vt:lpstr>explicit conversion operators</vt:lpstr>
      <vt:lpstr>explicit conversion operators</vt:lpstr>
      <vt:lpstr>explicit conversion operators</vt:lpstr>
      <vt:lpstr>control of defaults: default and delete</vt:lpstr>
      <vt:lpstr>enum class - scoped and strongly typed enums</vt:lpstr>
      <vt:lpstr>user-defined literals</vt:lpstr>
      <vt:lpstr>Move Semantics</vt:lpstr>
      <vt:lpstr>Move Semantics</vt:lpstr>
      <vt:lpstr>Move Semantics</vt:lpstr>
      <vt:lpstr>Move Semantics</vt:lpstr>
      <vt:lpstr>constexpr</vt:lpstr>
      <vt:lpstr>range-for, begin, end</vt:lpstr>
      <vt:lpstr>Memory management (unique_ptr is safe replacement for unsafe deprecated auto_ptr)</vt:lpstr>
      <vt:lpstr>Memory management (shared_ptr = ref(+weak) thread safe counter)</vt:lpstr>
      <vt:lpstr>Variadic templates</vt:lpstr>
      <vt:lpstr>Variadic templates</vt:lpstr>
      <vt:lpstr>Tuple definition using  variadic templates</vt:lpstr>
      <vt:lpstr>Variadic templates</vt:lpstr>
      <vt:lpstr>Variadic templates(sizeof... operator)</vt:lpstr>
      <vt:lpstr>std::string</vt:lpstr>
      <vt:lpstr>std::array</vt:lpstr>
      <vt:lpstr>std::vector</vt:lpstr>
      <vt:lpstr>STL</vt:lpstr>
      <vt:lpstr>STL</vt:lpstr>
      <vt:lpstr>Threads and memory model</vt:lpstr>
      <vt:lpstr>std::thread</vt:lpstr>
      <vt:lpstr>std::mutex</vt:lpstr>
      <vt:lpstr>std::mutex</vt:lpstr>
      <vt:lpstr>std::lock_guard+std::mutex</vt:lpstr>
      <vt:lpstr>std::async</vt:lpstr>
      <vt:lpstr>Deprecated idioms</vt:lpstr>
      <vt:lpstr>C++11 compiler support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C++11</dc:title>
  <dc:creator>Alex</dc:creator>
  <cp:lastModifiedBy>Alex</cp:lastModifiedBy>
  <cp:revision>432</cp:revision>
  <dcterms:created xsi:type="dcterms:W3CDTF">2012-11-12T21:14:08Z</dcterms:created>
  <dcterms:modified xsi:type="dcterms:W3CDTF">2013-01-08T18:17:18Z</dcterms:modified>
</cp:coreProperties>
</file>