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92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3E5FCBC-3A02-729D-B21B-C5B6D4BC333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F0FBE-17F2-73F3-F07A-9B1CCE37D8A9}"/>
              </a:ext>
            </a:extLst>
          </p:cNvPr>
          <p:cNvSpPr txBox="1"/>
          <p:nvPr/>
        </p:nvSpPr>
        <p:spPr>
          <a:xfrm>
            <a:off x="1271239" y="2213166"/>
            <a:ext cx="8787161" cy="408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US" sz="6040" dirty="0">
                <a:solidFill>
                  <a:srgbClr val="EBCCBB"/>
                </a:solidFill>
                <a:latin typeface="Gelasio"/>
                <a:ea typeface="Gelasio" pitchFamily="34" charset="-122"/>
                <a:cs typeface="Gelasio" pitchFamily="34" charset="-120"/>
              </a:rPr>
              <a:t>Introduction to Ocean Thermal Energy Conversion (OTEC) </a:t>
            </a:r>
            <a:endParaRPr lang="en-US" sz="6040" dirty="0">
              <a:latin typeface="Gelasio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22DFD-B9C4-BBDF-627C-7AB5BD820052}"/>
              </a:ext>
            </a:extLst>
          </p:cNvPr>
          <p:cNvSpPr txBox="1"/>
          <p:nvPr/>
        </p:nvSpPr>
        <p:spPr>
          <a:xfrm>
            <a:off x="10638263" y="6300439"/>
            <a:ext cx="2466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Gelasio"/>
              </a:rPr>
              <a:t>PRESENTED BY:</a:t>
            </a:r>
          </a:p>
          <a:p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ea typeface="Gelasio"/>
              </a:rPr>
              <a:t>AHLAM SHEIKH  </a:t>
            </a:r>
            <a:endParaRPr lang="en-IN" sz="2400" b="1" dirty="0">
              <a:solidFill>
                <a:schemeClr val="accent2">
                  <a:lumMod val="40000"/>
                  <a:lumOff val="60000"/>
                </a:schemeClr>
              </a:solidFill>
              <a:ea typeface="Gelasi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FDB834-3004-91D3-5E9E-4F327C1F2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24" y="284005"/>
            <a:ext cx="1208978" cy="12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212413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Ocean Thermal Energy Conversion (OTEC)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37852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Ocean Thermal Energy Conversion (OTEC) is a renewable energy technology that utilizes the temperature difference between the warm surface water and the cold deep ocean water to generate electricity.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9157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Conventional OTEC System: Overview and Components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Warm Water Inlet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605099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Warm surface water is pumped into the system, typically at a temperature of 25°C or higher.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Evaporator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warm water is passed through an evaporator, where it boils a working fluid, usually ammonia.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0357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Condenser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605099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cold water from the depths is pumped into a condenser, where it cools and condenses the working fluid.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59378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Working Principle of a Conventional OTEC System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777597" cy="12442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32008" y="1866186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Warm Water Inlet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4632008" y="2202418"/>
            <a:ext cx="637722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Warm surface water is pumped into the system, typically at a temperature of 25°C or higher.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2954893"/>
            <a:ext cx="777597" cy="124420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32008" y="311038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Evaporator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4632008" y="3446621"/>
            <a:ext cx="637722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warm water is passed through an evaporator, where it boils a working fluid, usually ammonia.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199096"/>
            <a:ext cx="777597" cy="124420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632008" y="4354592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Turbine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4632008" y="4690824"/>
            <a:ext cx="637722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expanding ammonia vapor drives a turbine, generating electricity.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5443299"/>
            <a:ext cx="777597" cy="124420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632008" y="5598795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Condenser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4632008" y="5935028"/>
            <a:ext cx="6377226" cy="4664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cold water from the depths is pumped into a condenser, where it cools and condenses the working fluid.</a:t>
            </a:r>
            <a:endParaRPr lang="en-US" sz="1225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167" y="6687503"/>
            <a:ext cx="777597" cy="124420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632008" y="684299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Pump</a:t>
            </a:r>
            <a:endParaRPr lang="en-US" sz="1531" dirty="0"/>
          </a:p>
        </p:txBody>
      </p:sp>
      <p:sp>
        <p:nvSpPr>
          <p:cNvPr id="19" name="Text 12"/>
          <p:cNvSpPr/>
          <p:nvPr/>
        </p:nvSpPr>
        <p:spPr>
          <a:xfrm>
            <a:off x="4632008" y="7179231"/>
            <a:ext cx="6377226" cy="2332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837"/>
              </a:lnSpc>
              <a:buNone/>
            </a:pPr>
            <a:r>
              <a:rPr lang="en-US" sz="1225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condensed ammonia is pumped back to the evaporator, completing the cycle.</a:t>
            </a:r>
            <a:endParaRPr lang="en-US" sz="12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707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Advantages and Disadvantages of Conventional OTEC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400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6" name="Text 4"/>
          <p:cNvSpPr/>
          <p:nvPr/>
        </p:nvSpPr>
        <p:spPr>
          <a:xfrm>
            <a:off x="2216348" y="3523417"/>
            <a:ext cx="14323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40073"/>
            <a:ext cx="318575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Renewable Energy Source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OTEC utilizes the natural temperature difference of the ocean, providing a continuous and sustainable energy source.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44007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0" name="Text 8"/>
          <p:cNvSpPr/>
          <p:nvPr/>
        </p:nvSpPr>
        <p:spPr>
          <a:xfrm>
            <a:off x="7583091" y="3523417"/>
            <a:ext cx="1862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440073"/>
            <a:ext cx="3919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Low Greenhouse Gas Emissions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920490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OTEC is a clean energy technology with minimal greenhouse gas emissions compared to fossil fuels.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923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4" name="Text 12"/>
          <p:cNvSpPr/>
          <p:nvPr/>
        </p:nvSpPr>
        <p:spPr>
          <a:xfrm>
            <a:off x="2195989" y="5475684"/>
            <a:ext cx="18395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33980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Potential for Co-Production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OTEC can be used to produce fresh water, aquaculture products, and other valuable byproducts.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923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8" name="Text 16"/>
          <p:cNvSpPr/>
          <p:nvPr/>
        </p:nvSpPr>
        <p:spPr>
          <a:xfrm>
            <a:off x="7582019" y="5475684"/>
            <a:ext cx="18835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 Capital Costs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construction and operation of OTEC plants can be expensive, requiring significant upfront investment.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1620"/>
            </a:avLst>
          </a:prstGeom>
          <a:solidFill>
            <a:srgbClr val="464342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77366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Prospects and Challenges of Conventional OTEC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975741"/>
            <a:ext cx="10554414" cy="44410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8" name="Shape 5"/>
          <p:cNvSpPr/>
          <p:nvPr/>
        </p:nvSpPr>
        <p:spPr>
          <a:xfrm>
            <a:off x="4598849" y="4198203"/>
            <a:ext cx="44410" cy="777597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9" name="Shape 6"/>
          <p:cNvSpPr/>
          <p:nvPr/>
        </p:nvSpPr>
        <p:spPr>
          <a:xfrm>
            <a:off x="4371142" y="47257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0" name="Text 7"/>
          <p:cNvSpPr/>
          <p:nvPr/>
        </p:nvSpPr>
        <p:spPr>
          <a:xfrm>
            <a:off x="4549497" y="4809113"/>
            <a:ext cx="14323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2831902" y="2495669"/>
            <a:ext cx="35781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Technological Advancements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2260163" y="2976086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Ongoing research and development are focused on improving the efficiency and reducing the cost of OTEC systems.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292995" y="4975681"/>
            <a:ext cx="44410" cy="777597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4" name="Shape 11"/>
          <p:cNvSpPr/>
          <p:nvPr/>
        </p:nvSpPr>
        <p:spPr>
          <a:xfrm>
            <a:off x="7065288" y="47257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15" name="Text 12"/>
          <p:cNvSpPr/>
          <p:nvPr/>
        </p:nvSpPr>
        <p:spPr>
          <a:xfrm>
            <a:off x="7222093" y="4809113"/>
            <a:ext cx="1862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926455" y="597562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Policy Support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954310" y="6456045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Government policies and incentives are crucial for promoting the development and deployment of OTEC technology.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9987141" y="4198203"/>
            <a:ext cx="44410" cy="777597"/>
          </a:xfrm>
          <a:prstGeom prst="rect">
            <a:avLst/>
          </a:prstGeom>
          <a:solidFill>
            <a:srgbClr val="6D5244"/>
          </a:solidFill>
          <a:ln/>
        </p:spPr>
      </p:sp>
      <p:sp>
        <p:nvSpPr>
          <p:cNvPr id="19" name="Shape 16"/>
          <p:cNvSpPr/>
          <p:nvPr/>
        </p:nvSpPr>
        <p:spPr>
          <a:xfrm>
            <a:off x="9759434" y="472576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343131"/>
          </a:solidFill>
          <a:ln/>
        </p:spPr>
      </p:sp>
      <p:sp>
        <p:nvSpPr>
          <p:cNvPr id="20" name="Text 17"/>
          <p:cNvSpPr/>
          <p:nvPr/>
        </p:nvSpPr>
        <p:spPr>
          <a:xfrm>
            <a:off x="9917430" y="4809113"/>
            <a:ext cx="18395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8"/>
          <p:cNvSpPr/>
          <p:nvPr/>
        </p:nvSpPr>
        <p:spPr>
          <a:xfrm>
            <a:off x="8124944" y="2495669"/>
            <a:ext cx="37686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EBCCB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Environmental Considerations</a:t>
            </a:r>
            <a:endParaRPr lang="en-US" sz="2187" dirty="0"/>
          </a:p>
        </p:txBody>
      </p:sp>
      <p:sp>
        <p:nvSpPr>
          <p:cNvPr id="22" name="Text 19"/>
          <p:cNvSpPr/>
          <p:nvPr/>
        </p:nvSpPr>
        <p:spPr>
          <a:xfrm>
            <a:off x="7648456" y="2976086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Careful planning and environmental impact assessments are essential to ensure the sustainable operation of OTEC plants.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F3E70ED0-A5A7-81DB-B2FB-1162F1C4A42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4AB3B-64A1-A781-8709-377CCDE2EE1F}"/>
              </a:ext>
            </a:extLst>
          </p:cNvPr>
          <p:cNvSpPr txBox="1"/>
          <p:nvPr/>
        </p:nvSpPr>
        <p:spPr>
          <a:xfrm>
            <a:off x="3769112" y="2545140"/>
            <a:ext cx="82072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Algerian" panose="04020705040A02060702" pitchFamily="82" charset="0"/>
              </a:rPr>
              <a:t>THANK YOU </a:t>
            </a:r>
            <a:endParaRPr lang="en-IN" sz="96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4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390</Words>
  <Application>Microsoft Office PowerPoint</Application>
  <PresentationFormat>Custom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Gelasio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Akshat Sinha</cp:lastModifiedBy>
  <cp:revision>2</cp:revision>
  <dcterms:created xsi:type="dcterms:W3CDTF">2024-06-20T03:16:22Z</dcterms:created>
  <dcterms:modified xsi:type="dcterms:W3CDTF">2024-06-20T04:27:52Z</dcterms:modified>
</cp:coreProperties>
</file>