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28" r:id="rId4"/>
    <p:sldId id="278" r:id="rId5"/>
    <p:sldId id="261" r:id="rId6"/>
    <p:sldId id="262" r:id="rId7"/>
    <p:sldId id="323" r:id="rId8"/>
    <p:sldId id="318" r:id="rId9"/>
    <p:sldId id="322" r:id="rId10"/>
    <p:sldId id="295" r:id="rId11"/>
    <p:sldId id="329" r:id="rId12"/>
    <p:sldId id="327" r:id="rId13"/>
    <p:sldId id="316" r:id="rId14"/>
    <p:sldId id="319" r:id="rId15"/>
    <p:sldId id="320" r:id="rId16"/>
    <p:sldId id="307" r:id="rId17"/>
    <p:sldId id="311" r:id="rId18"/>
    <p:sldId id="273" r:id="rId19"/>
  </p:sldIdLst>
  <p:sldSz cx="18288000" cy="10287000"/>
  <p:notesSz cx="10287000" cy="18288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Pretendard SemiBold" panose="020B0600000101010101" charset="-127"/>
      <p:bold r:id="rId23"/>
    </p:embeddedFont>
    <p:embeddedFont>
      <p:font typeface="Pretendard Light" panose="020B0600000101010101" charset="-127"/>
      <p:regular r:id="rId24"/>
    </p:embeddedFont>
    <p:embeddedFont>
      <p:font typeface="Pretendard Medium" panose="020B0600000101010101" charset="-12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retendard ExtraLight" panose="020B0600000101010101" charset="-127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0000"/>
    <a:srgbClr val="D9D9D9"/>
    <a:srgbClr val="446688"/>
    <a:srgbClr val="F2DCDB"/>
    <a:srgbClr val="EC6969"/>
    <a:srgbClr val="FFFFFF"/>
    <a:srgbClr val="A6CDD6"/>
    <a:srgbClr val="C00000"/>
    <a:srgbClr val="BD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3" autoAdjust="0"/>
    <p:restoredTop sz="90687" autoAdjust="0"/>
  </p:normalViewPr>
  <p:slideViewPr>
    <p:cSldViewPr>
      <p:cViewPr>
        <p:scale>
          <a:sx n="66" d="100"/>
          <a:sy n="66" d="100"/>
        </p:scale>
        <p:origin x="1254" y="216"/>
      </p:cViewPr>
      <p:guideLst>
        <p:guide orient="horz" pos="3384"/>
        <p:guide pos="57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42" d="100"/>
          <a:sy n="42" d="100"/>
        </p:scale>
        <p:origin x="20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A736-9945-4829-958C-94F6DC40358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69EC-00AC-45DA-A1E8-ABEEFAF13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1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88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0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8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5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2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8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jpe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46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61905" y="2297580"/>
            <a:ext cx="12457143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600" kern="0" spc="-1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Healthy Talk</a:t>
            </a:r>
          </a:p>
          <a:p>
            <a:r>
              <a:rPr lang="en-US" sz="7600" kern="0" spc="-100" dirty="0" smtClean="0">
                <a:solidFill>
                  <a:srgbClr val="D9D9D9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 project</a:t>
            </a:r>
            <a:endParaRPr lang="en-US" dirty="0">
              <a:solidFill>
                <a:srgbClr val="D9D9D9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0200" y="8572500"/>
            <a:ext cx="850000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NVIDIA AI  ACADEMY </a:t>
            </a:r>
            <a:r>
              <a:rPr lang="en-US" sz="3000" dirty="0" err="1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team.AHMA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-Q</a:t>
            </a:r>
          </a:p>
          <a:p>
            <a:pPr algn="r"/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 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 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 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 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err="1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3000" dirty="0" smtClean="0">
              <a:solidFill>
                <a:schemeClr val="bg1">
                  <a:lumMod val="8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endParaRPr lang="en-US" dirty="0">
              <a:solidFill>
                <a:schemeClr val="bg1">
                  <a:lumMod val="8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12890397" y="4885711"/>
            <a:ext cx="10283313" cy="511892"/>
          </a:xfrm>
          <a:prstGeom prst="rect">
            <a:avLst/>
          </a:prstGeom>
          <a:solidFill>
            <a:srgbClr val="A6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12385878" y="4889398"/>
            <a:ext cx="10283313" cy="5118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아키텍처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943100"/>
            <a:ext cx="159258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25" y="9185763"/>
            <a:ext cx="3238500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549" y="3295316"/>
            <a:ext cx="1162050" cy="448627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5753100"/>
            <a:ext cx="2152650" cy="26574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Dataset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848600" y="1181100"/>
            <a:ext cx="5239157" cy="1673422"/>
            <a:chOff x="8188967" y="1782535"/>
            <a:chExt cx="4822590" cy="1403769"/>
          </a:xfrm>
        </p:grpSpPr>
        <p:pic>
          <p:nvPicPr>
            <p:cNvPr id="35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340857" y="1952678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297270" y="1890866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235236" y="1833740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188967" y="1782535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8534400" y="1409700"/>
            <a:ext cx="4039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구토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설사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열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두드러기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 </a:t>
            </a:r>
            <a:r>
              <a:rPr lang="en-US" altLang="ko-KR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/>
            </a:r>
            <a:br>
              <a:rPr lang="en-US" altLang="ko-KR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</a:br>
            <a:r>
              <a:rPr lang="ko-KR" altLang="en-US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복부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통증 등의 증상이 있어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  <a:endParaRPr lang="ko-KR" altLang="en-US" sz="2800" dirty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463836" y="2919094"/>
            <a:ext cx="6852364" cy="2008732"/>
            <a:chOff x="8942733" y="3242777"/>
            <a:chExt cx="5506011" cy="1741172"/>
          </a:xfrm>
        </p:grpSpPr>
        <p:pic>
          <p:nvPicPr>
            <p:cNvPr id="41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78720" y="3442625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34374" y="3383885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02844" y="3309380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8942733" y="3242777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7842142" y="5679878"/>
            <a:ext cx="5239157" cy="1673422"/>
            <a:chOff x="8188967" y="1782535"/>
            <a:chExt cx="4822590" cy="1403769"/>
          </a:xfrm>
        </p:grpSpPr>
        <p:pic>
          <p:nvPicPr>
            <p:cNvPr id="55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340857" y="1952678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297270" y="1890866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235236" y="1833740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6471" l="13216" r="47577">
                          <a14:foregroundMark x1="20044" y1="1176" x2="43833" y2="1471"/>
                          <a14:foregroundMark x1="19824" y1="15294" x2="43392" y2="15000"/>
                          <a14:foregroundMark x1="13877" y1="9412" x2="20044" y2="9118"/>
                          <a14:foregroundMark x1="16740" y1="5000" x2="16520" y2="7353"/>
                          <a14:foregroundMark x1="46696" y1="5882" x2="46476" y2="10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481" r="52569" b="83616"/>
            <a:stretch/>
          </p:blipFill>
          <p:spPr bwMode="auto">
            <a:xfrm>
              <a:off x="8188967" y="1782535"/>
              <a:ext cx="4670700" cy="123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8457378" y="7421707"/>
            <a:ext cx="6852364" cy="2008732"/>
            <a:chOff x="8942733" y="3242777"/>
            <a:chExt cx="5506011" cy="1741172"/>
          </a:xfrm>
        </p:grpSpPr>
        <p:pic>
          <p:nvPicPr>
            <p:cNvPr id="60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78720" y="3442625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34374" y="3383885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9002844" y="3309380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무료 벡터 | {{제목}}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059" b="33529" l="0" r="34141">
                          <a14:foregroundMark x1="881" y1="18824" x2="30617" y2="18529"/>
                          <a14:foregroundMark x1="31057" y1="19412" x2="31057" y2="31471"/>
                          <a14:foregroundMark x1="29075" y1="26471" x2="33040" y2="26765"/>
                          <a14:foregroundMark x1="1322" y1="18529" x2="24449" y2="17941"/>
                          <a14:foregroundMark x1="1982" y1="32059" x2="24449" y2="30882"/>
                          <a14:backgroundMark x1="1101" y1="33824" x2="13436" y2="3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1" r="66321" b="66975"/>
            <a:stretch/>
          </p:blipFill>
          <p:spPr bwMode="auto">
            <a:xfrm>
              <a:off x="8942733" y="3242777"/>
              <a:ext cx="5370024" cy="154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0"/>
          <a:srcRect l="17130" t="22840" r="17130" b="22840"/>
          <a:stretch>
            <a:fillRect/>
          </a:stretch>
        </p:blipFill>
        <p:spPr>
          <a:xfrm>
            <a:off x="533400" y="2145902"/>
            <a:ext cx="4260450" cy="3520373"/>
          </a:xfrm>
          <a:prstGeom prst="rect">
            <a:avLst/>
          </a:prstGeom>
        </p:spPr>
      </p:pic>
      <p:pic>
        <p:nvPicPr>
          <p:cNvPr id="67" name="Picture 14" descr="웹 크롤러 - 무료 마케팅개 아이콘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366218" y="6896100"/>
            <a:ext cx="767382" cy="767382"/>
          </a:xfrm>
          <a:prstGeom prst="rect">
            <a:avLst/>
          </a:prstGeom>
          <a:noFill/>
        </p:spPr>
      </p:pic>
      <p:pic>
        <p:nvPicPr>
          <p:cNvPr id="68" name="Picture 6" descr="심볼마크/코퍼리트컬러 | CI | 병원소개 | 병원소개 | 서울아산병원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888295" y="3391009"/>
            <a:ext cx="540263" cy="534605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4378350" y="9225837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 Data Augmentation</a:t>
            </a:r>
            <a:endParaRPr lang="ko-KR" altLang="en-US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87678" y="7036199"/>
            <a:ext cx="2028840" cy="2074708"/>
          </a:xfrm>
          <a:prstGeom prst="rect">
            <a:avLst/>
          </a:prstGeom>
        </p:spPr>
      </p:pic>
      <p:pic>
        <p:nvPicPr>
          <p:cNvPr id="72" name="Picture 22" descr="Dataset icon 로열티 프리 이미지, 스톡 사진 | Shutterstock"/>
          <p:cNvPicPr>
            <a:picLocks noChangeAspect="1" noChangeArrowheads="1"/>
          </p:cNvPicPr>
          <p:nvPr/>
        </p:nvPicPr>
        <p:blipFill rotWithShape="1">
          <a:blip r:embed="rId14"/>
          <a:srcRect l="25550" t="17240" r="23520" b="32710"/>
          <a:stretch>
            <a:fillRect/>
          </a:stretch>
        </p:blipFill>
        <p:spPr>
          <a:xfrm>
            <a:off x="16892272" y="5001494"/>
            <a:ext cx="1014728" cy="1073921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8891958" y="3072705"/>
            <a:ext cx="55098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식중독 같은 질환이 의심되네요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</a:p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가정의학과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,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소화기내과의 전문의에게 </a:t>
            </a:r>
          </a:p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상담을 받아보시는 것을 추천합니다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05784" y="5905500"/>
            <a:ext cx="2933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안녕하세요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</a:p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오늘 날씨가 좋네요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84350" y="7573274"/>
            <a:ext cx="4660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현재 겪고 계시는 증상이 있다면 </a:t>
            </a:r>
          </a:p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알려주세요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예상되는 질환과 </a:t>
            </a:r>
          </a:p>
          <a:p>
            <a:r>
              <a:rPr lang="ko-KR" altLang="en-US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인근의 병원을 알려드릴게요</a:t>
            </a:r>
            <a:r>
              <a:rPr lang="en-US" altLang="ko-KR" sz="2800" dirty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35403" y="7658100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Web Crawling</a:t>
            </a:r>
            <a:endParaRPr lang="ko-KR" altLang="en-US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43279" y="7150269"/>
            <a:ext cx="1784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질환명</a:t>
            </a:r>
            <a:endParaRPr lang="en-US" altLang="ko-KR" sz="2400" b="1" dirty="0" smtClean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증상</a:t>
            </a:r>
            <a:endParaRPr lang="en-US" altLang="ko-KR" sz="2400" b="1" dirty="0" smtClean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관련 질환</a:t>
            </a:r>
            <a:endParaRPr lang="en-US" altLang="ko-KR" sz="2400" b="1" dirty="0" smtClean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진료 과목</a:t>
            </a:r>
            <a:endParaRPr lang="en-US" altLang="ko-KR" sz="2400" b="1" dirty="0" smtClean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질환 코드</a:t>
            </a:r>
            <a:endParaRPr lang="ko-KR" altLang="en-US" sz="2400" b="1" dirty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39047" y="790274"/>
            <a:ext cx="2838450" cy="1524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3753339" y="979232"/>
            <a:ext cx="1601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의료 관련 </a:t>
            </a:r>
            <a:r>
              <a:rPr lang="en-US" altLang="ko-KR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/>
            </a:r>
            <a:br>
              <a:rPr lang="en-US" altLang="ko-KR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</a:br>
            <a:r>
              <a:rPr lang="ko-KR" altLang="en-US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질문</a:t>
            </a:r>
            <a:endParaRPr lang="ko-KR" altLang="en-US" sz="2800" dirty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39047" y="5293078"/>
            <a:ext cx="2838450" cy="1524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3729295" y="5695247"/>
            <a:ext cx="164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그 외 질문</a:t>
            </a:r>
            <a:endParaRPr lang="ko-KR" altLang="en-US" sz="2800" dirty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17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Fine-Tuning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050" name="Picture 2" descr="Parameter efficient fine-tuned LLM generating response to user que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/>
          <a:stretch/>
        </p:blipFill>
        <p:spPr bwMode="auto">
          <a:xfrm>
            <a:off x="4591822" y="1503521"/>
            <a:ext cx="9116792" cy="46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6129776"/>
            <a:ext cx="756285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44200" y="6600577"/>
            <a:ext cx="6781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Quantization (</a:t>
            </a:r>
            <a:r>
              <a:rPr lang="ko-KR" altLang="en-US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양자화</a:t>
            </a: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언어 모델의 매개변수를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실수형에서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정수형으로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바꾸어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비트수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감소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(32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비트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Wingdings" panose="05000000000000000000" pitchFamily="2" charset="2"/>
              </a:rPr>
              <a:t> 4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Wingdings" panose="05000000000000000000" pitchFamily="2" charset="2"/>
              </a:rPr>
              <a:t>비트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Wingdings" panose="05000000000000000000" pitchFamily="2" charset="2"/>
              </a:rPr>
              <a:t>) 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Wingdings" panose="05000000000000000000" pitchFamily="2" charset="2"/>
              </a:rPr>
              <a:t>저비트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Wingdings" panose="05000000000000000000" pitchFamily="2" charset="2"/>
              </a:rPr>
              <a:t> 연산을 통한 계산 효율성 향상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06" y="6129776"/>
            <a:ext cx="8758593" cy="3943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6368" y="6600577"/>
            <a:ext cx="78910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LoRA</a:t>
            </a: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(Low Rank Adaptation)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훈련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비용과 컴퓨팅 리소스 절약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원본 모델의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파라미터를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변경하지 않고 추가적인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/>
            </a:r>
            <a:b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저차원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파라미터만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효율적으로 학습하여 원본 모델을 보존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소량의 데이터로도 학습이 가능하여 데이터 효율성 높음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9725" y="7277100"/>
            <a:ext cx="1514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/>
          <p:cNvGrpSpPr/>
          <p:nvPr/>
        </p:nvGrpSpPr>
        <p:grpSpPr>
          <a:xfrm>
            <a:off x="0" y="521270"/>
            <a:ext cx="18288000" cy="9901991"/>
            <a:chOff x="2720000" y="1045240"/>
            <a:chExt cx="14251546" cy="9279860"/>
          </a:xfrm>
        </p:grpSpPr>
        <p:pic>
          <p:nvPicPr>
            <p:cNvPr id="1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3600" r="15141" b="40005"/>
            <a:stretch/>
          </p:blipFill>
          <p:spPr>
            <a:xfrm>
              <a:off x="2720000" y="1045240"/>
              <a:ext cx="14251546" cy="927986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685800" y="2933701"/>
            <a:ext cx="5562600" cy="3581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1296" y="521270"/>
            <a:ext cx="9970304" cy="9901991"/>
          </a:xfrm>
          <a:prstGeom prst="rect">
            <a:avLst/>
          </a:prstGeom>
          <a:solidFill>
            <a:srgbClr val="A6CD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900" y="3238500"/>
            <a:ext cx="487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Healthy Talk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증상에 따른 병명 예측 및 진료과 추천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예측한 병명의 자세한 정보 표시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추천한 진료과 지도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검색창에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표기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47" y="2534849"/>
            <a:ext cx="9561001" cy="5874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9000" endPos="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381000" y="795635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</a:p>
          <a:p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- Healthy Talk -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1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/>
          <p:cNvGrpSpPr/>
          <p:nvPr/>
        </p:nvGrpSpPr>
        <p:grpSpPr>
          <a:xfrm>
            <a:off x="0" y="521270"/>
            <a:ext cx="18288000" cy="9901991"/>
            <a:chOff x="2720000" y="1045240"/>
            <a:chExt cx="14251546" cy="9279860"/>
          </a:xfrm>
        </p:grpSpPr>
        <p:pic>
          <p:nvPicPr>
            <p:cNvPr id="1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3600" r="15141" b="40005"/>
            <a:stretch/>
          </p:blipFill>
          <p:spPr>
            <a:xfrm>
              <a:off x="2720000" y="1045240"/>
              <a:ext cx="14251546" cy="927986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6641296" y="521270"/>
            <a:ext cx="9970304" cy="9901991"/>
          </a:xfrm>
          <a:prstGeom prst="rect">
            <a:avLst/>
          </a:prstGeom>
          <a:solidFill>
            <a:srgbClr val="A6CD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3701"/>
            <a:ext cx="5562600" cy="5714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837" t="3030" r="6565" b="9103"/>
          <a:stretch/>
        </p:blipFill>
        <p:spPr>
          <a:xfrm>
            <a:off x="7634916" y="795635"/>
            <a:ext cx="3108606" cy="2372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916" y="3442359"/>
            <a:ext cx="7983064" cy="6706536"/>
          </a:xfrm>
          <a:prstGeom prst="roundRect">
            <a:avLst>
              <a:gd name="adj" fmla="val 4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795635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</a:p>
          <a:p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- Nearby Hospitals -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3238500"/>
            <a:ext cx="487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Nearby Hospitals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 위치 잡기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진료과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추천에 따른 근처 병원 탐색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지도 기반 주변 병원 탐색도 가능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병원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진료시간과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연락처 표시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특정 병원 정보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내정보에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저장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B0600000101010101" charset="-127"/>
                <a:cs typeface="Pretendard Light" panose="020B0600000101010101" charset="-127"/>
              </a:rPr>
              <a:t>지도검색 </a:t>
            </a:r>
            <a:r>
              <a:rPr lang="ko-KR" altLang="en-US" sz="2400" dirty="0" err="1">
                <a:latin typeface="Pretendard Light" panose="020B0600000101010101" charset="-127"/>
                <a:cs typeface="Pretendard Light" panose="020B0600000101010101" charset="-127"/>
              </a:rPr>
              <a:t>히스토리</a:t>
            </a:r>
            <a:r>
              <a:rPr lang="ko-KR" altLang="en-US" sz="2400" dirty="0">
                <a:latin typeface="Pretendard Light" panose="020B0600000101010101" charset="-127"/>
                <a:cs typeface="Pretendard Light" panose="020B0600000101010101" charset="-127"/>
              </a:rPr>
              <a:t> 지우기</a:t>
            </a:r>
            <a:endParaRPr lang="en-US" altLang="ko-KR" sz="2400" dirty="0">
              <a:latin typeface="Pretendard Light" panose="020B0600000101010101" charset="-127"/>
              <a:cs typeface="Pretendard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6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0" y="521270"/>
            <a:ext cx="18288000" cy="9901991"/>
            <a:chOff x="2720000" y="1045240"/>
            <a:chExt cx="14251546" cy="9279860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3600" r="15141" b="40005"/>
            <a:stretch/>
          </p:blipFill>
          <p:spPr>
            <a:xfrm>
              <a:off x="2720000" y="1045240"/>
              <a:ext cx="14251546" cy="9279860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641296" y="521270"/>
            <a:ext cx="9970304" cy="9901991"/>
          </a:xfrm>
          <a:prstGeom prst="rect">
            <a:avLst/>
          </a:prstGeom>
          <a:solidFill>
            <a:srgbClr val="A6CD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16" y="795635"/>
            <a:ext cx="4821845" cy="2875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st="5000" dir="5400000" sy="-100000" algn="bl" rotWithShape="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916" y="3945248"/>
            <a:ext cx="7983064" cy="6203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81000" y="795635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</a:p>
          <a:p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- My Page -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800" y="2933701"/>
            <a:ext cx="5562600" cy="4190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900" y="3238500"/>
            <a:ext cx="487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My Page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로그인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로그아웃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회원가입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탈퇴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내정보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조회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수정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날짜별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채팅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히스토리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조회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495299"/>
            <a:ext cx="9144000" cy="9906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42671" y="3313889"/>
            <a:ext cx="1600200" cy="1600200"/>
          </a:xfrm>
          <a:prstGeom prst="ellipse">
            <a:avLst/>
          </a:prstGeom>
          <a:solidFill>
            <a:srgbClr val="A6CDD6"/>
          </a:solidFill>
          <a:ln>
            <a:noFill/>
          </a:ln>
          <a:effectLst>
            <a:glow rad="2540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7871" y="393515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</a:t>
            </a:r>
            <a:endParaRPr lang="ko-KR" altLang="en-US" dirty="0">
              <a:solidFill>
                <a:srgbClr val="44668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42671" y="5675528"/>
            <a:ext cx="1600200" cy="1600200"/>
          </a:xfrm>
          <a:prstGeom prst="ellipse">
            <a:avLst/>
          </a:prstGeom>
          <a:solidFill>
            <a:srgbClr val="A6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60579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Other Applications</a:t>
            </a:r>
            <a:endParaRPr lang="ko-KR" altLang="en-US" dirty="0">
              <a:solidFill>
                <a:srgbClr val="44668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342671" y="5676900"/>
            <a:ext cx="1639529" cy="1600200"/>
          </a:xfrm>
          <a:prstGeom prst="ellipse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Summary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711827"/>
            <a:ext cx="670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1"/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요약</a:t>
            </a:r>
            <a:endParaRPr lang="en-US" altLang="ko-KR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fontAlgn="t" latinLnBrk="1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Llama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를 이용한 한국어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챗봇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구축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의료 데이터 수집 및 증강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QLoRA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를 통한 모델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파인튜닝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Streamlit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 통한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웹페이지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구축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주요기능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My Page: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로그인 및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히스토리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조회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Healthy Talk: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증상에 따른 병명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진료과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예측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Nearby Hospitals: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진료 병원 검색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12281" y="2711827"/>
            <a:ext cx="670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배운점</a:t>
            </a:r>
            <a:endParaRPr lang="en-US" altLang="ko-KR" sz="280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배웠던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딥러닝</a:t>
            </a:r>
            <a:r>
              <a: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자연어 처리에 대한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/>
            </a:r>
            <a:b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지식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통합 및 상기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다양한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언어모델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적용 및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파인튜닝을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통한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/>
            </a:r>
            <a:b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성능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최적화 및 도메인 특화 작업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챗봇을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포함한 다기능 </a:t>
            </a:r>
            <a:r>
              <a:rPr lang="ko-KR" altLang="en-US" sz="24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웹페이지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구성 및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/>
            </a:r>
            <a:b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아키텍처에 </a:t>
            </a:r>
            <a:r>
              <a:rPr lang="ko-KR" altLang="en-US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대한 이해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4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495299"/>
            <a:ext cx="9144000" cy="9906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42671" y="3315261"/>
            <a:ext cx="1600200" cy="1600200"/>
          </a:xfrm>
          <a:prstGeom prst="ellipse">
            <a:avLst/>
          </a:prstGeom>
          <a:solidFill>
            <a:srgbClr val="A6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7871" y="393652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</a:t>
            </a:r>
            <a:endParaRPr lang="ko-KR" altLang="en-US" dirty="0">
              <a:solidFill>
                <a:srgbClr val="44668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42671" y="5676900"/>
            <a:ext cx="1600200" cy="1600200"/>
          </a:xfrm>
          <a:prstGeom prst="ellipse">
            <a:avLst/>
          </a:prstGeom>
          <a:solidFill>
            <a:srgbClr val="A6CDD6"/>
          </a:solidFill>
          <a:ln>
            <a:noFill/>
          </a:ln>
          <a:effectLst>
            <a:glow rad="2540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6916" y="6097369"/>
            <a:ext cx="15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Other Applications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342671" y="3297494"/>
            <a:ext cx="1600200" cy="1600200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2711827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1"/>
            <a:r>
              <a:rPr lang="ko-KR" altLang="en-US" sz="28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헬시톡</a:t>
            </a:r>
            <a:r>
              <a:rPr lang="ko-KR" altLang="en-US" sz="28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추가 발전가능성</a:t>
            </a:r>
            <a:endParaRPr lang="en-US" altLang="ko-KR" sz="2800" dirty="0" smtClean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fontAlgn="t" latinLnBrk="1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정확도 향상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꼬리 질문 진행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나이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성별 고려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진단에 따른 </a:t>
            </a:r>
            <a:r>
              <a:rPr lang="en-US" altLang="ko-KR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OTC 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정보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 </a:t>
            </a:r>
            <a:r>
              <a:rPr lang="ko-KR" altLang="en-US" sz="24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히스토리</a:t>
            </a: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기반한 맞춤 광고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2281" y="2711827"/>
            <a:ext cx="670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1"/>
            <a:r>
              <a:rPr lang="ko-KR" altLang="en-US" sz="28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추천시스템의 응용</a:t>
            </a:r>
            <a:endParaRPr lang="en-US" altLang="ko-KR" sz="2800" dirty="0" smtClean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fontAlgn="t" latinLnBrk="1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선거 공약에 따른 후보자 추천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자기소개서에 따른 소개팅 매칭</a:t>
            </a:r>
            <a:endParaRPr lang="en-US" altLang="ko-KR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27891"/>
              </p:ext>
            </p:extLst>
          </p:nvPr>
        </p:nvGraphicFramePr>
        <p:xfrm>
          <a:off x="11036968" y="5575739"/>
          <a:ext cx="5435840" cy="16689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1720715963"/>
                    </a:ext>
                  </a:extLst>
                </a:gridCol>
                <a:gridCol w="1358960">
                  <a:extLst>
                    <a:ext uri="{9D8B030D-6E8A-4147-A177-3AD203B41FA5}">
                      <a16:colId xmlns:a16="http://schemas.microsoft.com/office/drawing/2014/main" val="1666280650"/>
                    </a:ext>
                  </a:extLst>
                </a:gridCol>
                <a:gridCol w="1358960">
                  <a:extLst>
                    <a:ext uri="{9D8B030D-6E8A-4147-A177-3AD203B41FA5}">
                      <a16:colId xmlns:a16="http://schemas.microsoft.com/office/drawing/2014/main" val="2088430352"/>
                    </a:ext>
                  </a:extLst>
                </a:gridCol>
                <a:gridCol w="1358960">
                  <a:extLst>
                    <a:ext uri="{9D8B030D-6E8A-4147-A177-3AD203B41FA5}">
                      <a16:colId xmlns:a16="http://schemas.microsoft.com/office/drawing/2014/main" val="3323007639"/>
                    </a:ext>
                  </a:extLst>
                </a:gridCol>
              </a:tblGrid>
              <a:tr h="41723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Instruction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Answer 1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Answer 2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8730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헬시톡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증상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진단명 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진료과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81203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선거인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공약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후보자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정당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4858"/>
                  </a:ext>
                </a:extLst>
              </a:tr>
              <a:tr h="4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소개팅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자기소개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이름</a:t>
                      </a:r>
                      <a:r>
                        <a:rPr lang="en-US" altLang="ko-KR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/</a:t>
                      </a:r>
                      <a:r>
                        <a:rPr lang="ko-KR" altLang="en-US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연락처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-</a:t>
                      </a:r>
                      <a:endParaRPr lang="ko-KR" altLang="en-US" sz="1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168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959191" y="5125991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수집 형태</a:t>
            </a:r>
            <a:r>
              <a:rPr lang="en-US" altLang="ko-KR" sz="20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endParaRPr lang="ko-KR" altLang="en-US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프로젝트의 확장 가능성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46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4100" y="4561983"/>
            <a:ext cx="601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Q </a:t>
            </a:r>
            <a:r>
              <a:rPr lang="en-US" altLang="ko-KR" sz="6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</a:t>
            </a:r>
            <a:r>
              <a:rPr lang="en-US" altLang="ko-KR" sz="7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A</a:t>
            </a:r>
            <a:endParaRPr lang="ko-KR" altLang="en-US" sz="7600" dirty="0">
              <a:solidFill>
                <a:srgbClr val="FFFF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19400" y="2910900"/>
            <a:ext cx="1512403" cy="1183112"/>
            <a:chOff x="2895600" y="2910900"/>
            <a:chExt cx="1512403" cy="1183112"/>
          </a:xfrm>
        </p:grpSpPr>
        <p:cxnSp>
          <p:nvCxnSpPr>
            <p:cNvPr id="6" name="직선 연결선 5"/>
            <p:cNvCxnSpPr>
              <a:stCxn id="92" idx="2"/>
            </p:cNvCxnSpPr>
            <p:nvPr/>
          </p:nvCxnSpPr>
          <p:spPr>
            <a:xfrm flipH="1">
              <a:off x="2895601" y="2910900"/>
              <a:ext cx="1104016" cy="1183112"/>
            </a:xfrm>
            <a:prstGeom prst="line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895600" y="4094012"/>
              <a:ext cx="1512403" cy="0"/>
            </a:xfrm>
            <a:prstGeom prst="straightConnector1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bject 42"/>
          <p:cNvSpPr txBox="1"/>
          <p:nvPr/>
        </p:nvSpPr>
        <p:spPr>
          <a:xfrm>
            <a:off x="9461211" y="8348103"/>
            <a:ext cx="6876395" cy="13619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증상에 따라 필요한 진료과를 빠르게 선택하고 맵을 통해 가까운 병원검색까지 가능한</a:t>
            </a:r>
          </a:p>
          <a:p>
            <a:pPr algn="ctr">
              <a:lnSpc>
                <a:spcPts val="3300"/>
              </a:lnSpc>
            </a:pPr>
            <a:r>
              <a:rPr lang="en-US" sz="24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챗봇</a:t>
            </a:r>
            <a:r>
              <a:rPr lang="en-US" sz="24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진단 </a:t>
            </a:r>
            <a:r>
              <a:rPr lang="en-US" sz="24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onestop</a:t>
            </a:r>
            <a:r>
              <a:rPr lang="en-US" sz="24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service</a:t>
            </a:r>
            <a:endParaRPr lang="en-US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92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799" y="1718800"/>
            <a:ext cx="1141235" cy="11921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408003" y="6808303"/>
            <a:ext cx="1154597" cy="1154597"/>
            <a:chOff x="14011978" y="3620795"/>
            <a:chExt cx="1154597" cy="1154597"/>
          </a:xfrm>
        </p:grpSpPr>
        <p:pic>
          <p:nvPicPr>
            <p:cNvPr id="90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1978" y="3620795"/>
              <a:ext cx="1154597" cy="1154597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13921882" y="6251775"/>
            <a:ext cx="1667599" cy="1667599"/>
            <a:chOff x="12344380" y="7890529"/>
            <a:chExt cx="1667599" cy="1667599"/>
          </a:xfrm>
        </p:grpSpPr>
        <p:pic>
          <p:nvPicPr>
            <p:cNvPr id="84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4380" y="7890529"/>
              <a:ext cx="1667599" cy="1667599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4305865" y="3475197"/>
            <a:ext cx="1332000" cy="1332000"/>
            <a:chOff x="6877395" y="3698390"/>
            <a:chExt cx="1135926" cy="1154597"/>
          </a:xfrm>
        </p:grpSpPr>
        <p:pic>
          <p:nvPicPr>
            <p:cNvPr id="83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7395" y="3698390"/>
              <a:ext cx="1135926" cy="1154597"/>
            </a:xfrm>
            <a:prstGeom prst="rect">
              <a:avLst/>
            </a:prstGeom>
          </p:spPr>
        </p:pic>
      </p:grpSp>
      <p:sp>
        <p:nvSpPr>
          <p:cNvPr id="82" name="Object 36"/>
          <p:cNvSpPr txBox="1"/>
          <p:nvPr/>
        </p:nvSpPr>
        <p:spPr>
          <a:xfrm>
            <a:off x="4572001" y="3530663"/>
            <a:ext cx="1466460" cy="1155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감기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인후두염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식도염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1376" y="3876906"/>
            <a:ext cx="2520000" cy="432000"/>
            <a:chOff x="4454739" y="4100098"/>
            <a:chExt cx="2277047" cy="351182"/>
          </a:xfrm>
        </p:grpSpPr>
        <p:grpSp>
          <p:nvGrpSpPr>
            <p:cNvPr id="78" name="그룹 77"/>
            <p:cNvGrpSpPr/>
            <p:nvPr/>
          </p:nvGrpSpPr>
          <p:grpSpPr>
            <a:xfrm>
              <a:off x="5026704" y="4100098"/>
              <a:ext cx="1546366" cy="351182"/>
              <a:chOff x="5026704" y="4100098"/>
              <a:chExt cx="1546366" cy="351182"/>
            </a:xfrm>
          </p:grpSpPr>
          <p:pic>
            <p:nvPicPr>
              <p:cNvPr id="8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26704" y="4100098"/>
                <a:ext cx="1546366" cy="351182"/>
              </a:xfrm>
              <a:prstGeom prst="rect">
                <a:avLst/>
              </a:prstGeom>
            </p:spPr>
          </p:pic>
        </p:grpSp>
        <p:sp>
          <p:nvSpPr>
            <p:cNvPr id="79" name="Object 42"/>
            <p:cNvSpPr txBox="1"/>
            <p:nvPr/>
          </p:nvSpPr>
          <p:spPr>
            <a:xfrm>
              <a:off x="4454739" y="4112630"/>
              <a:ext cx="2277047" cy="3002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목통증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143000" y="5579021"/>
            <a:ext cx="2520000" cy="432000"/>
            <a:chOff x="7981653" y="4090530"/>
            <a:chExt cx="2277047" cy="351182"/>
          </a:xfrm>
        </p:grpSpPr>
        <p:grpSp>
          <p:nvGrpSpPr>
            <p:cNvPr id="75" name="그룹 74"/>
            <p:cNvGrpSpPr/>
            <p:nvPr/>
          </p:nvGrpSpPr>
          <p:grpSpPr>
            <a:xfrm>
              <a:off x="8588296" y="4090530"/>
              <a:ext cx="1546366" cy="351182"/>
              <a:chOff x="8588296" y="4090530"/>
              <a:chExt cx="1546366" cy="351182"/>
            </a:xfrm>
          </p:grpSpPr>
          <p:pic>
            <p:nvPicPr>
              <p:cNvPr id="77" name="Object 4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88296" y="4090530"/>
                <a:ext cx="1546366" cy="351182"/>
              </a:xfrm>
              <a:prstGeom prst="rect">
                <a:avLst/>
              </a:prstGeom>
            </p:spPr>
          </p:pic>
        </p:grpSp>
        <p:sp>
          <p:nvSpPr>
            <p:cNvPr id="76" name="Object 48"/>
            <p:cNvSpPr txBox="1"/>
            <p:nvPr/>
          </p:nvSpPr>
          <p:spPr>
            <a:xfrm>
              <a:off x="7981653" y="4110390"/>
              <a:ext cx="2277047" cy="3002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식도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염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382071" y="5186880"/>
            <a:ext cx="1332000" cy="1332000"/>
            <a:chOff x="10745356" y="3698390"/>
            <a:chExt cx="1135926" cy="1154597"/>
          </a:xfrm>
        </p:grpSpPr>
        <p:pic>
          <p:nvPicPr>
            <p:cNvPr id="74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45356" y="3698390"/>
              <a:ext cx="1135926" cy="1154597"/>
            </a:xfrm>
            <a:prstGeom prst="rect">
              <a:avLst/>
            </a:prstGeom>
          </p:spPr>
        </p:pic>
      </p:grpSp>
      <p:sp>
        <p:nvSpPr>
          <p:cNvPr id="73" name="Object 54"/>
          <p:cNvSpPr txBox="1"/>
          <p:nvPr/>
        </p:nvSpPr>
        <p:spPr>
          <a:xfrm>
            <a:off x="4629542" y="5283263"/>
            <a:ext cx="1466460" cy="1155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△△ 내과</a:t>
            </a:r>
          </a:p>
          <a:p>
            <a:r>
              <a:rPr lang="en-US" kern="0" spc="200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○○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내과</a:t>
            </a:r>
          </a:p>
          <a:p>
            <a:r>
              <a:rPr lang="en-US" kern="0" spc="200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□□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내과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98" name="그룹 1011"/>
          <p:cNvGrpSpPr/>
          <p:nvPr/>
        </p:nvGrpSpPr>
        <p:grpSpPr>
          <a:xfrm>
            <a:off x="10972801" y="2410825"/>
            <a:ext cx="3757652" cy="4912797"/>
            <a:chOff x="350315" y="360531"/>
            <a:chExt cx="6062345" cy="9197597"/>
          </a:xfrm>
        </p:grpSpPr>
        <p:pic>
          <p:nvPicPr>
            <p:cNvPr id="99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1217311" y="1928157"/>
              <a:ext cx="9197597" cy="6062345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1290000" y="7230718"/>
            <a:ext cx="2520000" cy="432000"/>
            <a:chOff x="11734993" y="4077344"/>
            <a:chExt cx="2277047" cy="351182"/>
          </a:xfrm>
        </p:grpSpPr>
        <p:grpSp>
          <p:nvGrpSpPr>
            <p:cNvPr id="69" name="그룹 68"/>
            <p:cNvGrpSpPr/>
            <p:nvPr/>
          </p:nvGrpSpPr>
          <p:grpSpPr>
            <a:xfrm>
              <a:off x="12208808" y="4077344"/>
              <a:ext cx="1546366" cy="351182"/>
              <a:chOff x="12208808" y="4077344"/>
              <a:chExt cx="1546366" cy="351182"/>
            </a:xfrm>
          </p:grpSpPr>
          <p:pic>
            <p:nvPicPr>
              <p:cNvPr id="71" name="Object 5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08808" y="4077344"/>
                <a:ext cx="1546366" cy="351182"/>
              </a:xfrm>
              <a:prstGeom prst="rect">
                <a:avLst/>
              </a:prstGeom>
            </p:spPr>
          </p:pic>
        </p:grpSp>
        <p:sp>
          <p:nvSpPr>
            <p:cNvPr id="70" name="Object 60"/>
            <p:cNvSpPr txBox="1"/>
            <p:nvPr/>
          </p:nvSpPr>
          <p:spPr>
            <a:xfrm>
              <a:off x="11734993" y="4107804"/>
              <a:ext cx="2277047" cy="3002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○○ 내과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570081" y="5684532"/>
            <a:ext cx="2912134" cy="2363916"/>
            <a:chOff x="10914600" y="6151442"/>
            <a:chExt cx="2087895" cy="1814532"/>
          </a:xfrm>
        </p:grpSpPr>
        <p:grpSp>
          <p:nvGrpSpPr>
            <p:cNvPr id="54" name="그룹 53"/>
            <p:cNvGrpSpPr/>
            <p:nvPr/>
          </p:nvGrpSpPr>
          <p:grpSpPr>
            <a:xfrm>
              <a:off x="10914600" y="6151442"/>
              <a:ext cx="2087895" cy="1814532"/>
              <a:chOff x="11899485" y="5582577"/>
              <a:chExt cx="2087895" cy="1814532"/>
            </a:xfrm>
          </p:grpSpPr>
          <p:pic>
            <p:nvPicPr>
              <p:cNvPr id="86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899485" y="5582577"/>
                <a:ext cx="2087895" cy="1814532"/>
              </a:xfrm>
              <a:prstGeom prst="rect">
                <a:avLst/>
              </a:prstGeom>
            </p:spPr>
          </p:pic>
        </p:grpSp>
        <p:grpSp>
          <p:nvGrpSpPr>
            <p:cNvPr id="55" name="그룹 54"/>
            <p:cNvGrpSpPr/>
            <p:nvPr/>
          </p:nvGrpSpPr>
          <p:grpSpPr>
            <a:xfrm>
              <a:off x="11073765" y="6428576"/>
              <a:ext cx="1769564" cy="1096796"/>
              <a:chOff x="12058650" y="5859711"/>
              <a:chExt cx="1769564" cy="1026206"/>
            </a:xfrm>
          </p:grpSpPr>
          <p:pic>
            <p:nvPicPr>
              <p:cNvPr id="85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058650" y="5859711"/>
                <a:ext cx="1769564" cy="1026206"/>
              </a:xfrm>
              <a:prstGeom prst="rect">
                <a:avLst/>
              </a:prstGeom>
            </p:spPr>
          </p:pic>
        </p:grpSp>
        <p:sp>
          <p:nvSpPr>
            <p:cNvPr id="68" name="Object 63"/>
            <p:cNvSpPr txBox="1"/>
            <p:nvPr/>
          </p:nvSpPr>
          <p:spPr>
            <a:xfrm>
              <a:off x="11141085" y="6734316"/>
              <a:ext cx="1848709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300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41" y="3904868"/>
            <a:ext cx="853093" cy="10494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28" y="3086435"/>
            <a:ext cx="1396972" cy="1396972"/>
          </a:xfrm>
          <a:prstGeom prst="rect">
            <a:avLst/>
          </a:prstGeom>
          <a:effectLst/>
        </p:spPr>
      </p:pic>
      <p:sp>
        <p:nvSpPr>
          <p:cNvPr id="67" name="Object 62"/>
          <p:cNvSpPr txBox="1"/>
          <p:nvPr/>
        </p:nvSpPr>
        <p:spPr>
          <a:xfrm>
            <a:off x="13308085" y="3581245"/>
            <a:ext cx="9428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 아파</a:t>
            </a:r>
            <a:endParaRPr lang="en-US" sz="2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2114562" y="1257300"/>
            <a:ext cx="1569694" cy="1639656"/>
            <a:chOff x="4130894" y="6250873"/>
            <a:chExt cx="1569694" cy="1639656"/>
          </a:xfrm>
        </p:grpSpPr>
        <p:pic>
          <p:nvPicPr>
            <p:cNvPr id="91" name="Object 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0894" y="6250873"/>
              <a:ext cx="1569694" cy="163965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73" y="6484967"/>
            <a:ext cx="1102767" cy="1823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3773" y="6134100"/>
            <a:ext cx="208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목통증이 있으시군요</a:t>
            </a:r>
            <a:r>
              <a:rPr lang="en-US" altLang="ko-KR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식도염이</a:t>
            </a:r>
            <a:r>
              <a:rPr lang="ko-KR" altLang="en-US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의심됩니다</a:t>
            </a:r>
            <a:r>
              <a:rPr lang="en-US" altLang="ko-KR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내과를 방문해보세요</a:t>
            </a:r>
            <a:r>
              <a:rPr lang="en-US" altLang="ko-KR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개요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981632" y="4529647"/>
            <a:ext cx="1512403" cy="1227706"/>
            <a:chOff x="2895600" y="2866306"/>
            <a:chExt cx="1512403" cy="1227706"/>
          </a:xfrm>
        </p:grpSpPr>
        <p:cxnSp>
          <p:nvCxnSpPr>
            <p:cNvPr id="89" name="직선 연결선 88"/>
            <p:cNvCxnSpPr/>
            <p:nvPr/>
          </p:nvCxnSpPr>
          <p:spPr>
            <a:xfrm flipH="1">
              <a:off x="2895600" y="2866306"/>
              <a:ext cx="935582" cy="1227706"/>
            </a:xfrm>
            <a:prstGeom prst="line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2895600" y="4094012"/>
              <a:ext cx="1512403" cy="0"/>
            </a:xfrm>
            <a:prstGeom prst="straightConnector1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803716" y="6143144"/>
            <a:ext cx="1512403" cy="1227706"/>
            <a:chOff x="2895600" y="2866306"/>
            <a:chExt cx="1512403" cy="1227706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2895600" y="2866306"/>
              <a:ext cx="935582" cy="1227706"/>
            </a:xfrm>
            <a:prstGeom prst="line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895600" y="4094012"/>
              <a:ext cx="1512403" cy="0"/>
            </a:xfrm>
            <a:prstGeom prst="straightConnector1">
              <a:avLst/>
            </a:prstGeom>
            <a:ln w="47625">
              <a:solidFill>
                <a:srgbClr val="DE0000">
                  <a:alpha val="45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Object 42"/>
          <p:cNvSpPr txBox="1"/>
          <p:nvPr/>
        </p:nvSpPr>
        <p:spPr>
          <a:xfrm>
            <a:off x="849632" y="8548180"/>
            <a:ext cx="6792682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증상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 느끼고 병원에 내원하기까지 불필요한 과정 다수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76100" y="1028700"/>
            <a:ext cx="8178114" cy="8839200"/>
          </a:xfrm>
          <a:prstGeom prst="roundRect">
            <a:avLst/>
          </a:prstGeom>
          <a:noFill/>
          <a:ln w="76200">
            <a:solidFill>
              <a:srgbClr val="A6C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0" y="2631348"/>
            <a:ext cx="18288000" cy="5943600"/>
          </a:xfrm>
          <a:prstGeom prst="rect">
            <a:avLst/>
          </a:prstGeom>
          <a:solidFill>
            <a:srgbClr val="A6CD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876100" y="1028700"/>
            <a:ext cx="8178114" cy="883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6C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동기 및 목표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82289" y="3003301"/>
            <a:ext cx="7772400" cy="5308512"/>
            <a:chOff x="2895600" y="3446897"/>
            <a:chExt cx="7772400" cy="5308512"/>
          </a:xfrm>
        </p:grpSpPr>
        <p:sp>
          <p:nvSpPr>
            <p:cNvPr id="61" name="직사각형 60"/>
            <p:cNvSpPr/>
            <p:nvPr/>
          </p:nvSpPr>
          <p:spPr>
            <a:xfrm>
              <a:off x="2895600" y="4231548"/>
              <a:ext cx="3733800" cy="3767980"/>
            </a:xfrm>
            <a:prstGeom prst="rect">
              <a:avLst/>
            </a:prstGeom>
            <a:solidFill>
              <a:srgbClr val="446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환자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en-US" altLang="ko-KR" sz="20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증상</a:t>
              </a:r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별</a:t>
              </a:r>
              <a:r>
                <a:rPr lang="en-US" altLang="ko-KR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en-US" altLang="ko-KR" sz="20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진료과</a:t>
              </a:r>
              <a:r>
                <a:rPr lang="en-US" altLang="ko-KR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en-US" altLang="ko-KR" sz="20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선택</a:t>
              </a:r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 어려움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endPara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진단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경미한 증상으로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치명적인 질병을 간과하는 경우</a:t>
              </a:r>
              <a:r>
                <a:rPr lang="en-US" altLang="ko-KR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존재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endPara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의료인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en-US" altLang="ko-KR" sz="20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환자</a:t>
              </a:r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와 소통의 </a:t>
              </a:r>
              <a:r>
                <a:rPr lang="ko-KR" altLang="en-US" sz="20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불편함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934200" y="4231548"/>
              <a:ext cx="3733800" cy="3767980"/>
            </a:xfrm>
            <a:prstGeom prst="rect">
              <a:avLst/>
            </a:prstGeom>
            <a:solidFill>
              <a:srgbClr val="446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환자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적합한 진료과 추천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endPara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진단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최적화된 치료 보조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endParaRPr lang="en-US" altLang="ko-KR" sz="2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의료인</a:t>
              </a:r>
              <a:endPara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환자</a:t>
              </a:r>
              <a:r>
                <a:rPr lang="en-US" altLang="ko-KR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-</a:t>
              </a:r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의료인 간 대면시간 축소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 sz="20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의료기관 효율 </a:t>
              </a:r>
              <a:r>
                <a:rPr lang="ko-KR" altLang="en-US" sz="20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증대</a:t>
              </a:r>
              <a:endPara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30040" y="3446897"/>
              <a:ext cx="126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446688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동기</a:t>
              </a:r>
              <a:endParaRPr lang="ko-KR" altLang="en-US" sz="2800" dirty="0">
                <a:solidFill>
                  <a:srgbClr val="446688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>
              <a:off x="4343400" y="3959014"/>
              <a:ext cx="762000" cy="272534"/>
            </a:xfrm>
            <a:prstGeom prst="triangle">
              <a:avLst/>
            </a:prstGeom>
            <a:solidFill>
              <a:srgbClr val="446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8420100" y="7957826"/>
              <a:ext cx="762000" cy="272534"/>
            </a:xfrm>
            <a:prstGeom prst="triangle">
              <a:avLst/>
            </a:prstGeom>
            <a:solidFill>
              <a:srgbClr val="446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115299" y="8232189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446688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목표</a:t>
              </a:r>
              <a:endParaRPr lang="ko-KR" altLang="en-US" sz="2800" dirty="0">
                <a:solidFill>
                  <a:srgbClr val="446688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541" y="2247098"/>
            <a:ext cx="4596060" cy="27042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5"/>
          <a:srcRect b="20491"/>
          <a:stretch/>
        </p:blipFill>
        <p:spPr>
          <a:xfrm>
            <a:off x="9377389" y="5334128"/>
            <a:ext cx="4003474" cy="375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3" name="TextBox 102"/>
          <p:cNvSpPr txBox="1"/>
          <p:nvPr/>
        </p:nvSpPr>
        <p:spPr>
          <a:xfrm>
            <a:off x="9601200" y="1376289"/>
            <a:ext cx="523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진료과</a:t>
            </a:r>
            <a:r>
              <a:rPr lang="ko-KR" altLang="en-US" sz="2800" u="sng" dirty="0" smtClean="0">
                <a:latin typeface="Pretendard Light" panose="020B0600000101010101" charset="-127"/>
                <a:ea typeface="Pretendard Light" panose="020B0600000101010101" charset="-127"/>
                <a:cs typeface="Pretendard Light" panose="020B0600000101010101" charset="-127"/>
              </a:rPr>
              <a:t> 선택에 어려움을 나타내는 예</a:t>
            </a:r>
            <a:endParaRPr lang="ko-KR" altLang="en-US" sz="2800" u="sng" dirty="0">
              <a:latin typeface="Pretendard Light" panose="020B0600000101010101" charset="-127"/>
              <a:ea typeface="Pretendard Light" panose="020B0600000101010101" charset="-127"/>
              <a:cs typeface="Pretendard Light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634" y="5301325"/>
            <a:ext cx="2915966" cy="38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0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6" name="타원 25"/>
          <p:cNvSpPr/>
          <p:nvPr/>
        </p:nvSpPr>
        <p:spPr>
          <a:xfrm>
            <a:off x="11824200" y="3726266"/>
            <a:ext cx="3492000" cy="3492000"/>
          </a:xfrm>
          <a:prstGeom prst="ellipse">
            <a:avLst/>
          </a:prstGeom>
          <a:solidFill>
            <a:srgbClr val="44668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18138" y="4730236"/>
            <a:ext cx="33041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비대면 진료 서비스</a:t>
            </a:r>
            <a:endParaRPr lang="en-US" altLang="ko-KR" sz="28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굿닥</a:t>
            </a:r>
            <a:endParaRPr lang="en-US" altLang="ko-KR" sz="2400" dirty="0" smtClean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솔닥</a:t>
            </a:r>
            <a:endParaRPr lang="en-US" altLang="ko-KR" sz="24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닥터나우</a:t>
            </a:r>
            <a:endParaRPr lang="en-US" altLang="ko-KR" sz="2400" dirty="0" smtClean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1387" y="2115821"/>
            <a:ext cx="4139071" cy="4139071"/>
            <a:chOff x="7178181" y="1091567"/>
            <a:chExt cx="4139071" cy="4139071"/>
          </a:xfrm>
        </p:grpSpPr>
        <p:sp>
          <p:nvSpPr>
            <p:cNvPr id="5" name="타원 4"/>
            <p:cNvSpPr/>
            <p:nvPr/>
          </p:nvSpPr>
          <p:spPr>
            <a:xfrm>
              <a:off x="7178181" y="1091567"/>
              <a:ext cx="4139071" cy="4139071"/>
            </a:xfrm>
            <a:prstGeom prst="ellipse">
              <a:avLst/>
            </a:prstGeom>
            <a:solidFill>
              <a:srgbClr val="A6CDD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46" name="그룹 1003"/>
            <p:cNvGrpSpPr/>
            <p:nvPr/>
          </p:nvGrpSpPr>
          <p:grpSpPr>
            <a:xfrm>
              <a:off x="7543112" y="2288146"/>
              <a:ext cx="1230811" cy="1270161"/>
              <a:chOff x="9900370" y="3652493"/>
              <a:chExt cx="2195831" cy="2195831"/>
            </a:xfrm>
          </p:grpSpPr>
          <p:pic>
            <p:nvPicPr>
              <p:cNvPr id="47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00370" y="3652493"/>
                <a:ext cx="2195831" cy="2195831"/>
              </a:xfrm>
              <a:prstGeom prst="rect">
                <a:avLst/>
              </a:prstGeom>
            </p:spPr>
          </p:pic>
        </p:grpSp>
        <p:grpSp>
          <p:nvGrpSpPr>
            <p:cNvPr id="48" name="그룹 1004"/>
            <p:cNvGrpSpPr/>
            <p:nvPr/>
          </p:nvGrpSpPr>
          <p:grpSpPr>
            <a:xfrm>
              <a:off x="9524502" y="2948400"/>
              <a:ext cx="1577807" cy="1515164"/>
              <a:chOff x="13794176" y="3797531"/>
              <a:chExt cx="2690653" cy="2690653"/>
            </a:xfrm>
          </p:grpSpPr>
          <p:pic>
            <p:nvPicPr>
              <p:cNvPr id="49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794176" y="3797531"/>
                <a:ext cx="2690653" cy="2690653"/>
              </a:xfrm>
              <a:prstGeom prst="rect">
                <a:avLst/>
              </a:prstGeom>
            </p:spPr>
          </p:pic>
        </p:grpSp>
        <p:grpSp>
          <p:nvGrpSpPr>
            <p:cNvPr id="50" name="그룹 1005"/>
            <p:cNvGrpSpPr/>
            <p:nvPr/>
          </p:nvGrpSpPr>
          <p:grpSpPr>
            <a:xfrm>
              <a:off x="8706936" y="2236342"/>
              <a:ext cx="1500659" cy="1094267"/>
              <a:chOff x="9786780" y="6532756"/>
              <a:chExt cx="2423012" cy="1864583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86780" y="6532756"/>
                <a:ext cx="2423012" cy="1864583"/>
              </a:xfrm>
              <a:prstGeom prst="rect">
                <a:avLst/>
              </a:prstGeom>
            </p:spPr>
          </p:pic>
        </p:grpSp>
        <p:pic>
          <p:nvPicPr>
            <p:cNvPr id="53" name="Object 17"/>
            <p:cNvPicPr>
              <a:picLocks noChangeAspect="1"/>
            </p:cNvPicPr>
            <p:nvPr/>
          </p:nvPicPr>
          <p:blipFill rotWithShape="1">
            <a:blip r:embed="rId7" cstate="print"/>
            <a:srcRect l="11962" t="17395" r="11603" b="16028"/>
            <a:stretch/>
          </p:blipFill>
          <p:spPr>
            <a:xfrm>
              <a:off x="7662295" y="3352124"/>
              <a:ext cx="1713010" cy="761337"/>
            </a:xfrm>
            <a:prstGeom prst="rect">
              <a:avLst/>
            </a:prstGeom>
          </p:spPr>
        </p:pic>
        <p:grpSp>
          <p:nvGrpSpPr>
            <p:cNvPr id="54" name="그룹 1007"/>
            <p:cNvGrpSpPr/>
            <p:nvPr/>
          </p:nvGrpSpPr>
          <p:grpSpPr>
            <a:xfrm>
              <a:off x="8827145" y="4071057"/>
              <a:ext cx="723718" cy="799062"/>
              <a:chOff x="13971790" y="6617140"/>
              <a:chExt cx="1377468" cy="1695816"/>
            </a:xfrm>
          </p:grpSpPr>
          <p:pic>
            <p:nvPicPr>
              <p:cNvPr id="55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71790" y="6617140"/>
                <a:ext cx="1377468" cy="1695816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7939994" y="1660158"/>
              <a:ext cx="2561920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ko-KR" altLang="en-US" sz="28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진단용 </a:t>
              </a:r>
              <a:r>
                <a:rPr lang="en-US" altLang="ko-KR" sz="28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AI </a:t>
              </a:r>
              <a:r>
                <a:rPr lang="ko-KR" altLang="en-US" sz="28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서비스</a:t>
              </a:r>
              <a:endPara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88197" y="7378118"/>
            <a:ext cx="14788023" cy="2122310"/>
            <a:chOff x="2504278" y="7498314"/>
            <a:chExt cx="14788023" cy="2122310"/>
          </a:xfrm>
        </p:grpSpPr>
        <p:sp>
          <p:nvSpPr>
            <p:cNvPr id="12" name="TextBox 11"/>
            <p:cNvSpPr txBox="1"/>
            <p:nvPr/>
          </p:nvSpPr>
          <p:spPr>
            <a:xfrm>
              <a:off x="8381090" y="7498314"/>
              <a:ext cx="31518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446688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Healthy Talk</a:t>
              </a:r>
              <a:endParaRPr lang="ko-KR" altLang="en-US" sz="4000" dirty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04278" y="8353546"/>
              <a:ext cx="14788023" cy="126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7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챗봇을</a:t>
              </a:r>
              <a:r>
                <a:rPr lang="ko-KR" altLang="en-US" sz="2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활용한 진단으로 방문할 </a:t>
              </a:r>
              <a:r>
                <a:rPr lang="ko-KR" altLang="en-US" sz="27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진료과와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병원 위치를 지도에 안내하며 기존 의료 서비스와 </a:t>
              </a:r>
              <a:r>
                <a:rPr lang="ko-KR" altLang="en-US" sz="2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차별화</a:t>
              </a:r>
              <a:endParaRPr lang="en-US" altLang="ko-KR" sz="27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기존 </a:t>
              </a:r>
              <a:r>
                <a:rPr lang="en-US" altLang="ko-KR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AI 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대화형 진료 시스템을 넘어 </a:t>
              </a:r>
              <a:r>
                <a:rPr lang="ko-KR" altLang="en-US" sz="27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진료과와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병원 선택을 돕는 기능을 통해 </a:t>
              </a:r>
              <a:r>
                <a:rPr lang="en-US" altLang="ko-KR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AI 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의료 </a:t>
              </a:r>
              <a:r>
                <a:rPr lang="ko-KR" altLang="en-US" sz="27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챗봇의</a:t>
              </a:r>
              <a:r>
                <a:rPr lang="ko-KR" altLang="en-US" sz="27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활용 가능성을 </a:t>
              </a:r>
              <a:r>
                <a:rPr lang="ko-KR" altLang="en-US" sz="2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제시</a:t>
              </a:r>
              <a:endParaRPr lang="en-US" altLang="ko-KR" sz="27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2680199" y="3675011"/>
            <a:ext cx="3492000" cy="3492000"/>
          </a:xfrm>
          <a:prstGeom prst="ellipse">
            <a:avLst/>
          </a:prstGeom>
          <a:solidFill>
            <a:srgbClr val="44668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196" y="4415189"/>
            <a:ext cx="2757486" cy="220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외래진료용 서비스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오름차트</a:t>
            </a:r>
            <a:endParaRPr lang="en-US" altLang="ko-KR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하나로 </a:t>
            </a: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의료재단</a:t>
            </a:r>
            <a:endParaRPr lang="en-US" altLang="ko-KR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케어챗 </a:t>
            </a:r>
            <a:r>
              <a:rPr lang="ko-KR" altLang="en-US" sz="20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한양대병원</a:t>
            </a:r>
            <a:endParaRPr lang="en-US" altLang="ko-KR" sz="2000" dirty="0" smtClean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>
              <a:lnSpc>
                <a:spcPts val="3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한림스마트봇</a:t>
            </a:r>
            <a:endParaRPr lang="en-US" altLang="ko-KR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94560" y="4084650"/>
            <a:ext cx="1061493" cy="406704"/>
          </a:xfrm>
          <a:prstGeom prst="line">
            <a:avLst/>
          </a:prstGeom>
          <a:ln w="47625">
            <a:solidFill>
              <a:srgbClr val="D9D9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979272" y="4053204"/>
            <a:ext cx="1157513" cy="438150"/>
          </a:xfrm>
          <a:prstGeom prst="line">
            <a:avLst/>
          </a:prstGeom>
          <a:ln w="47625">
            <a:solidFill>
              <a:srgbClr val="D9D9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0899" y="1295428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44668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기존 제품</a:t>
            </a:r>
            <a:endParaRPr lang="ko-KR" altLang="en-US" sz="4000" dirty="0">
              <a:solidFill>
                <a:srgbClr val="44668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차별성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2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46198"/>
              </p:ext>
            </p:extLst>
          </p:nvPr>
        </p:nvGraphicFramePr>
        <p:xfrm>
          <a:off x="1166654" y="1028700"/>
          <a:ext cx="15978340" cy="721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536">
                  <a:extLst>
                    <a:ext uri="{9D8B030D-6E8A-4147-A177-3AD203B41FA5}">
                      <a16:colId xmlns:a16="http://schemas.microsoft.com/office/drawing/2014/main" val="3749850494"/>
                    </a:ext>
                  </a:extLst>
                </a:gridCol>
                <a:gridCol w="230203">
                  <a:extLst>
                    <a:ext uri="{9D8B030D-6E8A-4147-A177-3AD203B41FA5}">
                      <a16:colId xmlns:a16="http://schemas.microsoft.com/office/drawing/2014/main" val="2697664591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2965135285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1176713583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2490817183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3613324722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2987880561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1171831758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1810996576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249853866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479935298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541520045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942663096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1886094839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3848143295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3917977975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3353924019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3054909041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4142180265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4251957226"/>
                    </a:ext>
                  </a:extLst>
                </a:gridCol>
                <a:gridCol w="661979">
                  <a:extLst>
                    <a:ext uri="{9D8B030D-6E8A-4147-A177-3AD203B41FA5}">
                      <a16:colId xmlns:a16="http://schemas.microsoft.com/office/drawing/2014/main" val="1615659554"/>
                    </a:ext>
                  </a:extLst>
                </a:gridCol>
              </a:tblGrid>
              <a:tr h="1686052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04573"/>
                  </a:ext>
                </a:extLst>
              </a:tr>
              <a:tr h="508397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26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rgbClr val="C00000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10</a:t>
                      </a:r>
                      <a:endParaRPr lang="ko-KR" altLang="en-US" sz="2300" b="1" dirty="0">
                        <a:solidFill>
                          <a:srgbClr val="C00000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16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17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20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21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22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9602"/>
                  </a:ext>
                </a:extLst>
              </a:tr>
              <a:tr h="911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프로젝트 요구사항 수립 및 설계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아키텍처 구상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56778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Web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서버에 챗봇 구축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213303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Web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서버에 맵 구축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5794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의료 진단 모델 파인튜닝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0242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모델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인터페이스간 연동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03036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추가 기능 개발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0396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678241" y="3467102"/>
            <a:ext cx="4541959" cy="457200"/>
          </a:xfrm>
          <a:prstGeom prst="rect">
            <a:avLst/>
          </a:prstGeom>
          <a:solidFill>
            <a:srgbClr val="44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CDD6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67400" y="4305302"/>
            <a:ext cx="5943600" cy="457200"/>
          </a:xfrm>
          <a:prstGeom prst="rect">
            <a:avLst/>
          </a:prstGeom>
          <a:solidFill>
            <a:srgbClr val="A6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48600" y="5137537"/>
            <a:ext cx="4648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53200" y="5981700"/>
            <a:ext cx="10515600" cy="457200"/>
          </a:xfrm>
          <a:prstGeom prst="rect">
            <a:avLst/>
          </a:prstGeom>
          <a:solidFill>
            <a:srgbClr val="44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515600" y="6819900"/>
            <a:ext cx="1981200" cy="457200"/>
          </a:xfrm>
          <a:prstGeom prst="rect">
            <a:avLst/>
          </a:prstGeom>
          <a:solidFill>
            <a:srgbClr val="A6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496800" y="75819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01400" y="2699137"/>
            <a:ext cx="609600" cy="5791200"/>
          </a:xfrm>
          <a:prstGeom prst="roundRect">
            <a:avLst/>
          </a:prstGeom>
          <a:noFill/>
          <a:ln w="57150">
            <a:solidFill>
              <a:srgbClr val="DE0000">
                <a:alpha val="5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459200" y="2718844"/>
            <a:ext cx="609600" cy="5791200"/>
          </a:xfrm>
          <a:prstGeom prst="roundRect">
            <a:avLst/>
          </a:prstGeom>
          <a:noFill/>
          <a:ln w="57150">
            <a:solidFill>
              <a:srgbClr val="DE0000">
                <a:alpha val="5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8789" y="860460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EC6969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중간</a:t>
            </a:r>
            <a:endParaRPr lang="ko-KR" altLang="en-US" b="1" dirty="0">
              <a:solidFill>
                <a:srgbClr val="EC6969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59200" y="860848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EC6969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최종</a:t>
            </a:r>
            <a:endParaRPr lang="ko-KR" altLang="en-US" b="1" dirty="0">
              <a:solidFill>
                <a:srgbClr val="EC6969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타임라인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570466" y="6809941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00200" y="6809941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87672" y="4737442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600200" y="4744501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540969" y="5747754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600200" y="5761871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70466" y="7930865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00200" y="7930865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50801" y="3737360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00200" y="3744419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0969" y="2713704"/>
            <a:ext cx="14143703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00200" y="2720763"/>
            <a:ext cx="2214045" cy="673037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1940" y="2826448"/>
            <a:ext cx="11705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3828" y="3850104"/>
            <a:ext cx="1066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8367" y="4850186"/>
            <a:ext cx="12777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8141" y="5860242"/>
            <a:ext cx="1178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5794" y="6915626"/>
            <a:ext cx="13428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8140" y="8036550"/>
            <a:ext cx="1178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8975" y="2872615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Web 서버 구축 및 UI/UX </a:t>
            </a:r>
            <a:r>
              <a:rPr lang="en-US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디자인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8974" y="8089776"/>
            <a:ext cx="329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Web서버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구축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및 UI/UX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8975" y="389627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튜닝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및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평가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8975" y="4896353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Web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서버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구축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및 UI/UX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8975" y="5890105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Web서버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구축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및 UI/UX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4168975" y="6968852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파인튜닝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및 </a:t>
            </a:r>
            <a:r>
              <a:rPr lang="en-US" altLang="ko-KR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평가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0" name="Object 47"/>
          <p:cNvSpPr txBox="1"/>
          <p:nvPr/>
        </p:nvSpPr>
        <p:spPr>
          <a:xfrm>
            <a:off x="10569775" y="2872615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파인 튜닝 및 평가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1" name="Object 47"/>
          <p:cNvSpPr txBox="1"/>
          <p:nvPr/>
        </p:nvSpPr>
        <p:spPr>
          <a:xfrm>
            <a:off x="10569775" y="3896271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인터페이스간 연동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2" name="Object 47"/>
          <p:cNvSpPr txBox="1"/>
          <p:nvPr/>
        </p:nvSpPr>
        <p:spPr>
          <a:xfrm>
            <a:off x="10569775" y="4896353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기능 개발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3" name="Object 47"/>
          <p:cNvSpPr txBox="1"/>
          <p:nvPr/>
        </p:nvSpPr>
        <p:spPr>
          <a:xfrm>
            <a:off x="10569775" y="5928577"/>
            <a:ext cx="43229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프로젝트 요구사항 수립 및 설계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5" name="Object 47"/>
          <p:cNvSpPr txBox="1"/>
          <p:nvPr/>
        </p:nvSpPr>
        <p:spPr>
          <a:xfrm>
            <a:off x="10569775" y="6968852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인터페이스간 연동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6" name="Object 47"/>
          <p:cNvSpPr txBox="1"/>
          <p:nvPr/>
        </p:nvSpPr>
        <p:spPr>
          <a:xfrm>
            <a:off x="10569775" y="8089776"/>
            <a:ext cx="44753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프로젝트 요구사항 수립 및 설계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210800" y="2464209"/>
            <a:ext cx="0" cy="6553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역할분담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36" name="모서리가 둥근 직사각형 35"/>
          <p:cNvSpPr/>
          <p:nvPr/>
        </p:nvSpPr>
        <p:spPr>
          <a:xfrm>
            <a:off x="5074006" y="8420100"/>
            <a:ext cx="2428338" cy="61315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74005" y="1967010"/>
            <a:ext cx="2428339" cy="61315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4006" y="2660628"/>
            <a:ext cx="2428338" cy="613152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4006" y="3763233"/>
            <a:ext cx="2428338" cy="613152"/>
          </a:xfrm>
          <a:prstGeom prst="roundRect">
            <a:avLst/>
          </a:prstGeom>
          <a:solidFill>
            <a:srgbClr val="44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74006" y="9128272"/>
            <a:ext cx="2428338" cy="613152"/>
          </a:xfrm>
          <a:prstGeom prst="roundRect">
            <a:avLst/>
          </a:prstGeom>
          <a:solidFill>
            <a:srgbClr val="44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74006" y="4452585"/>
            <a:ext cx="2428338" cy="61315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74006" y="5541083"/>
            <a:ext cx="2428338" cy="613152"/>
          </a:xfrm>
          <a:prstGeom prst="roundRect">
            <a:avLst/>
          </a:prstGeom>
          <a:solidFill>
            <a:srgbClr val="A6CD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71377" y="7329426"/>
            <a:ext cx="2428338" cy="613152"/>
          </a:xfrm>
          <a:prstGeom prst="roundRect">
            <a:avLst/>
          </a:prstGeom>
          <a:solidFill>
            <a:srgbClr val="44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74005" y="6630920"/>
            <a:ext cx="2428339" cy="61315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4006" y="7324538"/>
            <a:ext cx="2428338" cy="613152"/>
          </a:xfrm>
          <a:prstGeom prst="roundRect">
            <a:avLst/>
          </a:prstGeom>
          <a:solidFill>
            <a:srgbClr val="446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94075"/>
              </p:ext>
            </p:extLst>
          </p:nvPr>
        </p:nvGraphicFramePr>
        <p:xfrm>
          <a:off x="1143000" y="1409700"/>
          <a:ext cx="14935200" cy="907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19">
                  <a:extLst>
                    <a:ext uri="{9D8B030D-6E8A-4147-A177-3AD203B41FA5}">
                      <a16:colId xmlns:a16="http://schemas.microsoft.com/office/drawing/2014/main" val="2935290113"/>
                    </a:ext>
                  </a:extLst>
                </a:gridCol>
                <a:gridCol w="2622656">
                  <a:extLst>
                    <a:ext uri="{9D8B030D-6E8A-4147-A177-3AD203B41FA5}">
                      <a16:colId xmlns:a16="http://schemas.microsoft.com/office/drawing/2014/main" val="2870856251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2563335288"/>
                    </a:ext>
                  </a:extLst>
                </a:gridCol>
                <a:gridCol w="2290134">
                  <a:extLst>
                    <a:ext uri="{9D8B030D-6E8A-4147-A177-3AD203B41FA5}">
                      <a16:colId xmlns:a16="http://schemas.microsoft.com/office/drawing/2014/main" val="3844675023"/>
                    </a:ext>
                  </a:extLst>
                </a:gridCol>
                <a:gridCol w="3346088">
                  <a:extLst>
                    <a:ext uri="{9D8B030D-6E8A-4147-A177-3AD203B41FA5}">
                      <a16:colId xmlns:a16="http://schemas.microsoft.com/office/drawing/2014/main" val="22613069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5922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Web 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FastAPI</a:t>
                      </a:r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DE0000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rgbClr val="DE0000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참고 자료 미흡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42957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Streamlit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rgbClr val="446688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O</a:t>
                      </a:r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풍부한 관련 자료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28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39352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Service Tool for Map</a:t>
                      </a:r>
                      <a:endParaRPr lang="ko-KR" altLang="en-US" sz="2000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GoogleAPI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446688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35559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Kakao</a:t>
                      </a:r>
                      <a:r>
                        <a:rPr lang="en-US" altLang="ko-KR" sz="2000" baseline="0" dirty="0" smtClean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API</a:t>
                      </a:r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rgbClr val="DE0000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X</a:t>
                      </a:r>
                      <a:endParaRPr lang="ko-KR" altLang="en-US" sz="2000" dirty="0">
                        <a:solidFill>
                          <a:srgbClr val="DE0000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709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889081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Service Tool for Chatbot</a:t>
                      </a:r>
                      <a:endParaRPr lang="ko-KR" altLang="en-US" sz="2000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OpenAI API</a:t>
                      </a:r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(</a:t>
                      </a:r>
                      <a:r>
                        <a:rPr lang="ko-KR" altLang="en-US" sz="20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일시 연동</a:t>
                      </a:r>
                      <a:r>
                        <a:rPr lang="en-US" altLang="ko-KR" sz="20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높은 </a:t>
                      </a:r>
                      <a:r>
                        <a:rPr lang="ko-KR" altLang="en-US" sz="1800" dirty="0" err="1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파인튜닝</a:t>
                      </a:r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비용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7236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553012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Language Model</a:t>
                      </a:r>
                      <a:endParaRPr lang="ko-KR" altLang="en-US" sz="2000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KoAlpaca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446688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저조한 대화 성능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973932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Llama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rgbClr val="446688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810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068895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AI running environment</a:t>
                      </a:r>
                      <a:endParaRPr lang="ko-KR" altLang="en-US" sz="2000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Local PC</a:t>
                      </a:r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DE0000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X</a:t>
                      </a:r>
                      <a:endParaRPr lang="ko-KR" altLang="en-US" sz="2000" dirty="0">
                        <a:solidFill>
                          <a:srgbClr val="DE0000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메모리 부족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041506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Google 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Colab</a:t>
                      </a:r>
                      <a:endParaRPr lang="ko-KR" altLang="en-US" sz="20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446688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충분한 메모리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318141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solidFill>
                          <a:srgbClr val="446688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529675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9443583" y="2272935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9443583" y="5854566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9443583" y="2966553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9443583" y="6953740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9443583" y="8829669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9443583" y="9537841"/>
            <a:ext cx="3569970" cy="0"/>
          </a:xfrm>
          <a:prstGeom prst="straightConnector1">
            <a:avLst/>
          </a:prstGeom>
          <a:ln w="41275">
            <a:solidFill>
              <a:srgbClr val="DE0000"/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Framework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1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8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선정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1871909"/>
            <a:ext cx="426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한국어 기반 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LLM </a:t>
            </a:r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7277100"/>
            <a:ext cx="10420350" cy="190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19200" y="2825072"/>
            <a:ext cx="115522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KoAlpaca-Polyglot-5.8B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한국어와 다른 언어의 혼합 작업에서 성능이 좋음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학습된 데이터에 대해 전반적인 대화 성능이 낮음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gemma-ko-2b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세 모델 중 가장 적은 파라미터 수와 비교적 경량화된 모델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속도는 빠르지만 경량화된 모델로 데이터 학습 과정 중에 여러가지 문제 발생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Llama-2-ko-7b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세 모델 중 가장 많은 파라미터 수를 가졌고 고성능 작업에 유리함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한국어 관련 작업에서 높은 정확도를 보임</a:t>
            </a:r>
            <a:endParaRPr lang="en-US" altLang="ko-KR" sz="2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3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4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46" b="2892"/>
          <a:stretch/>
        </p:blipFill>
        <p:spPr>
          <a:xfrm>
            <a:off x="539543" y="3675957"/>
            <a:ext cx="3925732" cy="6059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2312" y="1699156"/>
            <a:ext cx="350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gemma-ko-2b</a:t>
            </a:r>
            <a:endParaRPr lang="ko-KR" altLang="en-US" sz="2400" u="sng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800" y="3314700"/>
            <a:ext cx="4395219" cy="6781800"/>
          </a:xfrm>
          <a:prstGeom prst="roundRect">
            <a:avLst/>
          </a:pr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53800" y="3314700"/>
            <a:ext cx="6629067" cy="3196127"/>
          </a:xfrm>
          <a:prstGeom prst="roundRect">
            <a:avLst/>
          </a:prstGeom>
          <a:noFill/>
          <a:ln w="76200">
            <a:solidFill>
              <a:srgbClr val="F2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37" y="2203847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SemiBold" panose="020B0600000101010101" charset="-127"/>
                <a:ea typeface="Pretendard SemiBold" panose="020B0600000101010101" charset="-127"/>
                <a:cs typeface="Pretendard SemiBold" panose="020B0600000101010101" charset="-127"/>
              </a:rPr>
              <a:t>커스텀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SemiBold" panose="020B0600000101010101" charset="-127"/>
                <a:ea typeface="Pretendard SemiBold" panose="020B0600000101010101" charset="-127"/>
                <a:cs typeface="Pretendard SemiBold" panose="020B0600000101010101" charset="-127"/>
              </a:rPr>
              <a:t> 데이터 학습 후 대화하는 법을 잊어버리는 경향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SemiBold" panose="020B0600000101010101" charset="-127"/>
              <a:ea typeface="Pretendard SemiBold" panose="020B0600000101010101" charset="-127"/>
              <a:cs typeface="Pretendard SemiBold" panose="020B0600000101010101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76801" y="3314700"/>
            <a:ext cx="6019800" cy="4254501"/>
          </a:xfrm>
          <a:prstGeom prst="roundRect">
            <a:avLst/>
          </a:prstGeom>
          <a:noFill/>
          <a:ln w="76200">
            <a:solidFill>
              <a:srgbClr val="F2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r="9921"/>
          <a:stretch/>
        </p:blipFill>
        <p:spPr>
          <a:xfrm>
            <a:off x="5076182" y="3777195"/>
            <a:ext cx="5621037" cy="33295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96" y="3777195"/>
            <a:ext cx="5911303" cy="9808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r="14353"/>
          <a:stretch/>
        </p:blipFill>
        <p:spPr>
          <a:xfrm>
            <a:off x="11690896" y="5103087"/>
            <a:ext cx="5911303" cy="10090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000" y="79563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선정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1371" y="1699156"/>
            <a:ext cx="392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u="sng" dirty="0" err="1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KoAlpaca</a:t>
            </a:r>
            <a:r>
              <a:rPr lang="en-US" altLang="ko-KR" sz="2400" u="sng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-Polyglot–5.8B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90896" y="2203847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저조한 대화 </a:t>
            </a:r>
            <a:r>
              <a:rPr lang="ko-KR" altLang="en-US" sz="2000" dirty="0" smtClean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성능</a:t>
            </a:r>
            <a:r>
              <a:rPr lang="en-US" altLang="ko-KR" sz="2000" dirty="0" smtClean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2000" dirty="0" smtClean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학습 </a:t>
            </a:r>
            <a:r>
              <a:rPr lang="ko-KR" altLang="en-US" sz="20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후 요구한 발화 형식을 지키지 못하는 경향</a:t>
            </a:r>
            <a:r>
              <a:rPr lang="en-US" altLang="ko-KR" sz="2000" dirty="0">
                <a:solidFill>
                  <a:prstClr val="black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endParaRPr lang="ko-KR" altLang="en-US" sz="2000" dirty="0">
              <a:solidFill>
                <a:prstClr val="black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913" y="1742807"/>
            <a:ext cx="28575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758</Words>
  <Application>Microsoft Office PowerPoint</Application>
  <PresentationFormat>사용자 지정</PresentationFormat>
  <Paragraphs>295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Pretendard SemiBold</vt:lpstr>
      <vt:lpstr>Arial</vt:lpstr>
      <vt:lpstr>Pretendard Light</vt:lpstr>
      <vt:lpstr>Pretendard Medium</vt:lpstr>
      <vt:lpstr>Wingdings</vt:lpstr>
      <vt:lpstr>Calibri</vt:lpstr>
      <vt:lpstr>Pretendard ExtraLight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creation03</cp:lastModifiedBy>
  <cp:revision>238</cp:revision>
  <dcterms:created xsi:type="dcterms:W3CDTF">2024-05-09T09:08:08Z</dcterms:created>
  <dcterms:modified xsi:type="dcterms:W3CDTF">2024-05-22T05:04:56Z</dcterms:modified>
</cp:coreProperties>
</file>