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9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0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9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4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9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2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3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7216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B176-29A6-4B42-BF72-A7AF230BC3F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7C78-C77C-44FF-89F3-3D26D82A1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1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jpe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gif"  /><Relationship Id="rId5" Type="http://schemas.openxmlformats.org/officeDocument/2006/relationships/image" Target="../media/image4.png"  /><Relationship Id="rId6" Type="http://schemas.openxmlformats.org/officeDocument/2006/relationships/image" Target="../media/image5.jpe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 rot="0">
            <a:off x="515981" y="763593"/>
            <a:ext cx="11160037" cy="5330814"/>
            <a:chOff x="824023" y="628553"/>
            <a:chExt cx="11160037" cy="53308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24023" y="628553"/>
              <a:ext cx="11160037" cy="5330814"/>
            </a:xfrm>
            <a:prstGeom prst="rect">
              <a:avLst/>
            </a:prstGeom>
          </p:spPr>
        </p:pic>
        <p:pic>
          <p:nvPicPr>
            <p:cNvPr id="1028" name="Picture 4" descr="의료 센터 병원 건물 벡터 디자인 병원에 대한 스톡 벡터 아트 및 기타 이미지 - 병원, 건물 외관, 벡터 - iStock"/>
            <p:cNvPicPr>
              <a:picLocks noChangeAspect="1" noChangeArrowheads="1"/>
            </p:cNvPicPr>
            <p:nvPr/>
          </p:nvPicPr>
          <p:blipFill rotWithShape="1">
            <a:blip r:embed="rId3"/>
            <a:srcRect t="18460" b="20620"/>
            <a:stretch>
              <a:fillRect/>
            </a:stretch>
          </p:blipFill>
          <p:spPr>
            <a:xfrm>
              <a:off x="876573" y="744165"/>
              <a:ext cx="2366908" cy="1441987"/>
            </a:xfrm>
            <a:prstGeom prst="rect">
              <a:avLst/>
            </a:prstGeom>
            <a:noFill/>
          </p:spPr>
        </p:pic>
        <p:pic>
          <p:nvPicPr>
            <p:cNvPr id="1030" name="Picture 6" descr="심볼마크/코퍼리트컬러 | CI | 병원소개 | 병원소개 | 서울아산병원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83765" y="2231449"/>
              <a:ext cx="720998" cy="713448"/>
            </a:xfrm>
            <a:prstGeom prst="rect">
              <a:avLst/>
            </a:prstGeom>
            <a:noFill/>
          </p:spPr>
        </p:pic>
        <p:pic>
          <p:nvPicPr>
            <p:cNvPr id="1034" name="Picture 10" descr="삼성서울병원, 디지털 치료기기와 전류나 자기장 자극 통해 치료 효과 전자약 개발 기반 구축 - 미디어데일"/>
            <p:cNvPicPr>
              <a:picLocks noChangeAspect="1" noChangeArrowheads="1"/>
            </p:cNvPicPr>
            <p:nvPr/>
          </p:nvPicPr>
          <p:blipFill rotWithShape="1">
            <a:blip r:embed="rId5"/>
            <a:srcRect l="17150" t="27190" r="15550" b="30960"/>
            <a:stretch>
              <a:fillRect/>
            </a:stretch>
          </p:blipFill>
          <p:spPr>
            <a:xfrm>
              <a:off x="1823656" y="2803356"/>
              <a:ext cx="975463" cy="330518"/>
            </a:xfrm>
            <a:prstGeom prst="rect">
              <a:avLst/>
            </a:prstGeom>
            <a:noFill/>
          </p:spPr>
        </p:pic>
        <p:pic>
          <p:nvPicPr>
            <p:cNvPr id="1036" name="Picture 12" descr="서울성모병원TV - YouTube"/>
            <p:cNvPicPr>
              <a:picLocks noChangeAspect="1" noChangeArrowheads="1"/>
            </p:cNvPicPr>
            <p:nvPr/>
          </p:nvPicPr>
          <p:blipFill rotWithShape="1">
            <a:blip r:embed="rId6"/>
            <a:srcRect l="7500" t="17020" r="7500" b="17020"/>
            <a:stretch>
              <a:fillRect/>
            </a:stretch>
          </p:blipFill>
          <p:spPr>
            <a:xfrm>
              <a:off x="2273830" y="2119403"/>
              <a:ext cx="754347" cy="585443"/>
            </a:xfrm>
            <a:prstGeom prst="rect">
              <a:avLst/>
            </a:prstGeom>
            <a:noFill/>
          </p:spPr>
        </p:pic>
        <p:pic>
          <p:nvPicPr>
            <p:cNvPr id="1038" name="Picture 14" descr="웹 크롤러 - 무료 마케팅개 아이콘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3927009" y="1332265"/>
              <a:ext cx="853887" cy="853887"/>
            </a:xfrm>
            <a:prstGeom prst="rect">
              <a:avLst/>
            </a:prstGeom>
            <a:noFill/>
          </p:spPr>
        </p:pic>
        <p:pic>
          <p:nvPicPr>
            <p:cNvPr id="1044" name="Picture 20" descr="딥마인드 알파폴드, 구글 코랩으로 인체 모든 단백질 구조 판독 가능 | 밸류체인타임스 : 밸류체인타임스 비즈니스"/>
            <p:cNvPicPr>
              <a:picLocks noChangeAspect="1" noChangeArrowheads="1"/>
            </p:cNvPicPr>
            <p:nvPr/>
          </p:nvPicPr>
          <p:blipFill rotWithShape="1">
            <a:blip r:embed="rId8"/>
            <a:srcRect l="20420" t="33930" r="22710" b="31820"/>
            <a:stretch>
              <a:fillRect/>
            </a:stretch>
          </p:blipFill>
          <p:spPr>
            <a:xfrm>
              <a:off x="3555739" y="830320"/>
              <a:ext cx="1562653" cy="378370"/>
            </a:xfrm>
            <a:prstGeom prst="rect">
              <a:avLst/>
            </a:prstGeom>
            <a:noFill/>
          </p:spPr>
        </p:pic>
        <p:pic>
          <p:nvPicPr>
            <p:cNvPr id="1046" name="Picture 22" descr="Dataset icon 로열티 프리 이미지, 스톡 사진 | Shutterstock"/>
            <p:cNvPicPr>
              <a:picLocks noChangeAspect="1" noChangeArrowheads="1"/>
            </p:cNvPicPr>
            <p:nvPr/>
          </p:nvPicPr>
          <p:blipFill rotWithShape="1">
            <a:blip r:embed="rId9"/>
            <a:srcRect l="25550" t="17240" r="23520" b="32710"/>
            <a:stretch>
              <a:fillRect/>
            </a:stretch>
          </p:blipFill>
          <p:spPr>
            <a:xfrm>
              <a:off x="5464425" y="1332265"/>
              <a:ext cx="743752" cy="787138"/>
            </a:xfrm>
            <a:prstGeom prst="rect">
              <a:avLst/>
            </a:prstGeom>
            <a:noFill/>
          </p:spPr>
        </p:pic>
        <p:pic>
          <p:nvPicPr>
            <p:cNvPr id="1048" name="Picture 24" descr="기계 학습 - 무료 산업개 아이콘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 flipH="1">
              <a:off x="7411826" y="1725834"/>
              <a:ext cx="787138" cy="787138"/>
            </a:xfrm>
            <a:prstGeom prst="rect">
              <a:avLst/>
            </a:prstGeom>
            <a:noFill/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801108" y="1725834"/>
              <a:ext cx="790685" cy="781159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8801108" y="4143213"/>
              <a:ext cx="790685" cy="78115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8292647" y="2147425"/>
              <a:ext cx="117927" cy="290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101895" y="4143213"/>
              <a:ext cx="121137" cy="781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782936" y="4267200"/>
              <a:ext cx="80080" cy="74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1052" name="Picture 28" descr="User interface - 무료 사용자개 아이콘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7412624" y="4143212"/>
              <a:ext cx="792236" cy="781159"/>
            </a:xfrm>
            <a:prstGeom prst="rect">
              <a:avLst/>
            </a:prstGeom>
            <a:noFill/>
          </p:spPr>
        </p:pic>
        <p:pic>
          <p:nvPicPr>
            <p:cNvPr id="1054" name="Picture 30" descr="구글 드라이브 로고 | 프리미엄 벡터"/>
            <p:cNvPicPr>
              <a:picLocks noChangeAspect="1" noChangeArrowheads="1"/>
            </p:cNvPicPr>
            <p:nvPr/>
          </p:nvPicPr>
          <p:blipFill rotWithShape="1">
            <a:blip r:embed="rId14"/>
            <a:srcRect l="14760" t="17410" r="14760" b="17410"/>
            <a:stretch>
              <a:fillRect/>
            </a:stretch>
          </p:blipFill>
          <p:spPr>
            <a:xfrm>
              <a:off x="10622289" y="2704846"/>
              <a:ext cx="848247" cy="784588"/>
            </a:xfrm>
            <a:prstGeom prst="rect">
              <a:avLst/>
            </a:prstGeom>
            <a:noFill/>
          </p:spPr>
        </p:pic>
      </p:grpSp>
      <p:sp>
        <p:nvSpPr>
          <p:cNvPr id="41" name="TextBox 40"/>
          <p:cNvSpPr txBox="1"/>
          <p:nvPr/>
        </p:nvSpPr>
        <p:spPr>
          <a:xfrm>
            <a:off x="3520766" y="2253890"/>
            <a:ext cx="1050288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>
                <a:latin typeface="+mn-ea"/>
              </a:rPr>
              <a:t>Web crawling</a:t>
            </a:r>
            <a:endParaRPr lang="en-US" altLang="ko-KR" sz="1000" b="1">
              <a:latin typeface="+mn-ea"/>
            </a:endParaRPr>
          </a:p>
          <a:p>
            <a:pPr lvl="0">
              <a:lnSpc>
                <a:spcPts val="1200"/>
              </a:lnSpc>
              <a:defRPr/>
            </a:pPr>
            <a:r>
              <a:rPr lang="ko-KR" altLang="en-US" sz="800">
                <a:latin typeface="+mn-ea"/>
              </a:rPr>
              <a:t>대학 병원 등에서</a:t>
            </a:r>
            <a:br>
              <a:rPr lang="en-US" altLang="ko-KR" sz="800">
                <a:latin typeface="+mn-ea"/>
              </a:rPr>
            </a:br>
            <a:r>
              <a:rPr lang="ko-KR" altLang="en-US" sz="800">
                <a:latin typeface="+mn-ea"/>
              </a:rPr>
              <a:t>질환 및 증상 관련 </a:t>
            </a:r>
            <a:br>
              <a:rPr lang="en-US" altLang="ko-KR" sz="800">
                <a:latin typeface="+mn-ea"/>
              </a:rPr>
            </a:br>
            <a:r>
              <a:rPr lang="ko-KR" altLang="en-US" sz="800">
                <a:latin typeface="+mn-ea"/>
              </a:rPr>
              <a:t>데이터 수집</a:t>
            </a:r>
            <a:endParaRPr lang="ko-KR" altLang="en-US" sz="80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44206" y="2166399"/>
            <a:ext cx="1321196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>
                <a:latin typeface="+mn-ea"/>
              </a:rPr>
              <a:t>Build Dataset</a:t>
            </a:r>
            <a:endParaRPr lang="en-US" altLang="ko-KR" sz="1000" b="1">
              <a:latin typeface="+mn-ea"/>
            </a:endParaRPr>
          </a:p>
          <a:p>
            <a:pPr lvl="0">
              <a:lnSpc>
                <a:spcPts val="1200"/>
              </a:lnSpc>
              <a:defRPr/>
            </a:pPr>
            <a:r>
              <a:rPr lang="ko-KR" altLang="en-US" sz="800">
                <a:latin typeface="+mn-ea"/>
              </a:rPr>
              <a:t>자연어 모델의 학습 </a:t>
            </a:r>
            <a:br>
              <a:rPr lang="en-US" altLang="ko-KR" sz="800">
                <a:latin typeface="+mn-ea"/>
              </a:rPr>
            </a:br>
            <a:r>
              <a:rPr lang="ko-KR" altLang="en-US" sz="800">
                <a:latin typeface="+mn-ea"/>
              </a:rPr>
              <a:t>데이터 형태로 변환하여 </a:t>
            </a:r>
            <a:br>
              <a:rPr lang="en-US" altLang="ko-KR" sz="800">
                <a:latin typeface="+mn-ea"/>
              </a:rPr>
            </a:br>
            <a:r>
              <a:rPr lang="ko-KR" altLang="en-US" sz="800">
                <a:latin typeface="+mn-ea"/>
              </a:rPr>
              <a:t>데이터셋 생성</a:t>
            </a:r>
            <a:endParaRPr lang="ko-KR" altLang="en-US" sz="80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04733" y="4809473"/>
            <a:ext cx="1726755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b="1">
                <a:latin typeface="+mn-ea"/>
              </a:rPr>
              <a:t>한국어 기반 </a:t>
            </a:r>
            <a:r>
              <a:rPr lang="en-US" altLang="ko-KR" sz="1100" b="1">
                <a:latin typeface="+mn-ea"/>
              </a:rPr>
              <a:t>LLM </a:t>
            </a:r>
            <a:r>
              <a:rPr lang="ko-KR" altLang="en-US" sz="1100" b="1">
                <a:latin typeface="+mn-ea"/>
              </a:rPr>
              <a:t>모델</a:t>
            </a:r>
            <a:endParaRPr lang="ko-KR" altLang="en-US" sz="1100" b="1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latin typeface="+mn-ea"/>
              </a:rPr>
              <a:t>llama-2-ko-7b</a:t>
            </a:r>
            <a:endParaRPr lang="en-US" altLang="ko-KR" sz="100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latin typeface="+mn-ea"/>
              </a:rPr>
              <a:t>KoAlpaca-Polyglot-5.8B</a:t>
            </a:r>
            <a:endParaRPr lang="en-US" altLang="ko-KR" sz="100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latin typeface="+mn-ea"/>
              </a:rPr>
              <a:t>gemma-ko-2b</a:t>
            </a:r>
            <a:endParaRPr lang="en-US" altLang="ko-KR" sz="100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94931" y="3556376"/>
            <a:ext cx="1240367" cy="493987"/>
          </a:xfrm>
          <a:prstGeom prst="roundRect">
            <a:avLst>
              <a:gd name="adj" fmla="val 27305"/>
            </a:avLst>
          </a:prstGeom>
          <a:solidFill>
            <a:srgbClr val="ffc00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모델 허브로부터 </a:t>
            </a:r>
            <a:br>
              <a:rPr lang="en-US" altLang="ko-KR" sz="1000" b="1">
                <a:solidFill>
                  <a:schemeClr val="tx1"/>
                </a:solidFill>
              </a:rPr>
            </a:br>
            <a:r>
              <a:rPr lang="ko-KR" altLang="en-US" sz="1000" b="1">
                <a:solidFill>
                  <a:schemeClr val="tx1"/>
                </a:solidFill>
              </a:rPr>
              <a:t>모델 다운로드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260226" y="3515071"/>
            <a:ext cx="118173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>
                <a:latin typeface="+mn-ea"/>
              </a:rPr>
              <a:t>Save Adapters</a:t>
            </a:r>
            <a:endParaRPr lang="en-US" altLang="ko-KR" sz="1000" b="1">
              <a:latin typeface="+mn-ea"/>
            </a:endParaRPr>
          </a:p>
          <a:p>
            <a:pPr lvl="0">
              <a:lnSpc>
                <a:spcPts val="1200"/>
              </a:lnSpc>
              <a:defRPr/>
            </a:pPr>
            <a:r>
              <a:rPr lang="ko-KR" altLang="en-US" sz="800">
                <a:latin typeface="+mn-ea"/>
              </a:rPr>
              <a:t>학습한 결과를 </a:t>
            </a:r>
            <a:br>
              <a:rPr lang="en-US" altLang="ko-KR" sz="800">
                <a:latin typeface="+mn-ea"/>
              </a:rPr>
            </a:br>
            <a:r>
              <a:rPr lang="ko-KR" altLang="en-US" sz="800">
                <a:latin typeface="+mn-ea"/>
              </a:rPr>
              <a:t>로컬 드라이브에 저장</a:t>
            </a:r>
            <a:endParaRPr lang="ko-KR" altLang="en-US" sz="80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03784" y="1298455"/>
            <a:ext cx="185602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latin typeface="+mn-ea"/>
              </a:rPr>
              <a:t>Fine-Tuning the Model</a:t>
            </a:r>
            <a:endParaRPr lang="en-US" altLang="ko-KR" sz="1200" b="1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03784" y="3722857"/>
            <a:ext cx="1600118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latin typeface="+mn-ea"/>
              </a:rPr>
              <a:t>Model Deployment</a:t>
            </a:r>
            <a:endParaRPr lang="en-US" altLang="ko-KR" sz="1200" b="1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144471" y="2751557"/>
            <a:ext cx="16802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/>
              <a:buChar char="•"/>
              <a:defRPr/>
            </a:pPr>
            <a:r>
              <a:rPr lang="en-US" altLang="ko-KR" sz="1100" b="0" i="0">
                <a:solidFill>
                  <a:srgbClr val="212121"/>
                </a:solidFill>
                <a:effectLst/>
                <a:latin typeface="+mn-ea"/>
              </a:rPr>
              <a:t>AutoTokenizer</a:t>
            </a:r>
            <a:endParaRPr lang="en-US" altLang="ko-KR" sz="1100" b="0" i="0">
              <a:solidFill>
                <a:srgbClr val="212121"/>
              </a:solidFill>
              <a:effectLst/>
              <a:latin typeface="+mn-ea"/>
            </a:endParaRPr>
          </a:p>
          <a:p>
            <a:pPr marL="171450" lvl="0" indent="-171450">
              <a:buFont typeface="Arial"/>
              <a:buChar char="•"/>
              <a:defRPr/>
            </a:pPr>
            <a:r>
              <a:rPr lang="en-US" altLang="ko-KR" sz="1100" b="0" i="0">
                <a:solidFill>
                  <a:srgbClr val="212121"/>
                </a:solidFill>
                <a:effectLst/>
                <a:latin typeface="+mn-ea"/>
              </a:rPr>
              <a:t>4</a:t>
            </a:r>
            <a:r>
              <a:rPr lang="ko-KR" altLang="en-US" sz="1100" b="0" i="0">
                <a:solidFill>
                  <a:srgbClr val="212121"/>
                </a:solidFill>
                <a:effectLst/>
                <a:latin typeface="+mn-ea"/>
              </a:rPr>
              <a:t>비트 양자화 </a:t>
            </a:r>
            <a:r>
              <a:rPr lang="en-US" altLang="ko-KR" sz="1100" b="0" i="0">
                <a:solidFill>
                  <a:srgbClr val="212121"/>
                </a:solidFill>
                <a:effectLst/>
                <a:latin typeface="+mn-ea"/>
              </a:rPr>
              <a:t>QLoRA</a:t>
            </a:r>
            <a:endParaRPr lang="ko-KR" altLang="en-US" sz="1100"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144471" y="5100777"/>
            <a:ext cx="18181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/>
              <a:buChar char="•"/>
              <a:defRPr/>
            </a:pPr>
            <a:r>
              <a:rPr lang="en-US" altLang="ko-KR" sz="1100" b="0" i="0">
                <a:solidFill>
                  <a:srgbClr val="212121"/>
                </a:solidFill>
                <a:effectLst/>
                <a:latin typeface="+mn-ea"/>
              </a:rPr>
              <a:t>Base Model + Adapter</a:t>
            </a:r>
            <a:endParaRPr lang="en-US" altLang="ko-KR" sz="1100" b="0" i="0">
              <a:solidFill>
                <a:srgbClr val="212121"/>
              </a:solidFill>
              <a:effectLst/>
              <a:latin typeface="+mn-ea"/>
            </a:endParaRPr>
          </a:p>
          <a:p>
            <a:pPr marL="171450" lvl="0" indent="-171450">
              <a:buFont typeface="Arial"/>
              <a:buChar char="•"/>
              <a:defRPr/>
            </a:pPr>
            <a:r>
              <a:rPr lang="en-US" altLang="ko-KR" sz="1100" b="0" i="0">
                <a:solidFill>
                  <a:srgbClr val="212121"/>
                </a:solidFill>
                <a:effectLst/>
                <a:latin typeface="+mn-ea"/>
              </a:rPr>
              <a:t>Streamlit</a:t>
            </a:r>
            <a:endParaRPr lang="en-US" altLang="ko-KR" sz="1100" b="0" i="0">
              <a:solidFill>
                <a:srgbClr val="212121"/>
              </a:solidFill>
              <a:effectLst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</ep:Words>
  <ep:PresentationFormat>와이드스크린</ep:PresentationFormat>
  <ep:Paragraphs>17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2024-05-09T07:03:27.000</dcterms:created>
  <dc:creator>hancom10</dc:creator>
  <cp:lastModifiedBy>hancom10</cp:lastModifiedBy>
  <dcterms:modified xsi:type="dcterms:W3CDTF">2024-05-10T01:03:47.466</dcterms:modified>
  <cp:revision>12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