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61" r:id="rId4"/>
    <p:sldId id="262" r:id="rId5"/>
    <p:sldId id="280" r:id="rId6"/>
    <p:sldId id="287" r:id="rId7"/>
    <p:sldId id="298" r:id="rId8"/>
    <p:sldId id="282" r:id="rId9"/>
    <p:sldId id="286" r:id="rId10"/>
    <p:sldId id="284" r:id="rId11"/>
    <p:sldId id="285" r:id="rId12"/>
    <p:sldId id="273" r:id="rId13"/>
    <p:sldId id="297" r:id="rId14"/>
    <p:sldId id="296" r:id="rId15"/>
    <p:sldId id="299" r:id="rId16"/>
  </p:sldIdLst>
  <p:sldSz cx="18288000" cy="10287000"/>
  <p:notesSz cx="10287000" cy="18288000"/>
  <p:embeddedFontLst>
    <p:embeddedFont>
      <p:font typeface="Pretendard ExtraLight" panose="02000303000000020004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Pretendard SemiBold" panose="02000703000000020004" pitchFamily="2" charset="-127"/>
      <p:bold r:id="rId25"/>
    </p:embeddedFont>
    <p:embeddedFont>
      <p:font typeface="Pretendard Medium" panose="02000603000000020004" pitchFamily="2" charset="-127"/>
      <p:regular r:id="rId26"/>
    </p:embeddedFont>
    <p:embeddedFont>
      <p:font typeface="Pretendard Light" panose="02000403000000020004" pitchFamily="2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6862A"/>
    <a:srgbClr val="D9D9D9"/>
    <a:srgbClr val="E46C0A"/>
    <a:srgbClr val="000000"/>
    <a:srgbClr val="DE0000"/>
    <a:srgbClr val="446688"/>
    <a:srgbClr val="F2DCDB"/>
    <a:srgbClr val="EC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3" autoAdjust="0"/>
    <p:restoredTop sz="90082" autoAdjust="0"/>
  </p:normalViewPr>
  <p:slideViewPr>
    <p:cSldViewPr>
      <p:cViewPr>
        <p:scale>
          <a:sx n="46" d="100"/>
          <a:sy n="46" d="100"/>
        </p:scale>
        <p:origin x="1332" y="504"/>
      </p:cViewPr>
      <p:guideLst>
        <p:guide orient="horz" pos="3384"/>
        <p:guide pos="57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42" d="100"/>
          <a:sy n="42" d="100"/>
        </p:scale>
        <p:origin x="20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A736-9945-4829-958C-94F6DC40358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69EC-00AC-45DA-A1E8-ABEEFAF13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1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7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4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</a:t>
            </a:r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2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5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1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Webcam.html connected to webcam.bundle.js and webcam.css (O)</a:t>
            </a:r>
          </a:p>
          <a:p>
            <a:r>
              <a:rPr lang="en-US" altLang="ko-KR" dirty="0" smtClean="0"/>
              <a:t>Popup.html</a:t>
            </a:r>
            <a:r>
              <a:rPr lang="en-US" altLang="ko-KR" baseline="0" dirty="0" smtClean="0"/>
              <a:t> connected to popup.bundle.js and popup.css</a:t>
            </a:r>
          </a:p>
          <a:p>
            <a:r>
              <a:rPr lang="en-US" altLang="ko-KR" baseline="0" dirty="0" smtClean="0"/>
              <a:t>Alarm.html connected to alarm.bundle.js (O)</a:t>
            </a:r>
          </a:p>
          <a:p>
            <a:r>
              <a:rPr lang="en-US" altLang="ko-KR" baseline="0" dirty="0" smtClean="0"/>
              <a:t>Login.html connected to auth.bundle.js (O)</a:t>
            </a:r>
          </a:p>
          <a:p>
            <a:r>
              <a:rPr lang="en-US" altLang="ko-KR" baseline="0" dirty="0" smtClean="0"/>
              <a:t>Register.html connected to auth.bundle.js (O)</a:t>
            </a:r>
          </a:p>
          <a:p>
            <a:r>
              <a:rPr lang="en-US" altLang="ko-KR" baseline="0" dirty="0" smtClean="0"/>
              <a:t>Webcam.py -&gt; </a:t>
            </a:r>
            <a:r>
              <a:rPr lang="ko-KR" altLang="en-US" baseline="0" dirty="0" smtClean="0"/>
              <a:t>클라이언트로부터 전송된 이미지를 </a:t>
            </a:r>
            <a:r>
              <a:rPr lang="en-US" altLang="ko-KR" baseline="0" dirty="0" err="1" smtClean="0"/>
              <a:t>request.files</a:t>
            </a:r>
            <a:r>
              <a:rPr lang="en-US" altLang="ko-KR" baseline="0" dirty="0" smtClean="0"/>
              <a:t>[‘frame’]</a:t>
            </a:r>
            <a:r>
              <a:rPr lang="ko-KR" altLang="en-US" baseline="0" dirty="0" smtClean="0"/>
              <a:t>을 통해 가져오고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image.open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file.stream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사용하여 이미지를 읽어온 후 </a:t>
            </a:r>
            <a:r>
              <a:rPr lang="en-US" altLang="ko-KR" baseline="0" dirty="0" smtClean="0"/>
              <a:t>cv2</a:t>
            </a:r>
            <a:r>
              <a:rPr lang="ko-KR" altLang="en-US" baseline="0" dirty="0" smtClean="0"/>
              <a:t>를 통해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형식으로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흑백으로 변환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파일로 저장</a:t>
            </a:r>
            <a:r>
              <a:rPr lang="en-US" altLang="ko-KR" baseline="0" dirty="0" smtClean="0"/>
              <a:t>. Webcam.js</a:t>
            </a:r>
            <a:r>
              <a:rPr lang="ko-KR" altLang="en-US" baseline="0" dirty="0" smtClean="0"/>
              <a:t>에서 웹캠 스트림을 캡처하고 주기적으로 프레임을 서버로 전송</a:t>
            </a:r>
            <a:r>
              <a:rPr lang="en-US" altLang="ko-KR" baseline="0" dirty="0" smtClean="0"/>
              <a:t> (‘/</a:t>
            </a:r>
            <a:r>
              <a:rPr lang="en-US" altLang="ko-KR" baseline="0" dirty="0" err="1" smtClean="0"/>
              <a:t>upload_frame</a:t>
            </a:r>
            <a:r>
              <a:rPr lang="en-US" altLang="ko-KR" baseline="0" dirty="0" smtClean="0"/>
              <a:t>’</a:t>
            </a:r>
            <a:r>
              <a:rPr lang="ko-KR" altLang="en-US" baseline="0" dirty="0" err="1" smtClean="0"/>
              <a:t>엔드포인트로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요청을 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Background.bundle.js? -&gt;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[</a:t>
            </a:r>
            <a:r>
              <a:rPr lang="ko-KR" altLang="en-US" baseline="0" dirty="0" err="1" smtClean="0"/>
              <a:t>웹팩에서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콜된</a:t>
            </a:r>
            <a:r>
              <a:rPr lang="ko-KR" altLang="en-US" baseline="0" dirty="0" smtClean="0"/>
              <a:t> 애들</a:t>
            </a:r>
            <a:r>
              <a:rPr lang="en-US" altLang="ko-KR" baseline="0" dirty="0" smtClean="0"/>
              <a:t>]</a:t>
            </a:r>
          </a:p>
          <a:p>
            <a:r>
              <a:rPr lang="en-US" altLang="ko-KR" baseline="0" dirty="0" smtClean="0"/>
              <a:t>Popup.js connected to webcam.html and login.html (O)</a:t>
            </a:r>
          </a:p>
          <a:p>
            <a:r>
              <a:rPr lang="en-US" altLang="ko-KR" baseline="0" dirty="0" smtClean="0"/>
              <a:t>Background.js connected to alarm.html (O)</a:t>
            </a:r>
          </a:p>
          <a:p>
            <a:r>
              <a:rPr lang="en-US" altLang="ko-KR" baseline="0" dirty="0" smtClean="0"/>
              <a:t>Auth.js connected to login.html (O)</a:t>
            </a:r>
          </a:p>
          <a:p>
            <a:r>
              <a:rPr lang="en-US" altLang="ko-KR" baseline="0" dirty="0" smtClean="0"/>
              <a:t>Alarm.js</a:t>
            </a:r>
          </a:p>
          <a:p>
            <a:r>
              <a:rPr lang="en-US" altLang="ko-KR" baseline="0" dirty="0" smtClean="0"/>
              <a:t>Webcam.js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Webpack.config -&gt; popup.js &amp; alarm.js &amp; auth.js &amp; background.js &amp; webcam.js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0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38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69EC-00AC-45DA-A1E8-ABEEFAF131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61905" y="2297580"/>
            <a:ext cx="12457143" cy="24314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600" kern="0" spc="-100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Mom’s Watch</a:t>
            </a:r>
          </a:p>
          <a:p>
            <a:r>
              <a:rPr lang="en-US" sz="7600" kern="0" spc="-100" dirty="0" smtClean="0">
                <a:solidFill>
                  <a:schemeClr val="bg1">
                    <a:lumMod val="9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AI project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0200" y="8572500"/>
            <a:ext cx="8500000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NVIDIA AI  ACADEMY </a:t>
            </a:r>
            <a:r>
              <a:rPr 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team.AHMA</a:t>
            </a:r>
            <a:r>
              <a:rPr 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-Q</a:t>
            </a:r>
          </a:p>
          <a:p>
            <a:pPr algn="r"/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err="1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| </a:t>
            </a:r>
            <a:r>
              <a:rPr lang="ko-KR" altLang="en-US" sz="3000" dirty="0" smtClean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3000" dirty="0" smtClean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algn="r"/>
            <a:endParaRPr lang="en-US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5400000">
            <a:off x="12890397" y="4885711"/>
            <a:ext cx="10283313" cy="511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5400000">
            <a:off x="12385878" y="4889398"/>
            <a:ext cx="10283313" cy="5118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0" y="3771900"/>
            <a:ext cx="18288000" cy="285389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46863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Demonstration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0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Summary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0" y="1827487"/>
            <a:ext cx="8991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요약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디자인 및 기능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처리 모델 선택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예제 사진들로 모델 학습 중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5202853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u="sng" dirty="0" smtClean="0">
                <a:latin typeface="+mn-ea"/>
              </a:rPr>
              <a:t>보완 </a:t>
            </a:r>
            <a:r>
              <a:rPr lang="ko-KR" altLang="en-US" sz="3200" b="1" u="sng" dirty="0" smtClean="0">
                <a:latin typeface="+mn-ea"/>
              </a:rPr>
              <a:t>계획</a:t>
            </a:r>
            <a:endParaRPr lang="en-US" altLang="ko-KR" sz="3200" b="1" u="sng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UI</a:t>
            </a:r>
            <a:r>
              <a:rPr lang="ko-KR" altLang="en-US" sz="2800" dirty="0" smtClean="0">
                <a:latin typeface="+mn-ea"/>
              </a:rPr>
              <a:t>와 모델 간 연동</a:t>
            </a:r>
            <a:endParaRPr lang="en-US" altLang="ko-KR" sz="28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프레임 전송</a:t>
            </a:r>
            <a:endParaRPr lang="en-US" altLang="ko-KR" sz="28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-  </a:t>
            </a:r>
            <a:r>
              <a:rPr lang="ko-KR" altLang="en-US" sz="2800" dirty="0" smtClean="0">
                <a:latin typeface="+mn-ea"/>
              </a:rPr>
              <a:t>알람 메시지 수신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알람 의사 결정을 위한 후처리 개발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평가 및 개선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3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4100" y="4561983"/>
            <a:ext cx="601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600" dirty="0" smtClean="0">
                <a:solidFill>
                  <a:srgbClr val="FFFFFF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Thank you!</a:t>
            </a:r>
            <a:endParaRPr lang="ko-KR" altLang="en-US" sz="7600" dirty="0">
              <a:solidFill>
                <a:srgbClr val="FFFFFF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Pipeline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025" y="4514654"/>
            <a:ext cx="14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Chrome</a:t>
            </a:r>
          </a:p>
          <a:p>
            <a:r>
              <a:rPr lang="en-US" altLang="ko-KR" sz="2400" b="1" dirty="0" smtClean="0"/>
              <a:t>Extension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80333" l="9667" r="87667">
                        <a14:foregroundMark x1="32667" y1="34333" x2="32667" y2="34333"/>
                        <a14:foregroundMark x1="49333" y1="25667" x2="49333" y2="25667"/>
                        <a14:foregroundMark x1="70000" y1="32000" x2="70000" y2="32000"/>
                        <a14:foregroundMark x1="52333" y1="38667" x2="52333" y2="38667"/>
                        <a14:foregroundMark x1="54000" y1="54667" x2="54000" y2="54667"/>
                        <a14:foregroundMark x1="46000" y1="50333" x2="46000" y2="50333"/>
                        <a14:foregroundMark x1="41333" y1="67667" x2="41333" y2="67667"/>
                        <a14:foregroundMark x1="75000" y1="68333" x2="75000" y2="68333"/>
                        <a14:foregroundMark x1="69333" y1="58333" x2="69333" y2="58333"/>
                        <a14:foregroundMark x1="46667" y1="41667" x2="46667" y2="41667"/>
                        <a14:foregroundMark x1="37000" y1="38000" x2="37000" y2="38000"/>
                        <a14:foregroundMark x1="42333" y1="35000" x2="42333" y2="35000"/>
                        <a14:foregroundMark x1="47333" y1="33667" x2="47333" y2="33667"/>
                        <a14:foregroundMark x1="56667" y1="50333" x2="56667" y2="50333"/>
                      </a14:backgroundRemoval>
                    </a14:imgEffect>
                  </a14:imgLayer>
                </a14:imgProps>
              </a:ext>
            </a:extLst>
          </a:blip>
          <a:srcRect r="2412" b="10539"/>
          <a:stretch/>
        </p:blipFill>
        <p:spPr>
          <a:xfrm>
            <a:off x="572922" y="3283654"/>
            <a:ext cx="1371600" cy="1257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4606775"/>
            <a:ext cx="130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Webcam</a:t>
            </a:r>
          </a:p>
          <a:p>
            <a:r>
              <a:rPr lang="en-US" altLang="ko-KR" sz="2400" b="1" dirty="0" smtClean="0"/>
              <a:t>Video</a:t>
            </a:r>
            <a:endParaRPr lang="ko-KR" altLang="en-US" sz="2400" b="1" dirty="0"/>
          </a:p>
        </p:txBody>
      </p:sp>
      <p:pic>
        <p:nvPicPr>
          <p:cNvPr id="1026" name="Picture 2" descr="Camera, recording, video icon - Download on Iconfinder | Creative icon, Icon,  Youtube banner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77" r="97656">
                        <a14:foregroundMark x1="28125" y1="39258" x2="28125" y2="39258"/>
                        <a14:foregroundMark x1="83203" y1="35156" x2="83203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2533"/>
            <a:ext cx="1254488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15000" y="4855868"/>
            <a:ext cx="1836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Image Frame</a:t>
            </a:r>
          </a:p>
          <a:p>
            <a:r>
              <a:rPr lang="en-US" altLang="ko-KR" sz="2400" b="1" dirty="0" smtClean="0"/>
              <a:t>&amp; Face Crop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472" y="3534819"/>
            <a:ext cx="1228928" cy="122892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905000" y="4000500"/>
            <a:ext cx="944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316895" y="4000500"/>
            <a:ext cx="1321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122373" y="40005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ye tracking - Free technology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398151"/>
            <a:ext cx="1462182" cy="14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6903" y="2628900"/>
            <a:ext cx="12669497" cy="49530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4178900" y="209550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GPU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695" y="3162300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cv2,</a:t>
            </a:r>
          </a:p>
          <a:p>
            <a:r>
              <a:rPr lang="en-US" altLang="ko-KR" sz="2400" b="1" dirty="0" smtClean="0"/>
              <a:t>MediaPipe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0800" y="353163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L2CS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0800" y="527730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DFER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77600" y="4312503"/>
            <a:ext cx="132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Gaze Tracking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77600" y="6305485"/>
            <a:ext cx="14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Attention Analysis</a:t>
            </a:r>
            <a:endParaRPr lang="ko-KR" altLang="en-US" sz="24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906000" y="40005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34600" y="4000500"/>
            <a:ext cx="0" cy="173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134600" y="5739896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55046" y="3531632"/>
            <a:ext cx="874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YOLO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92900" y="4793851"/>
            <a:ext cx="142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Bounding Boxes</a:t>
            </a:r>
            <a:endParaRPr lang="ko-KR" altLang="en-US" sz="2400" b="1" dirty="0"/>
          </a:p>
        </p:txBody>
      </p:sp>
      <p:pic>
        <p:nvPicPr>
          <p:cNvPr id="1032" name="Picture 8" descr="Eye tracking software - Visage Technologies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111" y1="28000" x2="31111" y2="28000"/>
                        <a14:foregroundMark x1="49778" y1="28444" x2="49778" y2="28444"/>
                        <a14:foregroundMark x1="47556" y1="52444" x2="47556" y2="52444"/>
                        <a14:foregroundMark x1="68000" y1="26222" x2="68000" y2="26222"/>
                        <a14:foregroundMark x1="27556" y1="72889" x2="27556" y2="72889"/>
                        <a14:foregroundMark x1="72889" y1="72000" x2="72889" y2="72000"/>
                        <a14:backgroundMark x1="26222" y1="14667" x2="26222" y2="14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13" y="3118021"/>
            <a:ext cx="1591087" cy="15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ye tracking software - Visage Technologies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444" y1="29778" x2="24444" y2="29778"/>
                        <a14:foregroundMark x1="72000" y1="28444" x2="72000" y2="28444"/>
                        <a14:foregroundMark x1="26667" y1="69333" x2="26667" y2="69333"/>
                        <a14:foregroundMark x1="73778" y1="73333" x2="73778" y2="73333"/>
                        <a14:backgroundMark x1="36444" y1="40444" x2="36444" y2="40444"/>
                        <a14:backgroundMark x1="43111" y1="39556" x2="43111" y2="39556"/>
                        <a14:backgroundMark x1="38222" y1="48000" x2="38222" y2="52889"/>
                        <a14:backgroundMark x1="20889" y1="41333" x2="76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5012733"/>
            <a:ext cx="1668357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그룹 1056"/>
          <p:cNvGrpSpPr/>
          <p:nvPr/>
        </p:nvGrpSpPr>
        <p:grpSpPr>
          <a:xfrm>
            <a:off x="12797327" y="3618139"/>
            <a:ext cx="543777" cy="743073"/>
            <a:chOff x="12797327" y="3618139"/>
            <a:chExt cx="543777" cy="743073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3536258" y="5219700"/>
            <a:ext cx="12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Focused</a:t>
            </a:r>
            <a:endParaRPr lang="ko-KR" alt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536258" y="5829300"/>
            <a:ext cx="156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Not Focused</a:t>
            </a:r>
            <a:endParaRPr lang="ko-KR" alt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6258" y="3162300"/>
            <a:ext cx="200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Area of Interest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36258" y="4132908"/>
            <a:ext cx="15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Elsewhere</a:t>
            </a:r>
            <a:endParaRPr lang="ko-KR" altLang="en-US" sz="2400" b="1" dirty="0"/>
          </a:p>
        </p:txBody>
      </p:sp>
      <p:cxnSp>
        <p:nvCxnSpPr>
          <p:cNvPr id="1033" name="직선 연결선 1032"/>
          <p:cNvCxnSpPr/>
          <p:nvPr/>
        </p:nvCxnSpPr>
        <p:spPr>
          <a:xfrm>
            <a:off x="14768056" y="3618139"/>
            <a:ext cx="674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/>
          <p:cNvCxnSpPr/>
          <p:nvPr/>
        </p:nvCxnSpPr>
        <p:spPr>
          <a:xfrm>
            <a:off x="15442094" y="3618139"/>
            <a:ext cx="0" cy="2613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768056" y="6231933"/>
            <a:ext cx="700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/>
          <p:cNvCxnSpPr/>
          <p:nvPr/>
        </p:nvCxnSpPr>
        <p:spPr>
          <a:xfrm>
            <a:off x="15442094" y="4743232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>
            <a:off x="15163800" y="4361212"/>
            <a:ext cx="7350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4" descr="Alarm Icon - Free Download Crime &amp; Security Icons | IconScou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8" y="4039777"/>
            <a:ext cx="849382" cy="8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0964" y="3006349"/>
            <a:ext cx="160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Java, CSS</a:t>
            </a:r>
            <a:endParaRPr lang="ko-KR" altLang="en-US" sz="24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2791427" y="5508140"/>
            <a:ext cx="543777" cy="743073"/>
            <a:chOff x="12797327" y="3618139"/>
            <a:chExt cx="543777" cy="743073"/>
          </a:xfrm>
        </p:grpSpPr>
        <p:cxnSp>
          <p:nvCxnSpPr>
            <p:cNvPr id="111" name="직선 화살표 연결선 110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7146" y="5454437"/>
            <a:ext cx="832063" cy="83206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7685181" y="5184775"/>
            <a:ext cx="7179540" cy="4394265"/>
            <a:chOff x="1068891" y="2552699"/>
            <a:chExt cx="7179540" cy="4394265"/>
          </a:xfrm>
        </p:grpSpPr>
        <p:sp>
          <p:nvSpPr>
            <p:cNvPr id="49" name="직사각형 48"/>
            <p:cNvSpPr/>
            <p:nvPr/>
          </p:nvSpPr>
          <p:spPr>
            <a:xfrm>
              <a:off x="2971800" y="4944129"/>
              <a:ext cx="4048125" cy="96137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원호 49"/>
            <p:cNvSpPr/>
            <p:nvPr/>
          </p:nvSpPr>
          <p:spPr>
            <a:xfrm rot="3200877">
              <a:off x="1741577" y="4017895"/>
              <a:ext cx="1440260" cy="2785631"/>
            </a:xfrm>
            <a:prstGeom prst="arc">
              <a:avLst>
                <a:gd name="adj1" fmla="val 17082958"/>
                <a:gd name="adj2" fmla="val 20759388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원호 50"/>
            <p:cNvSpPr/>
            <p:nvPr/>
          </p:nvSpPr>
          <p:spPr>
            <a:xfrm rot="2840838" flipH="1" flipV="1">
              <a:off x="6203275" y="4901809"/>
              <a:ext cx="2726239" cy="1364072"/>
            </a:xfrm>
            <a:prstGeom prst="arc">
              <a:avLst>
                <a:gd name="adj1" fmla="val 17082958"/>
                <a:gd name="adj2" fmla="val 20759388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438400" y="4762500"/>
              <a:ext cx="11430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631641" y="4802403"/>
              <a:ext cx="11430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Picture 8" descr="모니터 PNG 일러스트 | 이미지 및 PSD 파일 | Pngtree에 무료 다운로드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552699"/>
              <a:ext cx="3429000" cy="342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3603995" y="3089315"/>
              <a:ext cx="2942214" cy="1746000"/>
            </a:xfrm>
            <a:prstGeom prst="roundRect">
              <a:avLst>
                <a:gd name="adj" fmla="val 419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6899" y="3612093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2"/>
                  </a:solidFill>
                </a:rPr>
                <a:t>AoI</a:t>
              </a:r>
              <a:endParaRPr lang="ko-KR" alt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6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 Architecture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0027" y="570987"/>
            <a:ext cx="288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Local chrome storage</a:t>
            </a:r>
            <a:endParaRPr lang="ko-KR" altLang="en-US" sz="2400" b="1" dirty="0"/>
          </a:p>
        </p:txBody>
      </p:sp>
      <p:pic>
        <p:nvPicPr>
          <p:cNvPr id="3074" name="Picture 2" descr="Data storage - Free electronic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1" y="102870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3836864"/>
            <a:ext cx="12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Popup.js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42574" y="5919674"/>
            <a:ext cx="198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Background.js</a:t>
            </a:r>
            <a:endParaRPr lang="ko-KR" altLang="en-US" sz="2400" b="1" dirty="0"/>
          </a:p>
        </p:txBody>
      </p:sp>
      <p:pic>
        <p:nvPicPr>
          <p:cNvPr id="512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1" y="3071884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90621" y="2900903"/>
            <a:ext cx="6589922" cy="4074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23" y="5141595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008870" y="3147094"/>
            <a:ext cx="538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Login button </a:t>
            </a:r>
            <a:r>
              <a:rPr lang="en-US" altLang="ko-KR" sz="2400" dirty="0" smtClean="0">
                <a:sym typeface="Wingdings" panose="05000000000000000000" pitchFamily="2" charset="2"/>
              </a:rPr>
              <a:t> login.html 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031829" y="3767867"/>
            <a:ext cx="250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Volume slide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볼륨값 저장</a:t>
            </a:r>
            <a:endParaRPr lang="en-US" altLang="ko-KR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991738" y="4602093"/>
            <a:ext cx="540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Camera on/off toggle </a:t>
            </a:r>
            <a:r>
              <a:rPr lang="en-US" altLang="ko-KR" sz="2400" dirty="0" smtClean="0">
                <a:sym typeface="Wingdings" panose="05000000000000000000" pitchFamily="2" charset="2"/>
              </a:rPr>
              <a:t> webcam.html </a:t>
            </a: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웹캠 스트림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캡쳐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&amp; </a:t>
            </a:r>
            <a:r>
              <a:rPr lang="ko-KR" altLang="en-US" sz="2400" dirty="0" smtClean="0">
                <a:sym typeface="Wingdings" panose="05000000000000000000" pitchFamily="2" charset="2"/>
              </a:rPr>
              <a:t>서버로 전송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008870" y="5493364"/>
            <a:ext cx="432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Stopwatch &amp; Timer </a:t>
            </a:r>
            <a:r>
              <a:rPr lang="ko-KR" altLang="en-US" sz="2400" dirty="0" smtClean="0">
                <a:sym typeface="Wingdings" panose="05000000000000000000" pitchFamily="2" charset="2"/>
              </a:rPr>
              <a:t>디스플레이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20168" y="6071112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play alarm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시선분석 결과를 메시지로 받아 알람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pic>
        <p:nvPicPr>
          <p:cNvPr id="77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23" y="7437539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2786457" y="7639758"/>
            <a:ext cx="378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프레임을 주기적으로 서버로 전송</a:t>
            </a:r>
            <a:endParaRPr lang="ko-KR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40224" y="8149801"/>
            <a:ext cx="158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Webcam.js</a:t>
            </a:r>
            <a:endParaRPr lang="ko-KR" altLang="en-US" sz="2400" b="1" dirty="0"/>
          </a:p>
        </p:txBody>
      </p:sp>
      <p:sp>
        <p:nvSpPr>
          <p:cNvPr id="80" name="직사각형 79"/>
          <p:cNvSpPr/>
          <p:nvPr/>
        </p:nvSpPr>
        <p:spPr>
          <a:xfrm>
            <a:off x="1748392" y="7472259"/>
            <a:ext cx="6632151" cy="1331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79" y="7402594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554919" y="822353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Auth.js</a:t>
            </a:r>
            <a:endParaRPr lang="ko-KR" altLang="en-US" sz="2400" b="1" dirty="0"/>
          </a:p>
        </p:txBody>
      </p:sp>
      <p:sp>
        <p:nvSpPr>
          <p:cNvPr id="84" name="직사각형 83"/>
          <p:cNvSpPr/>
          <p:nvPr/>
        </p:nvSpPr>
        <p:spPr>
          <a:xfrm>
            <a:off x="12683963" y="2865300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23" y="2795635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1012579" y="3538647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Alarm.js</a:t>
            </a:r>
            <a:endParaRPr lang="ko-KR" altLang="en-US" sz="24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12683963" y="5156757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2683963" y="7353300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2776029" y="3381782"/>
            <a:ext cx="379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Volume </a:t>
            </a:r>
            <a:r>
              <a:rPr lang="ko-KR" altLang="en-US" sz="2400" dirty="0" smtClean="0"/>
              <a:t>값 받아 </a:t>
            </a:r>
            <a:r>
              <a:rPr lang="en-US" altLang="ko-KR" sz="2400" dirty="0" smtClean="0"/>
              <a:t>alarm play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031829" y="7875464"/>
            <a:ext cx="185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Login.html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54171" y="2576787"/>
            <a:ext cx="17729029" cy="698631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6368559" y="2076144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Webpack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5457394" y="4042741"/>
            <a:ext cx="3339581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7308147" y="4866233"/>
            <a:ext cx="172717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 flipV="1">
            <a:off x="9056372" y="2166321"/>
            <a:ext cx="11428" cy="27485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V="1">
            <a:off x="8795127" y="2188772"/>
            <a:ext cx="1" cy="18539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329092" y="5822246"/>
            <a:ext cx="462710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9990621" y="2275359"/>
            <a:ext cx="8067" cy="13192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9975297" y="3585300"/>
            <a:ext cx="1069930" cy="40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H="1">
            <a:off x="9517016" y="2275359"/>
            <a:ext cx="7379" cy="339434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493067" y="5669776"/>
            <a:ext cx="146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H="1">
            <a:off x="6329092" y="5669845"/>
            <a:ext cx="324668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2737373" y="5295900"/>
            <a:ext cx="418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타이머와 스톱워치 기능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실시간 시간 전송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타이머 시간 </a:t>
            </a:r>
            <a:r>
              <a:rPr lang="ko-KR" altLang="en-US" sz="2400" dirty="0" err="1" smtClean="0"/>
              <a:t>소진시</a:t>
            </a:r>
            <a:r>
              <a:rPr lang="ko-KR" altLang="en-US" sz="2400" dirty="0" smtClean="0"/>
              <a:t> 알람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(Alarm.html)</a:t>
            </a: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10510262" y="7135275"/>
            <a:ext cx="6947681" cy="1921912"/>
          </a:xfrm>
          <a:prstGeom prst="round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590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후처리 알고리즘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286" y="1943100"/>
            <a:ext cx="1132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집중한 상태로 </a:t>
            </a:r>
            <a:r>
              <a:rPr lang="en-US" altLang="ko-KR" sz="2800" dirty="0" smtClean="0">
                <a:latin typeface="+mn-ea"/>
              </a:rPr>
              <a:t>Area of Interest (AoI) </a:t>
            </a:r>
            <a:r>
              <a:rPr lang="ko-KR" altLang="en-US" sz="2800" dirty="0" smtClean="0">
                <a:latin typeface="+mn-ea"/>
              </a:rPr>
              <a:t>응시 시 계속 진행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다른 곳을 보고있으면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집중하지 않은 상태로 </a:t>
            </a:r>
            <a:r>
              <a:rPr lang="en-US" altLang="ko-KR" sz="2800" dirty="0" smtClean="0">
                <a:latin typeface="+mn-ea"/>
              </a:rPr>
              <a:t>AoI</a:t>
            </a:r>
            <a:r>
              <a:rPr lang="ko-KR" altLang="en-US" sz="2800" dirty="0" smtClean="0">
                <a:latin typeface="+mn-ea"/>
              </a:rPr>
              <a:t>를 응시 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4545587"/>
            <a:ext cx="1524000" cy="931505"/>
          </a:xfrm>
          <a:prstGeom prst="roundRect">
            <a:avLst>
              <a:gd name="adj" fmla="val 50000"/>
            </a:avLst>
          </a:prstGeom>
          <a:solidFill>
            <a:srgbClr val="F68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799" y="4562692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New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378882" y="4455024"/>
            <a:ext cx="1680518" cy="931505"/>
            <a:chOff x="13215830" y="5092768"/>
            <a:chExt cx="1680518" cy="93150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215830" y="5092768"/>
              <a:ext cx="1524000" cy="931505"/>
            </a:xfrm>
            <a:prstGeom prst="roundRect">
              <a:avLst>
                <a:gd name="adj" fmla="val 50000"/>
              </a:avLst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520629" y="5109873"/>
              <a:ext cx="1375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Next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rame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V="1">
            <a:off x="1905000" y="5011339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362200" y="4551080"/>
            <a:ext cx="14097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96181" y="470124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얼굴 탐지</a:t>
            </a:r>
            <a:endParaRPr lang="ko-KR" altLang="en-US" sz="24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3722184" y="4994958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4190261" y="3932926"/>
            <a:ext cx="2340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546255" y="4349106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MediaPipe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사용해 얼굴이 탐지된다면</a:t>
            </a:r>
            <a:endParaRPr lang="ko-KR" altLang="en-US" sz="2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43285" y="4559633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33786" y="4558283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L2CS </a:t>
            </a:r>
            <a:r>
              <a:rPr lang="ko-KR" altLang="en-US" sz="2400" b="1" dirty="0" smtClean="0"/>
              <a:t>모델로 시선 획득 </a:t>
            </a:r>
            <a:r>
              <a:rPr lang="en-US" altLang="ko-KR" sz="2400" b="1" dirty="0" smtClean="0"/>
              <a:t>(pitch &amp; yaw)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3381" y="5966398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0797461" y="6446752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86583" y="6438900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370634" y="5991028"/>
            <a:ext cx="1466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181100" y="6428063"/>
            <a:ext cx="41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1176837" y="5630457"/>
            <a:ext cx="4263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6451285" y="4974865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10001227" y="4952547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>
          <a:xfrm>
            <a:off x="10454680" y="3917711"/>
            <a:ext cx="2290672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721261" y="4558283"/>
            <a:ext cx="216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시선이 </a:t>
            </a:r>
            <a:r>
              <a:rPr lang="en-US" altLang="ko-KR" sz="2400" b="1" dirty="0" smtClean="0"/>
              <a:t>AoI</a:t>
            </a:r>
            <a:r>
              <a:rPr lang="ko-KR" altLang="en-US" sz="2400" b="1" dirty="0" smtClean="0"/>
              <a:t>에 들어온다면</a:t>
            </a:r>
            <a:endParaRPr lang="ko-KR" altLang="en-US" sz="2400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1585835" y="5961545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631542" y="584648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184" y="1249024"/>
            <a:ext cx="2860216" cy="1837076"/>
          </a:xfrm>
          <a:prstGeom prst="rect">
            <a:avLst/>
          </a:prstGeom>
        </p:spPr>
      </p:pic>
      <p:cxnSp>
        <p:nvCxnSpPr>
          <p:cNvPr id="145" name="직선 화살표 연결선 144"/>
          <p:cNvCxnSpPr/>
          <p:nvPr/>
        </p:nvCxnSpPr>
        <p:spPr>
          <a:xfrm flipH="1">
            <a:off x="11559461" y="72771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605168" y="72771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774292" y="783274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943682" y="800647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12672461" y="4961100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626380" y="4490882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9942" y="449540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6" name="순서도: 판단 155"/>
          <p:cNvSpPr/>
          <p:nvPr/>
        </p:nvSpPr>
        <p:spPr>
          <a:xfrm>
            <a:off x="13408294" y="3925642"/>
            <a:ext cx="2412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3628321" y="4516578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DFER </a:t>
            </a:r>
            <a:r>
              <a:rPr lang="ko-KR" altLang="en-US" sz="2400" b="1" dirty="0" smtClean="0"/>
              <a:t>모델로 집중도 </a:t>
            </a:r>
            <a:r>
              <a:rPr lang="en-US" altLang="ko-KR" sz="2400" b="1" dirty="0" smtClean="0"/>
              <a:t>Y/N </a:t>
            </a:r>
            <a:r>
              <a:rPr lang="ko-KR" altLang="en-US" sz="2400" b="1" dirty="0" smtClean="0"/>
              <a:t>확인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5815363" y="4991101"/>
            <a:ext cx="592443" cy="3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5849600" y="4517558"/>
            <a:ext cx="4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</a:t>
            </a:r>
            <a:endParaRPr lang="ko-KR" altLang="en-US" sz="2400" b="1" dirty="0"/>
          </a:p>
        </p:txBody>
      </p:sp>
      <p:cxnSp>
        <p:nvCxnSpPr>
          <p:cNvPr id="162" name="직선 화살표 연결선 161"/>
          <p:cNvCxnSpPr/>
          <p:nvPr/>
        </p:nvCxnSpPr>
        <p:spPr>
          <a:xfrm flipH="1">
            <a:off x="14618071" y="5989704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663778" y="5874639"/>
            <a:ext cx="71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14591697" y="72771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4630400" y="72771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806528" y="7860900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3975918" y="80346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2420600" y="68916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5544800" y="62820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72" name="직선 연결선 171"/>
          <p:cNvCxnSpPr/>
          <p:nvPr/>
        </p:nvCxnSpPr>
        <p:spPr>
          <a:xfrm flipH="1" flipV="1">
            <a:off x="15427837" y="6902688"/>
            <a:ext cx="1728000" cy="42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3829697" y="647491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3957522" y="6522303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174" name="직선 화살표 연결선 173"/>
          <p:cNvCxnSpPr/>
          <p:nvPr/>
        </p:nvCxnSpPr>
        <p:spPr>
          <a:xfrm flipV="1">
            <a:off x="13018171" y="5600700"/>
            <a:ext cx="1078829" cy="120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V="1">
            <a:off x="17145000" y="5393689"/>
            <a:ext cx="1" cy="152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H="1" flipV="1">
            <a:off x="12418200" y="6819900"/>
            <a:ext cx="612000" cy="7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30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맘스워치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소개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6909057"/>
            <a:ext cx="4320000" cy="162562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24100"/>
            <a:ext cx="4320000" cy="432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467600" y="2048904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+mn-ea"/>
              </a:rPr>
              <a:t>사용자가 공부할 때 실행하면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시선 감지를 기반으로 </a:t>
            </a:r>
            <a:r>
              <a:rPr lang="ko-KR" altLang="en-US" sz="2800" dirty="0" err="1">
                <a:latin typeface="+mn-ea"/>
              </a:rPr>
              <a:t>집중도를</a:t>
            </a:r>
            <a:r>
              <a:rPr lang="ko-KR" altLang="en-US" sz="2800" dirty="0">
                <a:latin typeface="+mn-ea"/>
              </a:rPr>
              <a:t> 제공하고 필요 시 경고음을 알림 해주는 크롬 익스텐션 형태의 서비스를 구현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467600" y="8228188"/>
            <a:ext cx="510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+mn-ea"/>
              </a:rPr>
              <a:t>(1) </a:t>
            </a:r>
            <a:r>
              <a:rPr lang="ko-KR" altLang="en-US" sz="2800" dirty="0" smtClean="0">
                <a:latin typeface="+mn-ea"/>
              </a:rPr>
              <a:t>온라인 시험 부정행위 방지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(2) </a:t>
            </a:r>
            <a:r>
              <a:rPr lang="ko-KR" altLang="en-US" sz="2800" dirty="0" smtClean="0">
                <a:latin typeface="+mn-ea"/>
              </a:rPr>
              <a:t>자율주행 </a:t>
            </a:r>
            <a:r>
              <a:rPr lang="ko-KR" altLang="en-US" sz="2800" dirty="0" err="1" smtClean="0">
                <a:latin typeface="+mn-ea"/>
              </a:rPr>
              <a:t>전방주시</a:t>
            </a:r>
            <a:r>
              <a:rPr lang="ko-KR" altLang="en-US" sz="2800" dirty="0" smtClean="0">
                <a:latin typeface="+mn-ea"/>
              </a:rPr>
              <a:t> 경고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67600" y="4625757"/>
            <a:ext cx="899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u="sng" dirty="0" smtClean="0">
                <a:latin typeface="+mn-ea"/>
              </a:rPr>
              <a:t>기존 서비스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일부 서비스들은 사용자 </a:t>
            </a:r>
            <a:r>
              <a:rPr lang="ko-KR" altLang="en-US" sz="2800" dirty="0" smtClean="0"/>
              <a:t>손의 </a:t>
            </a:r>
            <a:r>
              <a:rPr lang="ko-KR" altLang="en-US" sz="2800" dirty="0"/>
              <a:t>위치나 자세를 감지하여 </a:t>
            </a:r>
            <a:r>
              <a:rPr lang="ko-KR" altLang="en-US" sz="2800" dirty="0" smtClean="0"/>
              <a:t>활동을 추적했으나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집중도에</a:t>
            </a:r>
            <a:r>
              <a:rPr lang="ko-KR" altLang="en-US" sz="2800" dirty="0" smtClean="0"/>
              <a:t> 중점을 두지 않음</a:t>
            </a:r>
            <a:r>
              <a:rPr lang="en-US" altLang="ko-KR" sz="2800" dirty="0" smtClean="0"/>
              <a:t>.</a:t>
            </a:r>
            <a:r>
              <a:rPr lang="en-US" altLang="ko-KR" sz="2800" dirty="0" smtClean="0">
                <a:latin typeface="+mn-ea"/>
              </a:rPr>
              <a:t> </a:t>
            </a: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u="sng" dirty="0" err="1" smtClean="0">
                <a:latin typeface="+mn-ea"/>
              </a:rPr>
              <a:t>맘스워치</a:t>
            </a:r>
            <a:r>
              <a:rPr lang="en-US" altLang="ko-KR" sz="2800" dirty="0" smtClean="0">
                <a:latin typeface="+mn-ea"/>
              </a:rPr>
              <a:t>: </a:t>
            </a:r>
            <a:r>
              <a:rPr lang="ko-KR" altLang="en-US" sz="2800" dirty="0" smtClean="0">
                <a:latin typeface="+mn-ea"/>
              </a:rPr>
              <a:t>크롬 </a:t>
            </a:r>
            <a:r>
              <a:rPr lang="ko-KR" altLang="en-US" sz="2800" dirty="0" err="1" smtClean="0">
                <a:latin typeface="+mn-ea"/>
              </a:rPr>
              <a:t>익스텐션</a:t>
            </a:r>
            <a:r>
              <a:rPr lang="ko-KR" altLang="en-US" sz="2800" dirty="0" smtClean="0">
                <a:latin typeface="+mn-ea"/>
              </a:rPr>
              <a:t> 형태로 더욱 편리한 설치 및 사용</a:t>
            </a:r>
            <a:r>
              <a:rPr lang="en-US" altLang="ko-KR" sz="2800" dirty="0" smtClean="0">
                <a:latin typeface="+mn-ea"/>
              </a:rPr>
              <a:t>. </a:t>
            </a:r>
            <a:r>
              <a:rPr lang="ko-KR" altLang="en-US" sz="2800" dirty="0" smtClean="0">
                <a:latin typeface="+mn-ea"/>
              </a:rPr>
              <a:t>시선과 </a:t>
            </a:r>
            <a:r>
              <a:rPr lang="ko-KR" altLang="en-US" sz="2800" dirty="0" err="1" smtClean="0">
                <a:latin typeface="+mn-ea"/>
              </a:rPr>
              <a:t>집중도에</a:t>
            </a:r>
            <a:r>
              <a:rPr lang="ko-KR" altLang="en-US" sz="2800" dirty="0" smtClean="0">
                <a:latin typeface="+mn-ea"/>
              </a:rPr>
              <a:t> 중점을 둔 </a:t>
            </a:r>
            <a:r>
              <a:rPr lang="ko-KR" altLang="en-US" sz="2800" dirty="0">
                <a:latin typeface="+mn-ea"/>
              </a:rPr>
              <a:t>알고리즘 도입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10400" y="1409700"/>
            <a:ext cx="121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개요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10400" y="3929126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차별성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10400" y="7530720"/>
            <a:ext cx="5029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시선 처리 </a:t>
            </a:r>
            <a:r>
              <a:rPr lang="ko-KR" altLang="en-US" sz="3200" b="1" dirty="0" smtClean="0">
                <a:solidFill>
                  <a:srgbClr val="F6862A"/>
                </a:solidFill>
                <a:latin typeface="+mn-ea"/>
              </a:rPr>
              <a:t>모델 확장성</a:t>
            </a:r>
            <a:endParaRPr lang="en-US" altLang="ko-KR" sz="3200" b="1" dirty="0" smtClean="0">
              <a:solidFill>
                <a:srgbClr val="F6862A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2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21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25535"/>
              </p:ext>
            </p:extLst>
          </p:nvPr>
        </p:nvGraphicFramePr>
        <p:xfrm>
          <a:off x="888128" y="1154698"/>
          <a:ext cx="16511744" cy="8037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039">
                  <a:extLst>
                    <a:ext uri="{9D8B030D-6E8A-4147-A177-3AD203B41FA5}">
                      <a16:colId xmlns:a16="http://schemas.microsoft.com/office/drawing/2014/main" val="374985049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9766459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6513528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67135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0817183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613324722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98788056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17183175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1099657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24985386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79935298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54152004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94266309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8609483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84814329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91797797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353924019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3054909041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142180265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4251957226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615659554"/>
                    </a:ext>
                  </a:extLst>
                </a:gridCol>
                <a:gridCol w="656864">
                  <a:extLst>
                    <a:ext uri="{9D8B030D-6E8A-4147-A177-3AD203B41FA5}">
                      <a16:colId xmlns:a16="http://schemas.microsoft.com/office/drawing/2014/main" val="1841456672"/>
                    </a:ext>
                  </a:extLst>
                </a:gridCol>
              </a:tblGrid>
              <a:tr h="1686052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6</a:t>
                      </a:r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월</a:t>
                      </a:r>
                      <a:endParaRPr lang="en-US" altLang="ko-KR" sz="23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/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04573"/>
                  </a:ext>
                </a:extLst>
              </a:tr>
              <a:tr h="508397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05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12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14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17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18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19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20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21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24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1" dirty="0" smtClean="0">
                          <a:solidFill>
                            <a:schemeClr val="tx1"/>
                          </a:solidFill>
                          <a:latin typeface="Pretendard ExtraLight" panose="02000303000000020004" pitchFamily="50" charset="-127"/>
                          <a:ea typeface="Pretendard ExtraLight" panose="02000303000000020004" pitchFamily="50" charset="-127"/>
                          <a:cs typeface="Pretendard ExtraLight" panose="02000303000000020004" pitchFamily="50" charset="-127"/>
                        </a:rPr>
                        <a:t>25</a:t>
                      </a:r>
                      <a:endParaRPr lang="ko-KR" altLang="en-US" sz="2300" b="1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169602"/>
                  </a:ext>
                </a:extLst>
              </a:tr>
              <a:tr h="911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프로젝트 수립 및 설계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아키텍처 구상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56778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데이터 수집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213303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시선 추적 모델 적용 및 학습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5794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후처리 알고리즘 구축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0242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모델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인터페이스간 연동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603036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 및 크롬 익스텐션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003961"/>
                  </a:ext>
                </a:extLst>
              </a:tr>
              <a:tr h="8219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시스템 평가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chemeClr val="tx1"/>
                        </a:solidFill>
                        <a:latin typeface="Pretendard ExtraLight" panose="02000303000000020004" pitchFamily="50" charset="-127"/>
                        <a:ea typeface="Pretendard ExtraLight" panose="02000303000000020004" pitchFamily="50" charset="-127"/>
                        <a:cs typeface="Pretendard ExtraLight" panose="020003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2265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419600" y="3621521"/>
            <a:ext cx="1828800" cy="45517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9D9D9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76800" y="4381500"/>
            <a:ext cx="2667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99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25988" y="52197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839200" y="5981700"/>
            <a:ext cx="6553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58000" y="6819900"/>
            <a:ext cx="8534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225988" y="7658100"/>
            <a:ext cx="9166412" cy="4572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타임라인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11200" y="8420100"/>
            <a:ext cx="1981200" cy="457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2570466" y="6809941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00200" y="680994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87672" y="4737442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600200" y="474450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540969" y="574775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600200" y="5761871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570466" y="7930865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600200" y="7930865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50801" y="3737360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00200" y="3744419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540969" y="2713704"/>
            <a:ext cx="9324000" cy="687154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600200" y="2720763"/>
            <a:ext cx="2214045" cy="673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446688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1940" y="2826448"/>
            <a:ext cx="11705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강진우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3828" y="3850104"/>
            <a:ext cx="10667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김민준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8367" y="4850186"/>
            <a:ext cx="12777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김승환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18141" y="5860242"/>
            <a:ext cx="1178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유지우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35794" y="6915626"/>
            <a:ext cx="134285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유진수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18140" y="8036550"/>
            <a:ext cx="1178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kern="0" spc="-200" dirty="0" smtClean="0">
                <a:solidFill>
                  <a:srgbClr val="FFFFFF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이시영</a:t>
            </a:r>
            <a:endParaRPr lang="en-US" sz="24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68975" y="2872615"/>
            <a:ext cx="40181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분석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모델학습</a:t>
            </a:r>
            <a:endParaRPr lang="en-US" dirty="0" smtClean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8974" y="8089776"/>
            <a:ext cx="329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68975" y="3896271"/>
            <a:ext cx="25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연결 및 디자인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8975" y="4896353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인터페이스 디자인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168975" y="5890105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발표자료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60" name="직사각형 959"/>
          <p:cNvSpPr/>
          <p:nvPr/>
        </p:nvSpPr>
        <p:spPr>
          <a:xfrm>
            <a:off x="4168975" y="6968852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모델분석</a:t>
            </a:r>
            <a:r>
              <a:rPr lang="en-US" altLang="ko-KR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모델 학습</a:t>
            </a:r>
            <a:r>
              <a:rPr lang="en-US" altLang="ko-KR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후처리 </a:t>
            </a:r>
            <a:r>
              <a:rPr lang="ko-KR" altLang="en-US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알고리즘</a:t>
            </a:r>
            <a:endParaRPr lang="en-US" altLang="ko-KR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역할분담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Pipeline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025" y="4514654"/>
            <a:ext cx="1429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Chrome</a:t>
            </a:r>
          </a:p>
          <a:p>
            <a:r>
              <a:rPr lang="en-US" altLang="ko-KR" sz="2400" b="1" dirty="0" smtClean="0"/>
              <a:t>Extension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80333" l="9667" r="87667">
                        <a14:foregroundMark x1="32667" y1="34333" x2="32667" y2="34333"/>
                        <a14:foregroundMark x1="49333" y1="25667" x2="49333" y2="25667"/>
                        <a14:foregroundMark x1="70000" y1="32000" x2="70000" y2="32000"/>
                        <a14:foregroundMark x1="52333" y1="38667" x2="52333" y2="38667"/>
                        <a14:foregroundMark x1="54000" y1="54667" x2="54000" y2="54667"/>
                        <a14:foregroundMark x1="46000" y1="50333" x2="46000" y2="50333"/>
                        <a14:foregroundMark x1="41333" y1="67667" x2="41333" y2="67667"/>
                        <a14:foregroundMark x1="75000" y1="68333" x2="75000" y2="68333"/>
                        <a14:foregroundMark x1="69333" y1="58333" x2="69333" y2="58333"/>
                        <a14:foregroundMark x1="46667" y1="41667" x2="46667" y2="41667"/>
                        <a14:foregroundMark x1="37000" y1="38000" x2="37000" y2="38000"/>
                        <a14:foregroundMark x1="42333" y1="35000" x2="42333" y2="35000"/>
                        <a14:foregroundMark x1="47333" y1="33667" x2="47333" y2="33667"/>
                        <a14:foregroundMark x1="56667" y1="50333" x2="56667" y2="50333"/>
                      </a14:backgroundRemoval>
                    </a14:imgEffect>
                  </a14:imgLayer>
                </a14:imgProps>
              </a:ext>
            </a:extLst>
          </a:blip>
          <a:srcRect r="2412" b="10539"/>
          <a:stretch/>
        </p:blipFill>
        <p:spPr>
          <a:xfrm>
            <a:off x="572922" y="3283654"/>
            <a:ext cx="1371600" cy="1257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600" y="4606775"/>
            <a:ext cx="130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Webcam</a:t>
            </a:r>
          </a:p>
          <a:p>
            <a:r>
              <a:rPr lang="en-US" altLang="ko-KR" sz="2400" b="1" dirty="0" smtClean="0"/>
              <a:t>Video</a:t>
            </a:r>
            <a:endParaRPr lang="ko-KR" altLang="en-US" sz="2400" b="1" dirty="0"/>
          </a:p>
        </p:txBody>
      </p:sp>
      <p:pic>
        <p:nvPicPr>
          <p:cNvPr id="1026" name="Picture 2" descr="Camera, recording, video icon - Download on Iconfinder | Creative icon, Icon,  Youtube banner backgrou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977" r="97656">
                        <a14:foregroundMark x1="28125" y1="39258" x2="28125" y2="39258"/>
                        <a14:foregroundMark x1="83203" y1="35156" x2="83203" y2="35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2533"/>
            <a:ext cx="1254488" cy="125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15000" y="4855868"/>
            <a:ext cx="1836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Image Frame</a:t>
            </a:r>
          </a:p>
          <a:p>
            <a:r>
              <a:rPr lang="en-US" altLang="ko-KR" sz="2400" b="1" dirty="0" smtClean="0"/>
              <a:t>&amp; Face Crop</a:t>
            </a:r>
            <a:endParaRPr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472" y="3534819"/>
            <a:ext cx="1228928" cy="122892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905000" y="4000500"/>
            <a:ext cx="944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316895" y="4000500"/>
            <a:ext cx="13219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122373" y="40005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ye tracking - Free technology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398151"/>
            <a:ext cx="1462182" cy="14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246903" y="2628900"/>
            <a:ext cx="12669497" cy="49530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4178900" y="209550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>
                    <a:lumMod val="75000"/>
                  </a:schemeClr>
                </a:solidFill>
              </a:rPr>
              <a:t>GPU</a:t>
            </a:r>
            <a:endParaRPr lang="ko-KR" alt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0695" y="3162300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cv2,</a:t>
            </a:r>
          </a:p>
          <a:p>
            <a:r>
              <a:rPr lang="en-US" altLang="ko-KR" sz="2400" b="1" dirty="0" smtClean="0"/>
              <a:t>MediaPipe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210800" y="3531632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L2CS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0800" y="527730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DFER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77600" y="4312503"/>
            <a:ext cx="132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Gaze Tracking</a:t>
            </a:r>
            <a:endParaRPr lang="ko-KR" alt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277600" y="6305485"/>
            <a:ext cx="14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Attention Analysis</a:t>
            </a:r>
            <a:endParaRPr lang="ko-KR" altLang="en-US" sz="2400" b="1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9906000" y="40005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34600" y="4000500"/>
            <a:ext cx="0" cy="173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134600" y="5739896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29600" y="4845903"/>
            <a:ext cx="16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Eye &amp; pupil </a:t>
            </a:r>
            <a:r>
              <a:rPr lang="en-US" altLang="ko-KR" sz="2400" b="1" dirty="0" smtClean="0"/>
              <a:t>position</a:t>
            </a:r>
            <a:endParaRPr lang="ko-KR" altLang="en-US" sz="2400" b="1" dirty="0"/>
          </a:p>
        </p:txBody>
      </p:sp>
      <p:pic>
        <p:nvPicPr>
          <p:cNvPr id="1032" name="Picture 8" descr="Eye tracking software - Visage Technologies"/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1111" y1="28000" x2="31111" y2="28000"/>
                        <a14:foregroundMark x1="49778" y1="28444" x2="49778" y2="28444"/>
                        <a14:foregroundMark x1="47556" y1="52444" x2="47556" y2="52444"/>
                        <a14:foregroundMark x1="68000" y1="26222" x2="68000" y2="26222"/>
                        <a14:foregroundMark x1="27556" y1="72889" x2="27556" y2="72889"/>
                        <a14:foregroundMark x1="72889" y1="72000" x2="72889" y2="72000"/>
                        <a14:backgroundMark x1="26222" y1="14667" x2="26222" y2="1466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13" y="3118021"/>
            <a:ext cx="1591087" cy="15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ye tracking software - Visage Technologies"/>
          <p:cNvPicPr>
            <a:picLocks noChangeAspect="1" noChangeArrowheads="1"/>
          </p:cNvPicPr>
          <p:nvPr/>
        </p:nvPicPr>
        <p:blipFill>
          <a:blip r:embed="rId12"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4444" y1="29778" x2="24444" y2="29778"/>
                        <a14:foregroundMark x1="72000" y1="28444" x2="72000" y2="28444"/>
                        <a14:foregroundMark x1="26667" y1="69333" x2="26667" y2="69333"/>
                        <a14:foregroundMark x1="73778" y1="73333" x2="73778" y2="73333"/>
                        <a14:backgroundMark x1="36444" y1="40444" x2="36444" y2="40444"/>
                        <a14:backgroundMark x1="43111" y1="39556" x2="43111" y2="39556"/>
                        <a14:backgroundMark x1="38222" y1="48000" x2="38222" y2="52889"/>
                        <a14:backgroundMark x1="20889" y1="41333" x2="76000" y2="5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5012733"/>
            <a:ext cx="1668357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그룹 1056"/>
          <p:cNvGrpSpPr/>
          <p:nvPr/>
        </p:nvGrpSpPr>
        <p:grpSpPr>
          <a:xfrm>
            <a:off x="12797327" y="3618139"/>
            <a:ext cx="543777" cy="743073"/>
            <a:chOff x="12797327" y="3618139"/>
            <a:chExt cx="543777" cy="743073"/>
          </a:xfrm>
        </p:grpSpPr>
        <p:cxnSp>
          <p:nvCxnSpPr>
            <p:cNvPr id="52" name="직선 화살표 연결선 51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13536258" y="5219700"/>
            <a:ext cx="125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Focused</a:t>
            </a:r>
            <a:endParaRPr lang="ko-KR" alt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3536258" y="5829300"/>
            <a:ext cx="156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Not Focused</a:t>
            </a:r>
            <a:endParaRPr lang="ko-KR" alt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6258" y="3162300"/>
            <a:ext cx="2008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Area of Interest</a:t>
            </a:r>
            <a:endParaRPr lang="ko-KR" alt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36258" y="4132908"/>
            <a:ext cx="15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Elsewhere</a:t>
            </a:r>
            <a:endParaRPr lang="ko-KR" altLang="en-US" sz="2400" b="1" dirty="0"/>
          </a:p>
        </p:txBody>
      </p:sp>
      <p:cxnSp>
        <p:nvCxnSpPr>
          <p:cNvPr id="1033" name="직선 연결선 1032"/>
          <p:cNvCxnSpPr/>
          <p:nvPr/>
        </p:nvCxnSpPr>
        <p:spPr>
          <a:xfrm>
            <a:off x="14768056" y="3618139"/>
            <a:ext cx="6740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/>
          <p:cNvCxnSpPr/>
          <p:nvPr/>
        </p:nvCxnSpPr>
        <p:spPr>
          <a:xfrm>
            <a:off x="15442094" y="3618139"/>
            <a:ext cx="0" cy="2613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4768056" y="6231933"/>
            <a:ext cx="700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/>
          <p:cNvCxnSpPr/>
          <p:nvPr/>
        </p:nvCxnSpPr>
        <p:spPr>
          <a:xfrm>
            <a:off x="15442094" y="4743232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화살표 연결선 1042"/>
          <p:cNvCxnSpPr/>
          <p:nvPr/>
        </p:nvCxnSpPr>
        <p:spPr>
          <a:xfrm>
            <a:off x="15163800" y="4361212"/>
            <a:ext cx="7350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14" descr="Alarm Icon - Free Download Crime &amp; Security Icons | IconScou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8" y="4039777"/>
            <a:ext cx="849382" cy="84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620964" y="3006349"/>
            <a:ext cx="160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Java, CSS</a:t>
            </a:r>
            <a:endParaRPr lang="ko-KR" altLang="en-US" sz="24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12791427" y="5508140"/>
            <a:ext cx="543777" cy="743073"/>
            <a:chOff x="12797327" y="3618139"/>
            <a:chExt cx="543777" cy="743073"/>
          </a:xfrm>
        </p:grpSpPr>
        <p:cxnSp>
          <p:nvCxnSpPr>
            <p:cNvPr id="111" name="직선 화살표 연결선 110"/>
            <p:cNvCxnSpPr/>
            <p:nvPr/>
          </p:nvCxnSpPr>
          <p:spPr>
            <a:xfrm flipV="1">
              <a:off x="12797327" y="3618139"/>
              <a:ext cx="540000" cy="3489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12801104" y="3972961"/>
              <a:ext cx="540000" cy="3882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67146" y="5454437"/>
            <a:ext cx="832063" cy="8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357"/>
          <a:stretch/>
        </p:blipFill>
        <p:spPr>
          <a:xfrm>
            <a:off x="1828800" y="2019300"/>
            <a:ext cx="4566883" cy="7226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15200" y="3009900"/>
            <a:ext cx="4798365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Alarm volume slider</a:t>
            </a:r>
            <a:endParaRPr lang="ko-KR" alt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Activity selector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Stopwatch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Timer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Toggle switch (camera on/off)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765437" y="10030591"/>
            <a:ext cx="61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play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92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Chrome Extension Architecture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7160" y="2019300"/>
            <a:ext cx="288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Local chrome storage</a:t>
            </a:r>
            <a:endParaRPr lang="ko-KR" altLang="en-US" sz="2400" b="1" dirty="0"/>
          </a:p>
        </p:txBody>
      </p:sp>
      <p:pic>
        <p:nvPicPr>
          <p:cNvPr id="3074" name="Picture 2" descr="Data storage - Free electronics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55270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5818577"/>
            <a:ext cx="1755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p</a:t>
            </a:r>
            <a:r>
              <a:rPr lang="en-US" altLang="ko-KR" sz="2400" b="1" dirty="0" smtClean="0"/>
              <a:t>opup.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en-US" altLang="ko-KR" sz="24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1250850" y="7901387"/>
            <a:ext cx="185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Background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/>
              <a:t>bundle.</a:t>
            </a:r>
            <a:r>
              <a:rPr lang="en-US" altLang="ko-KR" sz="2400" b="1" dirty="0" smtClean="0"/>
              <a:t>js</a:t>
            </a:r>
            <a:endParaRPr lang="ko-KR" altLang="en-US" sz="2400" b="1" dirty="0"/>
          </a:p>
        </p:txBody>
      </p:sp>
      <p:pic>
        <p:nvPicPr>
          <p:cNvPr id="512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53597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204098" y="4882616"/>
            <a:ext cx="6589922" cy="42232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323" y="7123308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422347" y="5128807"/>
            <a:ext cx="538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Login button </a:t>
            </a:r>
            <a:r>
              <a:rPr lang="en-US" altLang="ko-KR" sz="2400" dirty="0" smtClean="0">
                <a:sym typeface="Wingdings" panose="05000000000000000000" pitchFamily="2" charset="2"/>
              </a:rPr>
              <a:t> login.html </a:t>
            </a:r>
            <a:r>
              <a:rPr lang="ko-KR" altLang="en-US" sz="2400" dirty="0" smtClean="0">
                <a:sym typeface="Wingdings" panose="05000000000000000000" pitchFamily="2" charset="2"/>
              </a:rPr>
              <a:t>로그인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445306" y="5749580"/>
            <a:ext cx="250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Volume slide</a:t>
            </a:r>
          </a:p>
          <a:p>
            <a:r>
              <a:rPr lang="en-US" altLang="ko-KR" sz="2400" dirty="0" smtClean="0"/>
              <a:t>	</a:t>
            </a:r>
            <a:r>
              <a:rPr lang="ko-KR" altLang="en-US" sz="2400" dirty="0" smtClean="0"/>
              <a:t>볼륨값 저장</a:t>
            </a:r>
            <a:endParaRPr lang="en-US" altLang="ko-KR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405215" y="6583806"/>
            <a:ext cx="540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Camera on/off toggle </a:t>
            </a:r>
            <a:r>
              <a:rPr lang="en-US" altLang="ko-KR" sz="2400" dirty="0" smtClean="0">
                <a:sym typeface="Wingdings" panose="05000000000000000000" pitchFamily="2" charset="2"/>
              </a:rPr>
              <a:t> webcam.html </a:t>
            </a:r>
          </a:p>
          <a:p>
            <a:r>
              <a:rPr lang="en-US" altLang="ko-KR" sz="2400" dirty="0" smtClean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웹캠 스트림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캡쳐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&amp; </a:t>
            </a:r>
            <a:r>
              <a:rPr lang="ko-KR" altLang="en-US" sz="2400" dirty="0" smtClean="0">
                <a:sym typeface="Wingdings" panose="05000000000000000000" pitchFamily="2" charset="2"/>
              </a:rPr>
              <a:t>서버로 전송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22347" y="7475077"/>
            <a:ext cx="432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Stopwatch &amp; Timer </a:t>
            </a:r>
            <a:r>
              <a:rPr lang="ko-KR" altLang="en-US" sz="2400" dirty="0" smtClean="0">
                <a:sym typeface="Wingdings" panose="05000000000000000000" pitchFamily="2" charset="2"/>
              </a:rPr>
              <a:t>디스플레이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33645" y="8052825"/>
            <a:ext cx="5444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sym typeface="Wingdings" panose="05000000000000000000" pitchFamily="2" charset="2"/>
              </a:rPr>
              <a:t>play alarm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	</a:t>
            </a:r>
            <a:r>
              <a:rPr lang="ko-KR" altLang="en-US" sz="2400" dirty="0" smtClean="0">
                <a:sym typeface="Wingdings" panose="05000000000000000000" pitchFamily="2" charset="2"/>
              </a:rPr>
              <a:t>시선분석 결과를 메시지로 받아 알람</a:t>
            </a: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13141163" y="7138470"/>
            <a:ext cx="432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04801" y="4229101"/>
            <a:ext cx="17678399" cy="548639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16300557" y="3666908"/>
            <a:ext cx="136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5"/>
                </a:solidFill>
              </a:rPr>
              <a:t>Webpack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5870870" y="6024454"/>
            <a:ext cx="338400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7721624" y="6847946"/>
            <a:ext cx="179194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flipH="1" flipV="1">
            <a:off x="9513572" y="3848613"/>
            <a:ext cx="11428" cy="30480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V="1">
            <a:off x="9252327" y="3848613"/>
            <a:ext cx="0" cy="21758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6786292" y="7803959"/>
            <a:ext cx="462710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9950267" y="4001013"/>
            <a:ext cx="23950" cy="365040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9950267" y="7651489"/>
            <a:ext cx="146313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 flipH="1">
            <a:off x="6786292" y="7651558"/>
            <a:ext cx="324668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13260124" y="7277613"/>
            <a:ext cx="4189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타이머와 스톱워치 기능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실시간 시간 전송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타이머 시간 </a:t>
            </a:r>
            <a:r>
              <a:rPr lang="ko-KR" altLang="en-US" sz="2400" dirty="0" smtClean="0"/>
              <a:t>소진 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Alarm.html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오픈</a:t>
            </a:r>
            <a:endParaRPr lang="en-US" altLang="ko-KR" sz="2400" dirty="0" smtClean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363200" y="5520411"/>
            <a:ext cx="1044000" cy="408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10363200" y="3848613"/>
            <a:ext cx="0" cy="171237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1582400" y="4752698"/>
            <a:ext cx="5416180" cy="19910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786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2106986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auth</a:t>
            </a:r>
            <a:r>
              <a:rPr lang="en-US" altLang="ko-KR" sz="2400" b="1" dirty="0" smtClean="0"/>
              <a:t>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pic>
        <p:nvPicPr>
          <p:cNvPr id="37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444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5210861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alarm</a:t>
            </a:r>
            <a:r>
              <a:rPr lang="en-US" altLang="ko-KR" sz="2400" b="1" dirty="0" smtClean="0"/>
              <a:t>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159305" y="5368011"/>
            <a:ext cx="6235724" cy="4089"/>
          </a:xfrm>
          <a:prstGeom prst="straightConnector1">
            <a:avLst/>
          </a:prstGeom>
          <a:ln w="57150">
            <a:solidFill>
              <a:schemeClr val="accent4">
                <a:alpha val="2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" descr="Script - Free ui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3615" y="4961806"/>
            <a:ext cx="754706" cy="7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3658923" y="5684103"/>
            <a:ext cx="14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webcam.</a:t>
            </a:r>
          </a:p>
          <a:p>
            <a:pPr algn="ctr"/>
            <a:r>
              <a:rPr lang="en-US" altLang="ko-KR" sz="2400" b="1" dirty="0" smtClean="0"/>
              <a:t>bundle.js</a:t>
            </a:r>
            <a:endParaRPr lang="ko-KR" altLang="en-US" sz="2400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15694440" y="6515100"/>
            <a:ext cx="2760" cy="1524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 flipV="1">
            <a:off x="14554200" y="8057458"/>
            <a:ext cx="16002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 flipV="1">
            <a:off x="5867400" y="6676808"/>
            <a:ext cx="1692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 flipV="1">
            <a:off x="4808400" y="5197217"/>
            <a:ext cx="1440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7543800" y="6896100"/>
            <a:ext cx="6660000" cy="0"/>
          </a:xfrm>
          <a:prstGeom prst="line">
            <a:avLst/>
          </a:prstGeom>
          <a:ln w="57150">
            <a:solidFill>
              <a:schemeClr val="accent4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14173200" y="6515100"/>
            <a:ext cx="0" cy="360000"/>
          </a:xfrm>
          <a:prstGeom prst="straightConnector1">
            <a:avLst/>
          </a:prstGeom>
          <a:ln w="57150">
            <a:solidFill>
              <a:schemeClr val="accent4"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86"/>
          <p:cNvSpPr/>
          <p:nvPr/>
        </p:nvSpPr>
        <p:spPr>
          <a:xfrm flipV="1">
            <a:off x="571753" y="4464998"/>
            <a:ext cx="1584000" cy="360255"/>
          </a:xfrm>
          <a:prstGeom prst="roundRect">
            <a:avLst>
              <a:gd name="adj" fmla="val 39154"/>
            </a:avLst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39489" y="4389885"/>
            <a:ext cx="164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popup.html</a:t>
            </a:r>
            <a:endParaRPr lang="ko-KR" altLang="en-US" sz="2400" dirty="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291753" y="4815300"/>
            <a:ext cx="0" cy="252000"/>
          </a:xfrm>
          <a:prstGeom prst="straightConnector1">
            <a:avLst/>
          </a:prstGeom>
          <a:ln w="57150">
            <a:solidFill>
              <a:schemeClr val="accent4">
                <a:alpha val="4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30789" y="2522272"/>
            <a:ext cx="7346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Webpack</a:t>
            </a:r>
            <a:r>
              <a:rPr lang="ko-KR" altLang="en-US" sz="2800" dirty="0" smtClean="0">
                <a:latin typeface="+mn-ea"/>
              </a:rPr>
              <a:t>으로 여러 파일 형식과 기능을 번들링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Local chrome storage</a:t>
            </a:r>
            <a:r>
              <a:rPr lang="ko-KR" altLang="en-US" sz="2800" dirty="0" smtClean="0">
                <a:latin typeface="+mn-ea"/>
              </a:rPr>
              <a:t>에 정보 저장 및 접근 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7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모델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96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3000" y="2324100"/>
            <a:ext cx="6096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L2CS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시선 추적 </a:t>
            </a:r>
            <a:endParaRPr lang="en-US" altLang="ko-KR" sz="2800" dirty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Output: gaze (pitch &amp; yaw)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20200" y="2095500"/>
            <a:ext cx="8077200" cy="7793182"/>
          </a:xfrm>
          <a:prstGeom prst="roundRect">
            <a:avLst>
              <a:gd name="adj" fmla="val 80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81308" y="2324100"/>
            <a:ext cx="7058891" cy="227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3200" b="1" u="sng" dirty="0" smtClean="0">
                <a:latin typeface="+mn-ea"/>
              </a:rPr>
              <a:t>DFER</a:t>
            </a: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 상태 분석</a:t>
            </a:r>
            <a:endParaRPr lang="en-US" altLang="ko-KR" sz="2800" dirty="0" smtClean="0">
              <a:latin typeface="+mn-ea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>
                <a:latin typeface="+mn-ea"/>
              </a:rPr>
              <a:t>Output: </a:t>
            </a:r>
            <a:r>
              <a:rPr lang="ko-KR" altLang="en-US" sz="2800" dirty="0" smtClean="0">
                <a:latin typeface="+mn-ea"/>
              </a:rPr>
              <a:t>집중</a:t>
            </a:r>
            <a:r>
              <a:rPr lang="en-US" altLang="ko-KR" sz="2800" dirty="0" smtClean="0">
                <a:latin typeface="+mn-ea"/>
              </a:rPr>
              <a:t>(F), </a:t>
            </a:r>
            <a:r>
              <a:rPr lang="ko-KR" altLang="en-US" sz="2800" dirty="0" smtClean="0">
                <a:latin typeface="+mn-ea"/>
              </a:rPr>
              <a:t>졸림</a:t>
            </a:r>
            <a:r>
              <a:rPr lang="en-US" altLang="ko-KR" sz="2800" dirty="0" smtClean="0">
                <a:latin typeface="+mn-ea"/>
              </a:rPr>
              <a:t>(S), </a:t>
            </a:r>
            <a:r>
              <a:rPr lang="ko-KR" altLang="en-US" sz="2800" dirty="0" err="1" smtClean="0">
                <a:latin typeface="+mn-ea"/>
              </a:rPr>
              <a:t>집중결핍</a:t>
            </a:r>
            <a:r>
              <a:rPr lang="en-US" altLang="ko-KR" sz="2800" dirty="0" smtClean="0">
                <a:latin typeface="+mn-ea"/>
              </a:rPr>
              <a:t>(D), </a:t>
            </a:r>
            <a:r>
              <a:rPr lang="ko-KR" altLang="en-US" sz="2800" dirty="0" err="1" smtClean="0">
                <a:latin typeface="+mn-ea"/>
              </a:rPr>
              <a:t>집중하락</a:t>
            </a:r>
            <a:r>
              <a:rPr lang="en-US" altLang="ko-KR" sz="2800" dirty="0" smtClean="0">
                <a:latin typeface="+mn-ea"/>
              </a:rPr>
              <a:t>(A), </a:t>
            </a:r>
            <a:r>
              <a:rPr lang="ko-KR" altLang="en-US" sz="2800" dirty="0" smtClean="0">
                <a:latin typeface="+mn-ea"/>
              </a:rPr>
              <a:t>태만</a:t>
            </a:r>
            <a:r>
              <a:rPr lang="en-US" altLang="ko-KR" sz="2800" dirty="0" smtClean="0">
                <a:latin typeface="+mn-ea"/>
              </a:rPr>
              <a:t>(N) 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53600" y="4850534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 smtClean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공간</a:t>
            </a:r>
            <a:r>
              <a:rPr lang="ko-KR" altLang="ko-KR" dirty="0" smtClean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변환기</a:t>
            </a:r>
            <a:r>
              <a:rPr lang="en-US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</a:rPr>
              <a:t>(Spatial Transformer)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와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시간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변환기</a:t>
            </a:r>
            <a:r>
              <a:rPr lang="en-US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</a:rPr>
              <a:t>(Temporal Transformer)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를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결합한</a:t>
            </a:r>
            <a:r>
              <a:rPr lang="ko-KR" altLang="ko-KR" dirty="0">
                <a:solidFill>
                  <a:srgbClr val="0D0D0D"/>
                </a:solidFill>
                <a:ea typeface="Segoe UI" panose="020B0502040204020203" pitchFamily="34" charset="0"/>
              </a:rPr>
              <a:t> </a:t>
            </a:r>
            <a:r>
              <a:rPr lang="ko-KR" altLang="ko-KR" dirty="0">
                <a:solidFill>
                  <a:srgbClr val="0D0D0D"/>
                </a:solidFill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모델</a:t>
            </a:r>
            <a:endParaRPr lang="ko-KR" altLang="en-US" dirty="0"/>
          </a:p>
        </p:txBody>
      </p:sp>
      <p:pic>
        <p:nvPicPr>
          <p:cNvPr id="4098" name="Picture 2" descr="Formet-DFER 학습 알고리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26" y="5823441"/>
            <a:ext cx="7975053" cy="364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78" y="4894446"/>
            <a:ext cx="7761043" cy="32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01"/>
          <p:cNvGrpSpPr/>
          <p:nvPr/>
        </p:nvGrpSpPr>
        <p:grpSpPr>
          <a:xfrm>
            <a:off x="0" y="519266"/>
            <a:ext cx="18288000" cy="9906000"/>
            <a:chOff x="2358344" y="1045240"/>
            <a:chExt cx="17641656" cy="9279860"/>
          </a:xfrm>
        </p:grpSpPr>
        <p:pic>
          <p:nvPicPr>
            <p:cNvPr id="45" name="Object 2"/>
            <p:cNvPicPr>
              <a:picLocks noChangeAspect="1"/>
            </p:cNvPicPr>
            <p:nvPr/>
          </p:nvPicPr>
          <p:blipFill rotWithShape="1">
            <a:blip r:embed="rId3" cstate="print"/>
            <a:srcRect l="11792" b="40005"/>
            <a:stretch/>
          </p:blipFill>
          <p:spPr>
            <a:xfrm>
              <a:off x="2358344" y="1045240"/>
              <a:ext cx="17641656" cy="9279860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381000" y="795635"/>
            <a:ext cx="590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모델</a:t>
            </a:r>
            <a:r>
              <a:rPr lang="en-US" altLang="ko-KR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4000" dirty="0" smtClean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후처리 알고리즘</a:t>
            </a:r>
            <a:endParaRPr lang="ko-KR" altLang="en-US" sz="4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9286" y="1943100"/>
            <a:ext cx="1132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집중한 상태로 </a:t>
            </a:r>
            <a:r>
              <a:rPr lang="en-US" altLang="ko-KR" sz="2800" dirty="0" smtClean="0">
                <a:latin typeface="+mn-ea"/>
              </a:rPr>
              <a:t>Area of Interest (AoI) </a:t>
            </a:r>
            <a:r>
              <a:rPr lang="ko-KR" altLang="en-US" sz="2800" dirty="0" smtClean="0">
                <a:latin typeface="+mn-ea"/>
              </a:rPr>
              <a:t>응시 시 계속 진행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다른 곳을 보고있으면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+mn-ea"/>
              </a:rPr>
              <a:t>집중하지 않은 상태로 </a:t>
            </a:r>
            <a:r>
              <a:rPr lang="en-US" altLang="ko-KR" sz="2800" dirty="0" smtClean="0">
                <a:latin typeface="+mn-ea"/>
              </a:rPr>
              <a:t>AoI</a:t>
            </a:r>
            <a:r>
              <a:rPr lang="ko-KR" altLang="en-US" sz="2800" dirty="0" smtClean="0">
                <a:latin typeface="+mn-ea"/>
              </a:rPr>
              <a:t>를 응시 시 </a:t>
            </a:r>
            <a:r>
              <a:rPr lang="en-US" altLang="ko-KR" sz="2800" dirty="0" smtClean="0">
                <a:latin typeface="+mn-ea"/>
              </a:rPr>
              <a:t>1</a:t>
            </a:r>
            <a:r>
              <a:rPr lang="ko-KR" altLang="en-US" sz="2800" dirty="0" smtClean="0">
                <a:latin typeface="+mn-ea"/>
              </a:rPr>
              <a:t>분의 경고 시간 후 알람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4469387"/>
            <a:ext cx="1524000" cy="931505"/>
          </a:xfrm>
          <a:prstGeom prst="roundRect">
            <a:avLst>
              <a:gd name="adj" fmla="val 50000"/>
            </a:avLst>
          </a:prstGeom>
          <a:solidFill>
            <a:srgbClr val="F686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5799" y="4486492"/>
            <a:ext cx="1375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New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f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rame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378882" y="4378824"/>
            <a:ext cx="1680518" cy="931505"/>
            <a:chOff x="13215830" y="5092768"/>
            <a:chExt cx="1680518" cy="93150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3215830" y="5092768"/>
              <a:ext cx="1524000" cy="931505"/>
            </a:xfrm>
            <a:prstGeom prst="roundRect">
              <a:avLst>
                <a:gd name="adj" fmla="val 50000"/>
              </a:avLst>
            </a:prstGeom>
            <a:solidFill>
              <a:srgbClr val="F68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520629" y="5109873"/>
              <a:ext cx="13757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1"/>
                  </a:solidFill>
                </a:rPr>
                <a:t>Next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400" b="1" dirty="0">
                  <a:solidFill>
                    <a:schemeClr val="bg1"/>
                  </a:solidFill>
                </a:rPr>
                <a:t>f</a:t>
              </a:r>
              <a:r>
                <a:rPr lang="en-US" altLang="ko-KR" sz="2400" b="1" dirty="0" smtClean="0">
                  <a:solidFill>
                    <a:schemeClr val="bg1"/>
                  </a:solidFill>
                </a:rPr>
                <a:t>rame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6" name="직선 화살표 연결선 85"/>
          <p:cNvCxnSpPr/>
          <p:nvPr/>
        </p:nvCxnSpPr>
        <p:spPr>
          <a:xfrm flipV="1">
            <a:off x="1905000" y="4935139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362200" y="4474880"/>
            <a:ext cx="1409700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396181" y="462504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얼굴 탐지</a:t>
            </a:r>
            <a:endParaRPr lang="ko-KR" altLang="en-US" sz="2400" b="1" dirty="0"/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3722184" y="4918758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판단 90"/>
          <p:cNvSpPr/>
          <p:nvPr/>
        </p:nvSpPr>
        <p:spPr>
          <a:xfrm>
            <a:off x="4190261" y="3856726"/>
            <a:ext cx="2340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546255" y="4272906"/>
            <a:ext cx="1968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MediaPipe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사용해 얼굴이 탐지된다면</a:t>
            </a:r>
            <a:endParaRPr lang="ko-KR" altLang="en-US" sz="2400" b="1" dirty="0"/>
          </a:p>
        </p:txBody>
      </p:sp>
      <p:sp>
        <p:nvSpPr>
          <p:cNvPr id="100" name="직사각형 99"/>
          <p:cNvSpPr/>
          <p:nvPr/>
        </p:nvSpPr>
        <p:spPr>
          <a:xfrm>
            <a:off x="7243285" y="4483433"/>
            <a:ext cx="2757942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7433786" y="4482083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L2CS </a:t>
            </a:r>
            <a:r>
              <a:rPr lang="ko-KR" altLang="en-US" sz="2400" b="1" dirty="0" smtClean="0"/>
              <a:t>모델로 시선 획득 </a:t>
            </a:r>
            <a:r>
              <a:rPr lang="en-US" altLang="ko-KR" sz="2400" b="1" dirty="0" smtClean="0"/>
              <a:t>(pitch &amp; yaw)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853381" y="5890198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10797461" y="6370552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0886583" y="6362700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370634" y="5914828"/>
            <a:ext cx="1466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1181100" y="6351863"/>
            <a:ext cx="41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 flipV="1">
            <a:off x="1176837" y="5554257"/>
            <a:ext cx="4263" cy="79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6451285" y="4898665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10001227" y="4876347"/>
            <a:ext cx="495300" cy="8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/>
          <p:nvPr/>
        </p:nvSpPr>
        <p:spPr>
          <a:xfrm>
            <a:off x="10454680" y="3841511"/>
            <a:ext cx="2290672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721261" y="4482083"/>
            <a:ext cx="2168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시선이 </a:t>
            </a:r>
            <a:r>
              <a:rPr lang="en-US" altLang="ko-KR" sz="2400" b="1" dirty="0" smtClean="0"/>
              <a:t>AoI</a:t>
            </a:r>
            <a:r>
              <a:rPr lang="ko-KR" altLang="en-US" sz="2400" b="1" dirty="0" smtClean="0"/>
              <a:t>에 들어온다면</a:t>
            </a:r>
            <a:endParaRPr lang="ko-KR" altLang="en-US" sz="2400" b="1" dirty="0"/>
          </a:p>
        </p:txBody>
      </p:sp>
      <p:cxnSp>
        <p:nvCxnSpPr>
          <p:cNvPr id="140" name="직선 화살표 연결선 139"/>
          <p:cNvCxnSpPr/>
          <p:nvPr/>
        </p:nvCxnSpPr>
        <p:spPr>
          <a:xfrm flipH="1">
            <a:off x="11585835" y="5885345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631542" y="577028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184" y="1249024"/>
            <a:ext cx="2860216" cy="1837076"/>
          </a:xfrm>
          <a:prstGeom prst="rect">
            <a:avLst/>
          </a:prstGeom>
        </p:spPr>
      </p:pic>
      <p:cxnSp>
        <p:nvCxnSpPr>
          <p:cNvPr id="145" name="직선 화살표 연결선 144"/>
          <p:cNvCxnSpPr/>
          <p:nvPr/>
        </p:nvCxnSpPr>
        <p:spPr>
          <a:xfrm flipH="1">
            <a:off x="11559461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1605168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0" name="직사각형 149"/>
          <p:cNvSpPr/>
          <p:nvPr/>
        </p:nvSpPr>
        <p:spPr>
          <a:xfrm>
            <a:off x="10774292" y="775654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943682" y="793027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cxnSp>
        <p:nvCxnSpPr>
          <p:cNvPr id="152" name="직선 화살표 연결선 151"/>
          <p:cNvCxnSpPr/>
          <p:nvPr/>
        </p:nvCxnSpPr>
        <p:spPr>
          <a:xfrm flipV="1">
            <a:off x="12672461" y="4884900"/>
            <a:ext cx="792000" cy="3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626380" y="4414682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449942" y="4419206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56" name="순서도: 판단 155"/>
          <p:cNvSpPr/>
          <p:nvPr/>
        </p:nvSpPr>
        <p:spPr>
          <a:xfrm>
            <a:off x="13408294" y="3849442"/>
            <a:ext cx="2412000" cy="2077565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13628321" y="4440378"/>
            <a:ext cx="24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DFER </a:t>
            </a:r>
            <a:r>
              <a:rPr lang="ko-KR" altLang="en-US" sz="2400" b="1" dirty="0" smtClean="0"/>
              <a:t>모델로 집중도 </a:t>
            </a:r>
            <a:r>
              <a:rPr lang="en-US" altLang="ko-KR" sz="2400" b="1" dirty="0" smtClean="0"/>
              <a:t>Y/N </a:t>
            </a:r>
            <a:r>
              <a:rPr lang="ko-KR" altLang="en-US" sz="2400" b="1" dirty="0" smtClean="0"/>
              <a:t>확인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15815363" y="4914901"/>
            <a:ext cx="592443" cy="3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5849600" y="4441358"/>
            <a:ext cx="47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</a:t>
            </a:r>
            <a:endParaRPr lang="ko-KR" altLang="en-US" sz="2400" b="1" dirty="0"/>
          </a:p>
        </p:txBody>
      </p:sp>
      <p:cxnSp>
        <p:nvCxnSpPr>
          <p:cNvPr id="162" name="직선 화살표 연결선 161"/>
          <p:cNvCxnSpPr/>
          <p:nvPr/>
        </p:nvCxnSpPr>
        <p:spPr>
          <a:xfrm flipH="1">
            <a:off x="14618071" y="5913504"/>
            <a:ext cx="1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4663778" y="5798439"/>
            <a:ext cx="71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</a:t>
            </a:r>
            <a:endParaRPr lang="ko-KR" altLang="en-US" sz="2400" b="1" dirty="0"/>
          </a:p>
        </p:txBody>
      </p:sp>
      <p:cxnSp>
        <p:nvCxnSpPr>
          <p:cNvPr id="164" name="직선 화살표 연결선 163"/>
          <p:cNvCxnSpPr/>
          <p:nvPr/>
        </p:nvCxnSpPr>
        <p:spPr>
          <a:xfrm flipH="1">
            <a:off x="14591697" y="7200900"/>
            <a:ext cx="1" cy="54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4630400" y="72009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True</a:t>
            </a:r>
            <a:endParaRPr lang="ko-KR" altLang="en-US" sz="24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806528" y="7784700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13975918" y="7958435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알람생성</a:t>
            </a:r>
            <a:endParaRPr lang="ko-KR" altLang="en-US" sz="2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2492681" y="68961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15648461" y="6286500"/>
            <a:ext cx="137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False</a:t>
            </a:r>
            <a:endParaRPr lang="ko-KR" altLang="en-US" sz="2400" b="1" dirty="0"/>
          </a:p>
        </p:txBody>
      </p:sp>
      <p:cxnSp>
        <p:nvCxnSpPr>
          <p:cNvPr id="172" name="직선 연결선 171"/>
          <p:cNvCxnSpPr/>
          <p:nvPr/>
        </p:nvCxnSpPr>
        <p:spPr>
          <a:xfrm flipH="1">
            <a:off x="12433730" y="6937801"/>
            <a:ext cx="4707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3829697" y="6398711"/>
            <a:ext cx="1621309" cy="864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3957522" y="6446103"/>
            <a:ext cx="1892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과거 </a:t>
            </a:r>
            <a:r>
              <a:rPr lang="en-US" altLang="ko-KR" sz="2400" b="1" dirty="0" smtClean="0"/>
              <a:t>1</a:t>
            </a:r>
            <a:r>
              <a:rPr lang="ko-KR" altLang="en-US" sz="2400" b="1" dirty="0" smtClean="0"/>
              <a:t>분간  지속</a:t>
            </a:r>
            <a:endParaRPr lang="ko-KR" altLang="en-US" sz="2400" b="1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7145001" y="5295900"/>
            <a:ext cx="0" cy="1666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15427837" y="6743700"/>
            <a:ext cx="1689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Pretendard Light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1072</Words>
  <Application>Microsoft Office PowerPoint</Application>
  <PresentationFormat>사용자 지정</PresentationFormat>
  <Paragraphs>284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Pretendard ExtraLight</vt:lpstr>
      <vt:lpstr>맑은 고딕</vt:lpstr>
      <vt:lpstr>Segoe UI</vt:lpstr>
      <vt:lpstr>Pretendard SemiBold</vt:lpstr>
      <vt:lpstr>Pretendard Medium</vt:lpstr>
      <vt:lpstr>Arial</vt:lpstr>
      <vt:lpstr>Pretendard Light</vt:lpstr>
      <vt:lpstr>Wingdings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CREATION05</cp:lastModifiedBy>
  <cp:revision>397</cp:revision>
  <dcterms:created xsi:type="dcterms:W3CDTF">2024-05-09T09:08:08Z</dcterms:created>
  <dcterms:modified xsi:type="dcterms:W3CDTF">2024-06-12T08:36:49Z</dcterms:modified>
</cp:coreProperties>
</file>