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61" r:id="rId4"/>
    <p:sldId id="262" r:id="rId5"/>
    <p:sldId id="280" r:id="rId6"/>
    <p:sldId id="287" r:id="rId7"/>
    <p:sldId id="298" r:id="rId8"/>
    <p:sldId id="282" r:id="rId9"/>
    <p:sldId id="286" r:id="rId10"/>
    <p:sldId id="284" r:id="rId11"/>
    <p:sldId id="285" r:id="rId12"/>
    <p:sldId id="273" r:id="rId13"/>
  </p:sldIdLst>
  <p:sldSz cx="18288000" cy="10287000"/>
  <p:notesSz cx="10287000" cy="18288000"/>
  <p:embeddedFontLst>
    <p:embeddedFont>
      <p:font typeface="Pretendard Light" panose="02000403000000020004" pitchFamily="2" charset="-127"/>
      <p:regular r:id="rId15"/>
    </p:embeddedFont>
    <p:embeddedFont>
      <p:font typeface="Pretendard Medium" panose="02000603000000020004" pitchFamily="2" charset="-127"/>
      <p:regular r:id="rId16"/>
    </p:embeddedFont>
    <p:embeddedFont>
      <p:font typeface="Pretendard SemiBold" panose="02000703000000020004" pitchFamily="2" charset="-127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retendard ExtraLight" panose="02000303000000020004" pitchFamily="2" charset="-127"/>
      <p:regular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6862A"/>
    <a:srgbClr val="D9D9D9"/>
    <a:srgbClr val="E46C0A"/>
    <a:srgbClr val="000000"/>
    <a:srgbClr val="DE0000"/>
    <a:srgbClr val="446688"/>
    <a:srgbClr val="F2DCDB"/>
    <a:srgbClr val="EC6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3" autoAdjust="0"/>
    <p:restoredTop sz="90082" autoAdjust="0"/>
  </p:normalViewPr>
  <p:slideViewPr>
    <p:cSldViewPr>
      <p:cViewPr varScale="1">
        <p:scale>
          <a:sx n="55" d="100"/>
          <a:sy n="55" d="100"/>
        </p:scale>
        <p:origin x="1404" y="72"/>
      </p:cViewPr>
      <p:guideLst>
        <p:guide orient="horz" pos="3384"/>
        <p:guide pos="57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42" d="100"/>
          <a:sy n="42" d="100"/>
        </p:scale>
        <p:origin x="20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0A736-9945-4829-958C-94F6DC40358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69EC-00AC-45DA-A1E8-ABEEFAF13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1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5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5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Webcam.html connected to webcam.bundle.js and webcam.css (O)</a:t>
            </a:r>
          </a:p>
          <a:p>
            <a:r>
              <a:rPr lang="en-US" altLang="ko-KR" dirty="0" smtClean="0"/>
              <a:t>Popup.html</a:t>
            </a:r>
            <a:r>
              <a:rPr lang="en-US" altLang="ko-KR" baseline="0" dirty="0" smtClean="0"/>
              <a:t> connected to popup.bundle.js and popup.css</a:t>
            </a:r>
          </a:p>
          <a:p>
            <a:r>
              <a:rPr lang="en-US" altLang="ko-KR" baseline="0" dirty="0" smtClean="0"/>
              <a:t>Alarm.html connected to alarm.bundle.js (O)</a:t>
            </a:r>
          </a:p>
          <a:p>
            <a:r>
              <a:rPr lang="en-US" altLang="ko-KR" baseline="0" dirty="0" smtClean="0"/>
              <a:t>Login.html connected to auth.bundle.js (O)</a:t>
            </a:r>
          </a:p>
          <a:p>
            <a:r>
              <a:rPr lang="en-US" altLang="ko-KR" baseline="0" dirty="0" smtClean="0"/>
              <a:t>Register.html connected to auth.bundle.js (O)</a:t>
            </a:r>
          </a:p>
          <a:p>
            <a:r>
              <a:rPr lang="en-US" altLang="ko-KR" baseline="0" dirty="0" smtClean="0"/>
              <a:t>Webcam.py -&gt; </a:t>
            </a:r>
            <a:r>
              <a:rPr lang="ko-KR" altLang="en-US" baseline="0" dirty="0" smtClean="0"/>
              <a:t>클라이언트로부터 전송된 이미지를 </a:t>
            </a:r>
            <a:r>
              <a:rPr lang="en-US" altLang="ko-KR" baseline="0" dirty="0" err="1" smtClean="0"/>
              <a:t>request.files</a:t>
            </a:r>
            <a:r>
              <a:rPr lang="en-US" altLang="ko-KR" baseline="0" dirty="0" smtClean="0"/>
              <a:t>[‘frame’]</a:t>
            </a:r>
            <a:r>
              <a:rPr lang="ko-KR" altLang="en-US" baseline="0" dirty="0" smtClean="0"/>
              <a:t>을 통해 가져오고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image.open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file.stream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사용하여 이미지를 읽어온 후 </a:t>
            </a:r>
            <a:r>
              <a:rPr lang="en-US" altLang="ko-KR" baseline="0" dirty="0" smtClean="0"/>
              <a:t>cv2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형식으로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흑백으로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파일로 저장</a:t>
            </a:r>
            <a:r>
              <a:rPr lang="en-US" altLang="ko-KR" baseline="0" dirty="0" smtClean="0"/>
              <a:t>. Webcam.js</a:t>
            </a:r>
            <a:r>
              <a:rPr lang="ko-KR" altLang="en-US" baseline="0" dirty="0" smtClean="0"/>
              <a:t>에서 웹캠 스트림을 캡처하고 주기적으로 프레임을 서버로 전송</a:t>
            </a:r>
            <a:r>
              <a:rPr lang="en-US" altLang="ko-KR" baseline="0" dirty="0" smtClean="0"/>
              <a:t> (‘/</a:t>
            </a:r>
            <a:r>
              <a:rPr lang="en-US" altLang="ko-KR" baseline="0" dirty="0" err="1" smtClean="0"/>
              <a:t>upload_frame</a:t>
            </a:r>
            <a:r>
              <a:rPr lang="en-US" altLang="ko-KR" baseline="0" dirty="0" smtClean="0"/>
              <a:t>’</a:t>
            </a:r>
            <a:r>
              <a:rPr lang="ko-KR" altLang="en-US" baseline="0" dirty="0" err="1" smtClean="0"/>
              <a:t>엔드포인트로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요청을 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Background.bundle.js? -&gt;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웹팩에서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콜된</a:t>
            </a:r>
            <a:r>
              <a:rPr lang="ko-KR" altLang="en-US" baseline="0" dirty="0" smtClean="0"/>
              <a:t> 애들</a:t>
            </a:r>
            <a:r>
              <a:rPr lang="en-US" altLang="ko-KR" baseline="0" dirty="0" smtClean="0"/>
              <a:t>]</a:t>
            </a:r>
          </a:p>
          <a:p>
            <a:r>
              <a:rPr lang="en-US" altLang="ko-KR" baseline="0" dirty="0" smtClean="0"/>
              <a:t>Popup.js connected to webcam.html and login.html (O)</a:t>
            </a:r>
          </a:p>
          <a:p>
            <a:r>
              <a:rPr lang="en-US" altLang="ko-KR" baseline="0" dirty="0" smtClean="0"/>
              <a:t>Background.js connected to alarm.html (O)</a:t>
            </a:r>
          </a:p>
          <a:p>
            <a:r>
              <a:rPr lang="en-US" altLang="ko-KR" baseline="0" dirty="0" smtClean="0"/>
              <a:t>Auth.js connected to login.html (O)</a:t>
            </a:r>
          </a:p>
          <a:p>
            <a:r>
              <a:rPr lang="en-US" altLang="ko-KR" baseline="0" dirty="0" smtClean="0"/>
              <a:t>Alarm.js</a:t>
            </a:r>
          </a:p>
          <a:p>
            <a:r>
              <a:rPr lang="en-US" altLang="ko-KR" baseline="0" dirty="0" smtClean="0"/>
              <a:t>Webcam.js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Webpack.config -&gt; popup.js &amp; alarm.js &amp; auth.js &amp; background.js &amp; webcam.js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1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Webcam.html connected to webcam.bundle.js and webcam.css (O)</a:t>
            </a:r>
          </a:p>
          <a:p>
            <a:r>
              <a:rPr lang="en-US" altLang="ko-KR" dirty="0" smtClean="0"/>
              <a:t>Popup.html</a:t>
            </a:r>
            <a:r>
              <a:rPr lang="en-US" altLang="ko-KR" baseline="0" dirty="0" smtClean="0"/>
              <a:t> connected to popup.bundle.js and popup.css</a:t>
            </a:r>
          </a:p>
          <a:p>
            <a:r>
              <a:rPr lang="en-US" altLang="ko-KR" baseline="0" dirty="0" smtClean="0"/>
              <a:t>Alarm.html connected to alarm.bundle.js (O)</a:t>
            </a:r>
          </a:p>
          <a:p>
            <a:r>
              <a:rPr lang="en-US" altLang="ko-KR" baseline="0" dirty="0" smtClean="0"/>
              <a:t>Login.html connected to auth.bundle.js (O)</a:t>
            </a:r>
          </a:p>
          <a:p>
            <a:r>
              <a:rPr lang="en-US" altLang="ko-KR" baseline="0" dirty="0" smtClean="0"/>
              <a:t>Register.html connected to auth.bundle.js (O)</a:t>
            </a:r>
          </a:p>
          <a:p>
            <a:r>
              <a:rPr lang="en-US" altLang="ko-KR" baseline="0" dirty="0" smtClean="0"/>
              <a:t>Webcam.py -&gt; </a:t>
            </a:r>
            <a:r>
              <a:rPr lang="ko-KR" altLang="en-US" baseline="0" dirty="0" smtClean="0"/>
              <a:t>클라이언트로부터 전송된 이미지를 </a:t>
            </a:r>
            <a:r>
              <a:rPr lang="en-US" altLang="ko-KR" baseline="0" dirty="0" err="1" smtClean="0"/>
              <a:t>request.files</a:t>
            </a:r>
            <a:r>
              <a:rPr lang="en-US" altLang="ko-KR" baseline="0" dirty="0" smtClean="0"/>
              <a:t>[‘frame’]</a:t>
            </a:r>
            <a:r>
              <a:rPr lang="ko-KR" altLang="en-US" baseline="0" dirty="0" smtClean="0"/>
              <a:t>을 통해 가져오고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image.open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file.stream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사용하여 이미지를 읽어온 후 </a:t>
            </a:r>
            <a:r>
              <a:rPr lang="en-US" altLang="ko-KR" baseline="0" dirty="0" smtClean="0"/>
              <a:t>cv2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형식으로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흑백으로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파일로 저장</a:t>
            </a:r>
            <a:r>
              <a:rPr lang="en-US" altLang="ko-KR" baseline="0" dirty="0" smtClean="0"/>
              <a:t>. Webcam.js</a:t>
            </a:r>
            <a:r>
              <a:rPr lang="ko-KR" altLang="en-US" baseline="0" dirty="0" smtClean="0"/>
              <a:t>에서 웹캠 스트림을 캡처하고 주기적으로 프레임을 서버로 전송</a:t>
            </a:r>
            <a:r>
              <a:rPr lang="en-US" altLang="ko-KR" baseline="0" dirty="0" smtClean="0"/>
              <a:t> (‘/</a:t>
            </a:r>
            <a:r>
              <a:rPr lang="en-US" altLang="ko-KR" baseline="0" dirty="0" err="1" smtClean="0"/>
              <a:t>upload_frame</a:t>
            </a:r>
            <a:r>
              <a:rPr lang="en-US" altLang="ko-KR" baseline="0" dirty="0" smtClean="0"/>
              <a:t>’</a:t>
            </a:r>
            <a:r>
              <a:rPr lang="ko-KR" altLang="en-US" baseline="0" dirty="0" err="1" smtClean="0"/>
              <a:t>엔드포인트로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요청을 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Background.bundle.js? -&gt;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웹팩에서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콜된</a:t>
            </a:r>
            <a:r>
              <a:rPr lang="ko-KR" altLang="en-US" baseline="0" dirty="0" smtClean="0"/>
              <a:t> 애들</a:t>
            </a:r>
            <a:r>
              <a:rPr lang="en-US" altLang="ko-KR" baseline="0" dirty="0" smtClean="0"/>
              <a:t>]</a:t>
            </a:r>
          </a:p>
          <a:p>
            <a:r>
              <a:rPr lang="en-US" altLang="ko-KR" baseline="0" dirty="0" smtClean="0"/>
              <a:t>Popup.js connected to webcam.html and login.html (O)</a:t>
            </a:r>
          </a:p>
          <a:p>
            <a:r>
              <a:rPr lang="en-US" altLang="ko-KR" baseline="0" dirty="0" smtClean="0"/>
              <a:t>Background.js connected to alarm.html (O)</a:t>
            </a:r>
          </a:p>
          <a:p>
            <a:r>
              <a:rPr lang="en-US" altLang="ko-KR" baseline="0" dirty="0" smtClean="0"/>
              <a:t>Auth.js connected to login.html (O)</a:t>
            </a:r>
          </a:p>
          <a:p>
            <a:r>
              <a:rPr lang="en-US" altLang="ko-KR" baseline="0" dirty="0" smtClean="0"/>
              <a:t>Alarm.js</a:t>
            </a:r>
          </a:p>
          <a:p>
            <a:r>
              <a:rPr lang="en-US" altLang="ko-KR" baseline="0" dirty="0" smtClean="0"/>
              <a:t>Webcam.js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Webpack.config -&gt; popup.js &amp; alarm.js &amp; auth.js &amp; background.js &amp; webcam.js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0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38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61905" y="2297580"/>
            <a:ext cx="12457143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600" kern="0" spc="-1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Mom’s Watch</a:t>
            </a:r>
          </a:p>
          <a:p>
            <a:r>
              <a:rPr lang="en-US" sz="7600" kern="0" spc="-100" dirty="0" smtClean="0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AI project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0200" y="8572500"/>
            <a:ext cx="8500000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NVIDIA AI  ACADEMY </a:t>
            </a:r>
            <a:r>
              <a:rPr lang="en-US" sz="30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team.AHMA</a:t>
            </a:r>
            <a:r>
              <a:rPr 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-Q</a:t>
            </a:r>
          </a:p>
          <a:p>
            <a:pPr algn="r"/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강진우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김민준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김승환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유지우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유진수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이시영</a:t>
            </a:r>
            <a:endParaRPr lang="en-US" sz="30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r"/>
            <a:endParaRPr 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5400000">
            <a:off x="12890397" y="4885711"/>
            <a:ext cx="10283313" cy="511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5400000">
            <a:off x="12385878" y="4889398"/>
            <a:ext cx="10283313" cy="5118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0" y="3771900"/>
            <a:ext cx="18288000" cy="285389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46863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Demonstration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8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Summary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0600" y="1827487"/>
            <a:ext cx="8991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u="sng" dirty="0" smtClean="0">
                <a:latin typeface="+mn-ea"/>
              </a:rPr>
              <a:t>요약</a:t>
            </a:r>
            <a:endParaRPr lang="en-US" altLang="ko-KR" sz="3200" b="1" u="sng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크롬 </a:t>
            </a:r>
            <a:r>
              <a:rPr lang="ko-KR" altLang="en-US" sz="2800" dirty="0" err="1" smtClean="0">
                <a:latin typeface="+mn-ea"/>
              </a:rPr>
              <a:t>익스텐션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UI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디자인 및 기능 개발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시선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처리 모델 선택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예제 사진들로 모델 학습 중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5202853"/>
            <a:ext cx="8991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u="sng" dirty="0" smtClean="0">
                <a:latin typeface="+mn-ea"/>
              </a:rPr>
              <a:t>보완 계획</a:t>
            </a:r>
            <a:endParaRPr lang="en-US" altLang="ko-KR" sz="3200" b="1" u="sng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크롬 </a:t>
            </a:r>
            <a:r>
              <a:rPr lang="ko-KR" altLang="en-US" sz="2800" dirty="0" err="1" smtClean="0">
                <a:latin typeface="+mn-ea"/>
              </a:rPr>
              <a:t>익스텐션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UI</a:t>
            </a:r>
            <a:r>
              <a:rPr lang="ko-KR" altLang="en-US" sz="2800" dirty="0" smtClean="0">
                <a:latin typeface="+mn-ea"/>
              </a:rPr>
              <a:t>와 모델 간 연동</a:t>
            </a:r>
            <a:endParaRPr lang="en-US" altLang="ko-KR" sz="28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-  </a:t>
            </a:r>
            <a:r>
              <a:rPr lang="ko-KR" altLang="en-US" sz="2800" dirty="0" smtClean="0">
                <a:latin typeface="+mn-ea"/>
              </a:rPr>
              <a:t>프레임 전송 및 수신</a:t>
            </a:r>
            <a:endParaRPr lang="en-US" altLang="ko-KR" sz="28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-  </a:t>
            </a:r>
            <a:r>
              <a:rPr lang="ko-KR" altLang="en-US" sz="2800" dirty="0" smtClean="0">
                <a:latin typeface="+mn-ea"/>
              </a:rPr>
              <a:t>알람 메시지 수신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알람 의사 결정을 위한 후처리 개발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평가 및 개선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3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4100" y="4561983"/>
            <a:ext cx="6019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600" dirty="0" smtClean="0">
                <a:solidFill>
                  <a:srgbClr val="FFFF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Thank you!</a:t>
            </a:r>
            <a:endParaRPr lang="ko-KR" altLang="en-US" sz="7600" dirty="0">
              <a:solidFill>
                <a:srgbClr val="FFFFFF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30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맘스워치</a:t>
            </a:r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소개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6909057"/>
            <a:ext cx="4320000" cy="162562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24100"/>
            <a:ext cx="4320000" cy="432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67600" y="2048904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+mn-ea"/>
              </a:rPr>
              <a:t>사용자가 공부할 때 실행하면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시선 감지를 기반으로 </a:t>
            </a:r>
            <a:r>
              <a:rPr lang="ko-KR" altLang="en-US" sz="2800" dirty="0" err="1">
                <a:latin typeface="+mn-ea"/>
              </a:rPr>
              <a:t>집중도를</a:t>
            </a:r>
            <a:r>
              <a:rPr lang="ko-KR" altLang="en-US" sz="2800" dirty="0">
                <a:latin typeface="+mn-ea"/>
              </a:rPr>
              <a:t> 제공하고 필요 시 경고음을 알림 해주는 크롬 익스텐션 형태의 서비스를 구현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467600" y="8228188"/>
            <a:ext cx="510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(1) </a:t>
            </a:r>
            <a:r>
              <a:rPr lang="ko-KR" altLang="en-US" sz="2800" dirty="0" smtClean="0">
                <a:latin typeface="+mn-ea"/>
              </a:rPr>
              <a:t>온라인 시험 부정행위 방지</a:t>
            </a:r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(2) </a:t>
            </a:r>
            <a:r>
              <a:rPr lang="ko-KR" altLang="en-US" sz="2800" dirty="0" smtClean="0">
                <a:latin typeface="+mn-ea"/>
              </a:rPr>
              <a:t>자율주행 </a:t>
            </a:r>
            <a:r>
              <a:rPr lang="ko-KR" altLang="en-US" sz="2800" dirty="0" err="1" smtClean="0">
                <a:latin typeface="+mn-ea"/>
              </a:rPr>
              <a:t>전방주시</a:t>
            </a:r>
            <a:r>
              <a:rPr lang="ko-KR" altLang="en-US" sz="2800" dirty="0" smtClean="0">
                <a:latin typeface="+mn-ea"/>
              </a:rPr>
              <a:t> 경고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67600" y="4625757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u="sng" dirty="0" smtClean="0">
                <a:latin typeface="+mn-ea"/>
              </a:rPr>
              <a:t>기존 서비스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일부 서비스들은 사용자 </a:t>
            </a:r>
            <a:r>
              <a:rPr lang="ko-KR" altLang="en-US" sz="2800" dirty="0" smtClean="0"/>
              <a:t>손의 </a:t>
            </a:r>
            <a:r>
              <a:rPr lang="ko-KR" altLang="en-US" sz="2800" dirty="0"/>
              <a:t>위치나 자세를 감지하여 </a:t>
            </a:r>
            <a:r>
              <a:rPr lang="ko-KR" altLang="en-US" sz="2800" dirty="0" smtClean="0"/>
              <a:t>활동을 추적했으나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집중도에</a:t>
            </a:r>
            <a:r>
              <a:rPr lang="ko-KR" altLang="en-US" sz="2800" dirty="0" smtClean="0"/>
              <a:t> 중점을 두지 않음</a:t>
            </a:r>
            <a:r>
              <a:rPr lang="en-US" altLang="ko-KR" sz="2800" dirty="0" smtClean="0"/>
              <a:t>.</a:t>
            </a:r>
            <a:r>
              <a:rPr lang="en-US" altLang="ko-KR" sz="2800" dirty="0" smtClean="0">
                <a:latin typeface="+mn-ea"/>
              </a:rPr>
              <a:t> </a:t>
            </a:r>
          </a:p>
          <a:p>
            <a:endParaRPr lang="en-US" altLang="ko-KR" sz="2800" dirty="0">
              <a:latin typeface="+mn-ea"/>
            </a:endParaRPr>
          </a:p>
          <a:p>
            <a:r>
              <a:rPr lang="ko-KR" altLang="en-US" sz="2800" u="sng" dirty="0" err="1" smtClean="0">
                <a:latin typeface="+mn-ea"/>
              </a:rPr>
              <a:t>맘스워치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크롬 </a:t>
            </a:r>
            <a:r>
              <a:rPr lang="ko-KR" altLang="en-US" sz="2800" dirty="0" err="1" smtClean="0">
                <a:latin typeface="+mn-ea"/>
              </a:rPr>
              <a:t>익스텐션</a:t>
            </a:r>
            <a:r>
              <a:rPr lang="ko-KR" altLang="en-US" sz="2800" dirty="0" smtClean="0">
                <a:latin typeface="+mn-ea"/>
              </a:rPr>
              <a:t> 형태로 더욱 편리한 설치 및 사용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시선과 </a:t>
            </a:r>
            <a:r>
              <a:rPr lang="ko-KR" altLang="en-US" sz="2800" dirty="0" err="1" smtClean="0">
                <a:latin typeface="+mn-ea"/>
              </a:rPr>
              <a:t>집중도에</a:t>
            </a:r>
            <a:r>
              <a:rPr lang="ko-KR" altLang="en-US" sz="2800" dirty="0" smtClean="0">
                <a:latin typeface="+mn-ea"/>
              </a:rPr>
              <a:t> 중점을 둔 </a:t>
            </a:r>
            <a:r>
              <a:rPr lang="ko-KR" altLang="en-US" sz="2800" dirty="0">
                <a:latin typeface="+mn-ea"/>
              </a:rPr>
              <a:t>알고리즘 도입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10400" y="1409700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6862A"/>
                </a:solidFill>
                <a:latin typeface="+mn-ea"/>
              </a:rPr>
              <a:t>개요</a:t>
            </a:r>
            <a:endParaRPr lang="en-US" altLang="ko-KR" sz="3200" b="1" dirty="0" smtClean="0">
              <a:solidFill>
                <a:srgbClr val="F6862A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10400" y="3929126"/>
            <a:ext cx="152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6862A"/>
                </a:solidFill>
                <a:latin typeface="+mn-ea"/>
              </a:rPr>
              <a:t>차별성</a:t>
            </a:r>
            <a:endParaRPr lang="en-US" altLang="ko-KR" sz="3200" b="1" dirty="0" smtClean="0">
              <a:solidFill>
                <a:srgbClr val="F6862A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10400" y="7530720"/>
            <a:ext cx="5029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6862A"/>
                </a:solidFill>
                <a:latin typeface="+mn-ea"/>
              </a:rPr>
              <a:t>시선 처리 모델 확장성</a:t>
            </a:r>
            <a:endParaRPr lang="en-US" altLang="ko-KR" sz="3200" b="1" dirty="0" smtClean="0">
              <a:solidFill>
                <a:srgbClr val="F6862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2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21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25535"/>
              </p:ext>
            </p:extLst>
          </p:nvPr>
        </p:nvGraphicFramePr>
        <p:xfrm>
          <a:off x="888128" y="1154698"/>
          <a:ext cx="16511744" cy="8037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039">
                  <a:extLst>
                    <a:ext uri="{9D8B030D-6E8A-4147-A177-3AD203B41FA5}">
                      <a16:colId xmlns:a16="http://schemas.microsoft.com/office/drawing/2014/main" val="374985049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697664591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96513528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176713583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490817183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613324722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987880561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171831758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81099657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4985386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479935298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54152004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94266309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886094839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84814329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91797797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353924019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054909041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414218026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425195722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615659554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841456672"/>
                    </a:ext>
                  </a:extLst>
                </a:gridCol>
              </a:tblGrid>
              <a:tr h="1686052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5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월</a:t>
                      </a:r>
                      <a:endParaRPr lang="en-US" altLang="ko-KR" sz="23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6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월</a:t>
                      </a:r>
                      <a:endParaRPr lang="en-US" altLang="ko-KR" sz="23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04573"/>
                  </a:ext>
                </a:extLst>
              </a:tr>
              <a:tr h="508397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04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05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14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14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17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18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19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20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21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24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25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169602"/>
                  </a:ext>
                </a:extLst>
              </a:tr>
              <a:tr h="911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프로젝트 수립 및 설계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&amp;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아키텍처 구상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156778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데이터 수집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213303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시선 추적 모델 적용 및 학습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65794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후처리 알고리즘 구축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0242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모델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인터페이스간 연동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03036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서버 및 크롬 익스텐션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003961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시스템 평가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2265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419600" y="3621521"/>
            <a:ext cx="1828800" cy="45517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9D9D9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76800" y="4381500"/>
            <a:ext cx="2667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5988" y="5219700"/>
            <a:ext cx="9166412" cy="457200"/>
          </a:xfrm>
          <a:prstGeom prst="rect">
            <a:avLst/>
          </a:prstGeom>
          <a:solidFill>
            <a:srgbClr val="E46C0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39200" y="5981700"/>
            <a:ext cx="65532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58000" y="6819900"/>
            <a:ext cx="85344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5988" y="7658100"/>
            <a:ext cx="9166412" cy="457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타임라인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411200" y="8420100"/>
            <a:ext cx="19812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75" name="모서리가 둥근 직사각형 74"/>
          <p:cNvSpPr/>
          <p:nvPr/>
        </p:nvSpPr>
        <p:spPr>
          <a:xfrm>
            <a:off x="2570466" y="6809941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00200" y="6809941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87672" y="4737442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600200" y="4744501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540969" y="5747754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600200" y="5761871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570466" y="7930865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00200" y="7930865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50801" y="3737360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00200" y="3744419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40969" y="2713704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600200" y="2720763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1940" y="2826448"/>
            <a:ext cx="11705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강진우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73828" y="3850104"/>
            <a:ext cx="10667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김민준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8367" y="4850186"/>
            <a:ext cx="12777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김승환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18141" y="5860242"/>
            <a:ext cx="1178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유지우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35794" y="6915626"/>
            <a:ext cx="13428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유진수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18140" y="8036550"/>
            <a:ext cx="11781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이시영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68975" y="2872615"/>
            <a:ext cx="4018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 분석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모델학습</a:t>
            </a:r>
            <a:endParaRPr lang="en-US" dirty="0" smtClean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68974" y="8089776"/>
            <a:ext cx="3298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 연결 및 디자인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68975" y="3896271"/>
            <a:ext cx="253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 연결 및 디자인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8975" y="4896353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 디자인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후처리 알고리즘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8975" y="5890105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모델분석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발표자료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60" name="직사각형 959"/>
          <p:cNvSpPr/>
          <p:nvPr/>
        </p:nvSpPr>
        <p:spPr>
          <a:xfrm>
            <a:off x="4168975" y="6968852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모델분석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 학습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후처리 </a:t>
            </a:r>
            <a:r>
              <a:rPr lang="ko-KR" altLang="en-US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알고리즘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역할분담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Pipeline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025" y="4590854"/>
            <a:ext cx="1429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</a:t>
            </a:r>
            <a:r>
              <a:rPr lang="en-US" altLang="ko-KR" sz="2400" b="1" dirty="0" smtClean="0"/>
              <a:t>hrome</a:t>
            </a:r>
          </a:p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xtension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67" b="80333" l="9667" r="87667">
                        <a14:foregroundMark x1="32667" y1="34333" x2="32667" y2="34333"/>
                        <a14:foregroundMark x1="49333" y1="25667" x2="49333" y2="25667"/>
                        <a14:foregroundMark x1="70000" y1="32000" x2="70000" y2="32000"/>
                        <a14:foregroundMark x1="52333" y1="38667" x2="52333" y2="38667"/>
                        <a14:foregroundMark x1="54000" y1="54667" x2="54000" y2="54667"/>
                        <a14:foregroundMark x1="46000" y1="50333" x2="46000" y2="50333"/>
                        <a14:foregroundMark x1="41333" y1="67667" x2="41333" y2="67667"/>
                        <a14:foregroundMark x1="75000" y1="68333" x2="75000" y2="68333"/>
                        <a14:foregroundMark x1="69333" y1="58333" x2="69333" y2="58333"/>
                        <a14:foregroundMark x1="46667" y1="41667" x2="46667" y2="41667"/>
                        <a14:foregroundMark x1="37000" y1="38000" x2="37000" y2="38000"/>
                        <a14:foregroundMark x1="42333" y1="35000" x2="42333" y2="35000"/>
                        <a14:foregroundMark x1="47333" y1="33667" x2="47333" y2="33667"/>
                        <a14:foregroundMark x1="56667" y1="50333" x2="56667" y2="50333"/>
                      </a14:backgroundRemoval>
                    </a14:imgEffect>
                  </a14:imgLayer>
                </a14:imgProps>
              </a:ext>
            </a:extLst>
          </a:blip>
          <a:srcRect r="2412" b="10539"/>
          <a:stretch/>
        </p:blipFill>
        <p:spPr>
          <a:xfrm>
            <a:off x="572922" y="3359854"/>
            <a:ext cx="1371600" cy="1257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600" y="4682975"/>
            <a:ext cx="1260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w</a:t>
            </a:r>
            <a:r>
              <a:rPr lang="en-US" altLang="ko-KR" sz="2400" b="1" dirty="0" smtClean="0"/>
              <a:t>ebcam</a:t>
            </a:r>
          </a:p>
          <a:p>
            <a:r>
              <a:rPr lang="en-US" altLang="ko-KR" sz="2400" b="1" dirty="0"/>
              <a:t>v</a:t>
            </a:r>
            <a:r>
              <a:rPr lang="en-US" altLang="ko-KR" sz="2400" b="1" dirty="0" smtClean="0"/>
              <a:t>ideo</a:t>
            </a:r>
            <a:endParaRPr lang="ko-KR" altLang="en-US" sz="2400" b="1" dirty="0"/>
          </a:p>
        </p:txBody>
      </p:sp>
      <p:pic>
        <p:nvPicPr>
          <p:cNvPr id="1026" name="Picture 2" descr="Camera, recording, video icon - Download on Iconfinder | Creative icon, Icon,  Youtube banner background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977" r="97656">
                        <a14:foregroundMark x1="28125" y1="39258" x2="28125" y2="39258"/>
                        <a14:foregroundMark x1="83203" y1="35156" x2="83203" y2="3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88733"/>
            <a:ext cx="1254488" cy="125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905000" y="4076700"/>
            <a:ext cx="944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343400" y="40767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ye tracking - Free technology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27" y="3474351"/>
            <a:ext cx="1462182" cy="146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246903" y="2705100"/>
            <a:ext cx="12669497" cy="57912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4178900" y="2171700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>
                    <a:lumMod val="75000"/>
                  </a:schemeClr>
                </a:solidFill>
              </a:rPr>
              <a:t>GPU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903586" y="3238500"/>
            <a:ext cx="3113235" cy="2507397"/>
            <a:chOff x="4240695" y="3162300"/>
            <a:chExt cx="3113235" cy="2507397"/>
          </a:xfrm>
        </p:grpSpPr>
        <p:sp>
          <p:nvSpPr>
            <p:cNvPr id="15" name="TextBox 14"/>
            <p:cNvSpPr txBox="1"/>
            <p:nvPr/>
          </p:nvSpPr>
          <p:spPr>
            <a:xfrm>
              <a:off x="5566709" y="4838700"/>
              <a:ext cx="17872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i</a:t>
              </a:r>
              <a:r>
                <a:rPr lang="en-US" altLang="ko-KR" sz="2400" b="1" dirty="0" smtClean="0"/>
                <a:t>mage </a:t>
              </a:r>
              <a:r>
                <a:rPr lang="en-US" altLang="ko-KR" sz="2400" b="1" dirty="0"/>
                <a:t>f</a:t>
              </a:r>
              <a:r>
                <a:rPr lang="en-US" altLang="ko-KR" sz="2400" b="1" dirty="0" smtClean="0"/>
                <a:t>rame</a:t>
              </a:r>
            </a:p>
            <a:p>
              <a:r>
                <a:rPr lang="en-US" altLang="ko-KR" sz="2400" b="1" dirty="0" smtClean="0"/>
                <a:t>&amp; face </a:t>
              </a:r>
              <a:r>
                <a:rPr lang="en-US" altLang="ko-KR" sz="2400" b="1" dirty="0"/>
                <a:t>c</a:t>
              </a:r>
              <a:r>
                <a:rPr lang="en-US" altLang="ko-KR" sz="2400" b="1" dirty="0" smtClean="0"/>
                <a:t>rop</a:t>
              </a:r>
              <a:endParaRPr lang="ko-KR" altLang="en-US" sz="2400" b="1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71509" y="3534819"/>
              <a:ext cx="1228928" cy="1228928"/>
            </a:xfrm>
            <a:prstGeom prst="rect">
              <a:avLst/>
            </a:prstGeom>
          </p:spPr>
        </p:pic>
        <p:cxnSp>
          <p:nvCxnSpPr>
            <p:cNvPr id="24" name="직선 화살표 연결선 23"/>
            <p:cNvCxnSpPr/>
            <p:nvPr/>
          </p:nvCxnSpPr>
          <p:spPr>
            <a:xfrm>
              <a:off x="4316895" y="4000500"/>
              <a:ext cx="1321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40695" y="3162300"/>
              <a:ext cx="15616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cv2,</a:t>
              </a:r>
            </a:p>
            <a:p>
              <a:r>
                <a:rPr lang="en-US" altLang="ko-KR" sz="2400" b="1" dirty="0" smtClean="0"/>
                <a:t>MediaPipe</a:t>
              </a:r>
              <a:endParaRPr lang="ko-KR" altLang="en-US" sz="24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210800" y="360783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L2CS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10800" y="5353508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DFER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77600" y="4388703"/>
            <a:ext cx="132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</a:t>
            </a:r>
            <a:r>
              <a:rPr lang="en-US" altLang="ko-KR" sz="2400" b="1" dirty="0" smtClean="0"/>
              <a:t>aze </a:t>
            </a:r>
            <a:r>
              <a:rPr lang="en-US" altLang="ko-KR" sz="2400" b="1" dirty="0"/>
              <a:t>t</a:t>
            </a:r>
            <a:r>
              <a:rPr lang="en-US" altLang="ko-KR" sz="2400" b="1" dirty="0" smtClean="0"/>
              <a:t>racking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277600" y="6381685"/>
            <a:ext cx="145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</a:t>
            </a:r>
            <a:r>
              <a:rPr lang="en-US" altLang="ko-KR" sz="2400" b="1" dirty="0" smtClean="0"/>
              <a:t>ttention </a:t>
            </a:r>
            <a:r>
              <a:rPr lang="en-US" altLang="ko-KR" sz="2400" b="1" dirty="0"/>
              <a:t>a</a:t>
            </a:r>
            <a:r>
              <a:rPr lang="en-US" altLang="ko-KR" sz="2400" b="1" dirty="0" smtClean="0"/>
              <a:t>nalysis</a:t>
            </a:r>
            <a:endParaRPr lang="ko-KR" altLang="en-US" sz="2400" b="1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9906000" y="40767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134600" y="4076700"/>
            <a:ext cx="0" cy="173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134600" y="5816096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74427" y="4922103"/>
            <a:ext cx="21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yelid &amp; </a:t>
            </a:r>
            <a:r>
              <a:rPr lang="en-US" altLang="ko-KR" sz="2400" b="1" dirty="0"/>
              <a:t>i</a:t>
            </a:r>
            <a:r>
              <a:rPr lang="en-US" altLang="ko-KR" sz="2400" b="1" dirty="0" smtClean="0"/>
              <a:t>ris position</a:t>
            </a:r>
            <a:endParaRPr lang="ko-KR" altLang="en-US" sz="2400" b="1" dirty="0"/>
          </a:p>
        </p:txBody>
      </p:sp>
      <p:pic>
        <p:nvPicPr>
          <p:cNvPr id="1032" name="Picture 8" descr="Eye tracking software - Visage Technologies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1111" y1="28000" x2="31111" y2="28000"/>
                        <a14:foregroundMark x1="49778" y1="28444" x2="49778" y2="28444"/>
                        <a14:foregroundMark x1="47556" y1="52444" x2="47556" y2="52444"/>
                        <a14:foregroundMark x1="68000" y1="26222" x2="68000" y2="26222"/>
                        <a14:foregroundMark x1="27556" y1="72889" x2="27556" y2="72889"/>
                        <a14:foregroundMark x1="72889" y1="72000" x2="72889" y2="72000"/>
                        <a14:backgroundMark x1="26222" y1="14667" x2="26222" y2="1466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113" y="3194221"/>
            <a:ext cx="1591087" cy="15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ye tracking software - Visage Technologies"/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4444" y1="29778" x2="24444" y2="29778"/>
                        <a14:foregroundMark x1="72000" y1="28444" x2="72000" y2="28444"/>
                        <a14:foregroundMark x1="26667" y1="69333" x2="26667" y2="69333"/>
                        <a14:foregroundMark x1="73778" y1="73333" x2="73778" y2="73333"/>
                        <a14:backgroundMark x1="36444" y1="40444" x2="36444" y2="40444"/>
                        <a14:backgroundMark x1="43111" y1="39556" x2="43111" y2="39556"/>
                        <a14:backgroundMark x1="38222" y1="48000" x2="38222" y2="52889"/>
                        <a14:backgroundMark x1="20889" y1="41333" x2="76000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5088933"/>
            <a:ext cx="1668357" cy="16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7" name="그룹 1056"/>
          <p:cNvGrpSpPr/>
          <p:nvPr/>
        </p:nvGrpSpPr>
        <p:grpSpPr>
          <a:xfrm>
            <a:off x="12797327" y="3694339"/>
            <a:ext cx="543777" cy="743073"/>
            <a:chOff x="12797327" y="3618139"/>
            <a:chExt cx="543777" cy="743073"/>
          </a:xfrm>
        </p:grpSpPr>
        <p:cxnSp>
          <p:nvCxnSpPr>
            <p:cNvPr id="52" name="직선 화살표 연결선 51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3536258" y="5295900"/>
            <a:ext cx="125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</a:t>
            </a:r>
            <a:r>
              <a:rPr lang="en-US" altLang="ko-KR" sz="2400" b="1" dirty="0" smtClean="0"/>
              <a:t>ocused</a:t>
            </a:r>
            <a:endParaRPr lang="ko-KR" alt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3536258" y="5905500"/>
            <a:ext cx="156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</a:t>
            </a:r>
            <a:r>
              <a:rPr lang="en-US" altLang="ko-KR" sz="2400" b="1" dirty="0" smtClean="0"/>
              <a:t>ot focused</a:t>
            </a:r>
            <a:endParaRPr lang="ko-KR" alt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3536258" y="3238500"/>
            <a:ext cx="200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</a:t>
            </a:r>
            <a:r>
              <a:rPr lang="en-US" altLang="ko-KR" sz="2400" b="1" dirty="0" smtClean="0"/>
              <a:t>rea of interest</a:t>
            </a:r>
            <a:endParaRPr lang="ko-KR" alt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536258" y="4209108"/>
            <a:ext cx="158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lsewhere</a:t>
            </a:r>
            <a:endParaRPr lang="ko-KR" altLang="en-US" sz="2400" b="1" dirty="0"/>
          </a:p>
        </p:txBody>
      </p:sp>
      <p:cxnSp>
        <p:nvCxnSpPr>
          <p:cNvPr id="1033" name="직선 연결선 1032"/>
          <p:cNvCxnSpPr/>
          <p:nvPr/>
        </p:nvCxnSpPr>
        <p:spPr>
          <a:xfrm>
            <a:off x="14768056" y="3694339"/>
            <a:ext cx="6740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/>
          <p:cNvCxnSpPr/>
          <p:nvPr/>
        </p:nvCxnSpPr>
        <p:spPr>
          <a:xfrm>
            <a:off x="15442094" y="3694339"/>
            <a:ext cx="0" cy="2613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4768056" y="6308133"/>
            <a:ext cx="700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화살표 연결선 1040"/>
          <p:cNvCxnSpPr/>
          <p:nvPr/>
        </p:nvCxnSpPr>
        <p:spPr>
          <a:xfrm>
            <a:off x="15442094" y="4819432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/>
          <p:cNvCxnSpPr/>
          <p:nvPr/>
        </p:nvCxnSpPr>
        <p:spPr>
          <a:xfrm>
            <a:off x="15163800" y="4437412"/>
            <a:ext cx="7350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14" descr="Alarm Icon - Free Download Crime &amp; Security Icons | IconScou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18" y="4115977"/>
            <a:ext cx="849382" cy="8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20964" y="3082549"/>
            <a:ext cx="160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Java, CSS</a:t>
            </a:r>
            <a:endParaRPr lang="ko-KR" altLang="en-US" sz="2400" b="1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12791427" y="5584340"/>
            <a:ext cx="543777" cy="743073"/>
            <a:chOff x="12797327" y="3618139"/>
            <a:chExt cx="543777" cy="743073"/>
          </a:xfrm>
        </p:grpSpPr>
        <p:cxnSp>
          <p:nvCxnSpPr>
            <p:cNvPr id="111" name="직선 화살표 연결선 110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67146" y="5530637"/>
            <a:ext cx="832063" cy="832063"/>
          </a:xfrm>
          <a:prstGeom prst="rect">
            <a:avLst/>
          </a:prstGeom>
        </p:spPr>
      </p:pic>
      <p:cxnSp>
        <p:nvCxnSpPr>
          <p:cNvPr id="49" name="직선 연결선 48"/>
          <p:cNvCxnSpPr/>
          <p:nvPr/>
        </p:nvCxnSpPr>
        <p:spPr>
          <a:xfrm>
            <a:off x="6181718" y="58293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219200" y="7048500"/>
            <a:ext cx="49625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219200" y="58293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33600" y="6537072"/>
            <a:ext cx="356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Stream visualized image</a:t>
            </a:r>
            <a:endParaRPr lang="ko-KR" alt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456877" y="3607831"/>
            <a:ext cx="874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YOLO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6306800" y="5067300"/>
            <a:ext cx="0" cy="2691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19200" y="7734300"/>
            <a:ext cx="1508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488664" y="7272635"/>
            <a:ext cx="356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Alarm message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18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Chrome Extension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2357"/>
          <a:stretch/>
        </p:blipFill>
        <p:spPr>
          <a:xfrm>
            <a:off x="1828800" y="2019300"/>
            <a:ext cx="4566883" cy="7226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15200" y="3009900"/>
            <a:ext cx="4798365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Login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Alarm volume slider</a:t>
            </a:r>
            <a:endParaRPr lang="ko-KR" alt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Activity selector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Stopwatch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Timer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Toggle switch (camera on/off)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65437" y="10030591"/>
            <a:ext cx="61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play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92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Chrome Extension Architecture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7160" y="2019300"/>
            <a:ext cx="288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Local chrome storage</a:t>
            </a:r>
            <a:endParaRPr lang="ko-KR" altLang="en-US" sz="2400" b="1" dirty="0"/>
          </a:p>
        </p:txBody>
      </p:sp>
      <p:pic>
        <p:nvPicPr>
          <p:cNvPr id="3074" name="Picture 2" descr="Data storage - Free electronics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552701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5818577"/>
            <a:ext cx="1755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</a:t>
            </a:r>
            <a:r>
              <a:rPr lang="en-US" altLang="ko-KR" sz="2400" b="1" dirty="0" smtClean="0"/>
              <a:t>opup.</a:t>
            </a:r>
          </a:p>
          <a:p>
            <a:pPr algn="ctr"/>
            <a:r>
              <a:rPr lang="en-US" altLang="ko-KR" sz="2400" b="1" dirty="0" smtClean="0"/>
              <a:t>bundle.js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250850" y="7901387"/>
            <a:ext cx="185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Background. bundle.js</a:t>
            </a:r>
            <a:endParaRPr lang="ko-KR" altLang="en-US" sz="2400" b="1" dirty="0"/>
          </a:p>
        </p:txBody>
      </p:sp>
      <p:pic>
        <p:nvPicPr>
          <p:cNvPr id="5124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53597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204098" y="4882616"/>
            <a:ext cx="6589922" cy="42232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323" y="7123308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422347" y="5128807"/>
            <a:ext cx="538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Login button </a:t>
            </a:r>
            <a:r>
              <a:rPr lang="en-US" altLang="ko-KR" sz="2400" dirty="0" smtClean="0">
                <a:sym typeface="Wingdings" panose="05000000000000000000" pitchFamily="2" charset="2"/>
              </a:rPr>
              <a:t> login.html </a:t>
            </a:r>
            <a:r>
              <a:rPr lang="ko-KR" altLang="en-US" sz="2400" dirty="0" smtClean="0">
                <a:sym typeface="Wingdings" panose="05000000000000000000" pitchFamily="2" charset="2"/>
              </a:rPr>
              <a:t>로그인</a:t>
            </a:r>
            <a:endParaRPr lang="ko-KR" alt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445306" y="5749580"/>
            <a:ext cx="2507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Volume slide</a:t>
            </a:r>
          </a:p>
          <a:p>
            <a:r>
              <a:rPr lang="en-US" altLang="ko-KR" sz="2400" dirty="0" smtClean="0"/>
              <a:t>	</a:t>
            </a:r>
            <a:r>
              <a:rPr lang="ko-KR" altLang="en-US" sz="2400" dirty="0" smtClean="0"/>
              <a:t>볼륨값 저장</a:t>
            </a:r>
            <a:endParaRPr lang="en-US" altLang="ko-KR" sz="2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405215" y="6583806"/>
            <a:ext cx="5405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Camera on/off toggle </a:t>
            </a:r>
            <a:r>
              <a:rPr lang="en-US" altLang="ko-KR" sz="2400" dirty="0" smtClean="0">
                <a:sym typeface="Wingdings" panose="05000000000000000000" pitchFamily="2" charset="2"/>
              </a:rPr>
              <a:t> webcam.html </a:t>
            </a: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	</a:t>
            </a:r>
            <a:r>
              <a:rPr lang="ko-KR" altLang="en-US" sz="2400" dirty="0" smtClean="0">
                <a:sym typeface="Wingdings" panose="05000000000000000000" pitchFamily="2" charset="2"/>
              </a:rPr>
              <a:t>웹캠 스트림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캡쳐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&amp; </a:t>
            </a:r>
            <a:r>
              <a:rPr lang="ko-KR" altLang="en-US" sz="2400" dirty="0" smtClean="0">
                <a:sym typeface="Wingdings" panose="05000000000000000000" pitchFamily="2" charset="2"/>
              </a:rPr>
              <a:t>서버로 전송</a:t>
            </a:r>
            <a:r>
              <a:rPr lang="en-US" altLang="ko-KR" sz="2400" dirty="0" smtClean="0"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422347" y="7475077"/>
            <a:ext cx="432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ym typeface="Wingdings" panose="05000000000000000000" pitchFamily="2" charset="2"/>
              </a:rPr>
              <a:t>Stopwatch &amp; Timer </a:t>
            </a:r>
            <a:r>
              <a:rPr lang="ko-KR" altLang="en-US" sz="2400" dirty="0" smtClean="0">
                <a:sym typeface="Wingdings" panose="05000000000000000000" pitchFamily="2" charset="2"/>
              </a:rPr>
              <a:t>디스플레이</a:t>
            </a:r>
            <a:endParaRPr lang="en-US" altLang="ko-KR" sz="2400" dirty="0" smtClean="0">
              <a:sym typeface="Wingdings" panose="05000000000000000000" pitchFamily="2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33645" y="8052825"/>
            <a:ext cx="5444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ym typeface="Wingdings" panose="05000000000000000000" pitchFamily="2" charset="2"/>
              </a:rPr>
              <a:t>play alarm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	</a:t>
            </a:r>
            <a:r>
              <a:rPr lang="ko-KR" altLang="en-US" sz="2400" dirty="0" smtClean="0">
                <a:sym typeface="Wingdings" panose="05000000000000000000" pitchFamily="2" charset="2"/>
              </a:rPr>
              <a:t>시선분석 결과를 메시지로 받아 알람</a:t>
            </a:r>
            <a:r>
              <a:rPr lang="en-US" altLang="ko-KR" sz="2400" dirty="0" smtClean="0"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136" name="직사각형 135"/>
          <p:cNvSpPr/>
          <p:nvPr/>
        </p:nvSpPr>
        <p:spPr>
          <a:xfrm>
            <a:off x="13141163" y="7138470"/>
            <a:ext cx="43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04801" y="4229101"/>
            <a:ext cx="17678399" cy="548639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16300557" y="3666908"/>
            <a:ext cx="136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Webpack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5870870" y="6024454"/>
            <a:ext cx="33840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H="1">
            <a:off x="7721624" y="6847946"/>
            <a:ext cx="1791948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H="1" flipV="1">
            <a:off x="9513572" y="3848613"/>
            <a:ext cx="11428" cy="304800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V="1">
            <a:off x="9252327" y="3848613"/>
            <a:ext cx="0" cy="21758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6786292" y="7803959"/>
            <a:ext cx="4627105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9950267" y="4001013"/>
            <a:ext cx="23950" cy="36504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9950267" y="7651489"/>
            <a:ext cx="146313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flipH="1">
            <a:off x="6786292" y="7651558"/>
            <a:ext cx="324668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3260124" y="7277613"/>
            <a:ext cx="4189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타이머와 스톱워치 기능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실시간 시간 전송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타이머 시간 소진 시 </a:t>
            </a:r>
            <a:r>
              <a:rPr lang="en-US" altLang="ko-KR" sz="2400" dirty="0" smtClean="0"/>
              <a:t>Alarm.html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오픈</a:t>
            </a:r>
            <a:endParaRPr lang="en-US" altLang="ko-KR" sz="2400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363200" y="5520411"/>
            <a:ext cx="1044000" cy="408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0363200" y="3848613"/>
            <a:ext cx="0" cy="17123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1582400" y="4752698"/>
            <a:ext cx="5416180" cy="1991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786" y="4961806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2106986" y="5684103"/>
            <a:ext cx="14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auth.</a:t>
            </a:r>
          </a:p>
          <a:p>
            <a:pPr algn="ctr"/>
            <a:r>
              <a:rPr lang="en-US" altLang="ko-KR" sz="2400" b="1" dirty="0" smtClean="0"/>
              <a:t>bundle.js</a:t>
            </a:r>
            <a:endParaRPr lang="ko-KR" altLang="en-US" sz="2400" b="1" dirty="0"/>
          </a:p>
        </p:txBody>
      </p:sp>
      <p:pic>
        <p:nvPicPr>
          <p:cNvPr id="37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444" y="4961806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5210861" y="5684103"/>
            <a:ext cx="14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alarm.</a:t>
            </a:r>
          </a:p>
          <a:p>
            <a:pPr algn="ctr"/>
            <a:r>
              <a:rPr lang="en-US" altLang="ko-KR" sz="2400" b="1" dirty="0" smtClean="0"/>
              <a:t>bundle.js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159305" y="5368011"/>
            <a:ext cx="6235724" cy="4089"/>
          </a:xfrm>
          <a:prstGeom prst="straightConnector1">
            <a:avLst/>
          </a:prstGeom>
          <a:ln w="57150">
            <a:solidFill>
              <a:schemeClr val="accent4">
                <a:alpha val="2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615" y="4961806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3658923" y="5684103"/>
            <a:ext cx="14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webcam.</a:t>
            </a:r>
          </a:p>
          <a:p>
            <a:pPr algn="ctr"/>
            <a:r>
              <a:rPr lang="en-US" altLang="ko-KR" sz="2400" b="1" dirty="0" smtClean="0"/>
              <a:t>bundle.js</a:t>
            </a:r>
            <a:endParaRPr lang="ko-KR" altLang="en-US" sz="24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15694440" y="6515100"/>
            <a:ext cx="2760" cy="1524000"/>
          </a:xfrm>
          <a:prstGeom prst="straightConnector1">
            <a:avLst/>
          </a:prstGeom>
          <a:ln w="57150">
            <a:solidFill>
              <a:schemeClr val="accent4"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 flipV="1">
            <a:off x="14554200" y="8057458"/>
            <a:ext cx="16002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 flipV="1">
            <a:off x="5867400" y="6676808"/>
            <a:ext cx="16920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 flipV="1">
            <a:off x="4808400" y="5197217"/>
            <a:ext cx="14400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7543800" y="6896100"/>
            <a:ext cx="6660000" cy="0"/>
          </a:xfrm>
          <a:prstGeom prst="line">
            <a:avLst/>
          </a:prstGeom>
          <a:ln w="57150">
            <a:solidFill>
              <a:schemeClr val="accent4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14173200" y="6515100"/>
            <a:ext cx="0" cy="360000"/>
          </a:xfrm>
          <a:prstGeom prst="straightConnector1">
            <a:avLst/>
          </a:prstGeom>
          <a:ln w="57150">
            <a:solidFill>
              <a:schemeClr val="accent4"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 flipV="1">
            <a:off x="571753" y="4464998"/>
            <a:ext cx="15840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39489" y="4389885"/>
            <a:ext cx="164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popup.html</a:t>
            </a:r>
            <a:endParaRPr lang="ko-KR" altLang="en-US" sz="2400" dirty="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291753" y="4815300"/>
            <a:ext cx="0" cy="252000"/>
          </a:xfrm>
          <a:prstGeom prst="straightConnector1">
            <a:avLst/>
          </a:prstGeom>
          <a:ln w="57150">
            <a:solidFill>
              <a:schemeClr val="accent4">
                <a:alpha val="4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30789" y="2522272"/>
            <a:ext cx="7346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Webpack</a:t>
            </a:r>
            <a:r>
              <a:rPr lang="ko-KR" altLang="en-US" sz="2800" dirty="0" smtClean="0">
                <a:latin typeface="+mn-ea"/>
              </a:rPr>
              <a:t>으로 여러 파일 형식과 기능을 번들링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Local chrome storage</a:t>
            </a:r>
            <a:r>
              <a:rPr lang="ko-KR" altLang="en-US" sz="2800" dirty="0" smtClean="0">
                <a:latin typeface="+mn-ea"/>
              </a:rPr>
              <a:t>에 정보 저장 및 접근 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5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모델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9600" y="2095500"/>
            <a:ext cx="8077200" cy="7793182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3000" y="2324100"/>
            <a:ext cx="6096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b="1" u="sng" dirty="0" smtClean="0">
                <a:latin typeface="+mn-ea"/>
              </a:rPr>
              <a:t>L2CS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시선 추적 </a:t>
            </a:r>
            <a:endParaRPr lang="en-US" altLang="ko-KR" sz="2800" dirty="0">
              <a:latin typeface="+mn-ea"/>
            </a:endParaRP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Output: gaze (pitch &amp; yaw)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20200" y="2095500"/>
            <a:ext cx="8077200" cy="7793182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81308" y="2324100"/>
            <a:ext cx="7058891" cy="2276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b="1" u="sng" dirty="0" smtClean="0">
                <a:latin typeface="+mn-ea"/>
              </a:rPr>
              <a:t>DFER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 상태 분석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Output: </a:t>
            </a:r>
            <a:r>
              <a:rPr lang="ko-KR" altLang="en-US" sz="2800" dirty="0" smtClean="0">
                <a:latin typeface="+mn-ea"/>
              </a:rPr>
              <a:t>집중</a:t>
            </a:r>
            <a:r>
              <a:rPr lang="en-US" altLang="ko-KR" sz="2800" dirty="0" smtClean="0">
                <a:latin typeface="+mn-ea"/>
              </a:rPr>
              <a:t>(F), </a:t>
            </a:r>
            <a:r>
              <a:rPr lang="ko-KR" altLang="en-US" sz="2800" dirty="0" smtClean="0">
                <a:latin typeface="+mn-ea"/>
              </a:rPr>
              <a:t>졸림</a:t>
            </a:r>
            <a:r>
              <a:rPr lang="en-US" altLang="ko-KR" sz="2800" dirty="0" smtClean="0">
                <a:latin typeface="+mn-ea"/>
              </a:rPr>
              <a:t>(S), </a:t>
            </a:r>
            <a:r>
              <a:rPr lang="ko-KR" altLang="en-US" sz="2800" dirty="0" err="1" smtClean="0">
                <a:latin typeface="+mn-ea"/>
              </a:rPr>
              <a:t>집중결핍</a:t>
            </a:r>
            <a:r>
              <a:rPr lang="en-US" altLang="ko-KR" sz="2800" dirty="0" smtClean="0">
                <a:latin typeface="+mn-ea"/>
              </a:rPr>
              <a:t>(D), </a:t>
            </a:r>
            <a:r>
              <a:rPr lang="ko-KR" altLang="en-US" sz="2800" dirty="0" err="1" smtClean="0">
                <a:latin typeface="+mn-ea"/>
              </a:rPr>
              <a:t>집중하락</a:t>
            </a:r>
            <a:r>
              <a:rPr lang="en-US" altLang="ko-KR" sz="2800" dirty="0" smtClean="0">
                <a:latin typeface="+mn-ea"/>
              </a:rPr>
              <a:t>(A), </a:t>
            </a:r>
            <a:r>
              <a:rPr lang="ko-KR" altLang="en-US" sz="2800" dirty="0" smtClean="0">
                <a:latin typeface="+mn-ea"/>
              </a:rPr>
              <a:t>태만</a:t>
            </a:r>
            <a:r>
              <a:rPr lang="en-US" altLang="ko-KR" sz="2800" dirty="0" smtClean="0">
                <a:latin typeface="+mn-ea"/>
              </a:rPr>
              <a:t>(N)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53600" y="4850534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smtClean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공간</a:t>
            </a:r>
            <a:r>
              <a:rPr lang="ko-KR" altLang="ko-KR" dirty="0" smtClean="0">
                <a:solidFill>
                  <a:srgbClr val="0D0D0D"/>
                </a:solidFill>
                <a:ea typeface="Segoe UI" panose="020B0502040204020203" pitchFamily="34" charset="0"/>
              </a:rPr>
              <a:t> 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변환기</a:t>
            </a:r>
            <a:r>
              <a:rPr lang="en-US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</a:rPr>
              <a:t>(Spatial Transformer)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와</a:t>
            </a:r>
            <a:r>
              <a:rPr lang="ko-KR" altLang="ko-KR" dirty="0">
                <a:solidFill>
                  <a:srgbClr val="0D0D0D"/>
                </a:solidFill>
                <a:ea typeface="Segoe UI" panose="020B0502040204020203" pitchFamily="34" charset="0"/>
              </a:rPr>
              <a:t> 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시간</a:t>
            </a:r>
            <a:r>
              <a:rPr lang="ko-KR" altLang="ko-KR" dirty="0">
                <a:solidFill>
                  <a:srgbClr val="0D0D0D"/>
                </a:solidFill>
                <a:ea typeface="Segoe UI" panose="020B0502040204020203" pitchFamily="34" charset="0"/>
              </a:rPr>
              <a:t> 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변환기</a:t>
            </a:r>
            <a:r>
              <a:rPr lang="en-US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</a:rPr>
              <a:t>(Temporal Transformer)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를</a:t>
            </a:r>
            <a:r>
              <a:rPr lang="ko-KR" altLang="ko-KR" dirty="0">
                <a:solidFill>
                  <a:srgbClr val="0D0D0D"/>
                </a:solidFill>
                <a:ea typeface="Segoe UI" panose="020B0502040204020203" pitchFamily="34" charset="0"/>
              </a:rPr>
              <a:t> 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결합한</a:t>
            </a:r>
            <a:r>
              <a:rPr lang="ko-KR" altLang="ko-KR" dirty="0">
                <a:solidFill>
                  <a:srgbClr val="0D0D0D"/>
                </a:solidFill>
                <a:ea typeface="Segoe UI" panose="020B0502040204020203" pitchFamily="34" charset="0"/>
              </a:rPr>
              <a:t> 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모델</a:t>
            </a:r>
            <a:endParaRPr lang="ko-KR" altLang="en-US" dirty="0"/>
          </a:p>
        </p:txBody>
      </p:sp>
      <p:pic>
        <p:nvPicPr>
          <p:cNvPr id="4098" name="Picture 2" descr="Formet-DFER 학습 알고리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226" y="5823441"/>
            <a:ext cx="7975053" cy="364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78" y="4894446"/>
            <a:ext cx="7761043" cy="32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590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</a:t>
            </a:r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후처리 알고리즘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9286" y="1943100"/>
            <a:ext cx="1132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집중한 상태로 </a:t>
            </a:r>
            <a:r>
              <a:rPr lang="en-US" altLang="ko-KR" sz="2800" dirty="0" smtClean="0">
                <a:latin typeface="+mn-ea"/>
              </a:rPr>
              <a:t>Area of Interest (AoI) </a:t>
            </a:r>
            <a:r>
              <a:rPr lang="ko-KR" altLang="en-US" sz="2800" dirty="0" smtClean="0">
                <a:latin typeface="+mn-ea"/>
              </a:rPr>
              <a:t>응시 시 계속 진행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다른 곳을 보고있으면 </a:t>
            </a:r>
            <a:r>
              <a:rPr lang="en-US" altLang="ko-KR" sz="2800" dirty="0" smtClean="0">
                <a:latin typeface="+mn-ea"/>
              </a:rPr>
              <a:t>1</a:t>
            </a:r>
            <a:r>
              <a:rPr lang="ko-KR" altLang="en-US" sz="2800" dirty="0" smtClean="0">
                <a:latin typeface="+mn-ea"/>
              </a:rPr>
              <a:t>분의 경고 시간 후 알람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집중하지 않은 상태로 </a:t>
            </a:r>
            <a:r>
              <a:rPr lang="en-US" altLang="ko-KR" sz="2800" dirty="0" smtClean="0">
                <a:latin typeface="+mn-ea"/>
              </a:rPr>
              <a:t>AoI</a:t>
            </a:r>
            <a:r>
              <a:rPr lang="ko-KR" altLang="en-US" sz="2800" dirty="0" smtClean="0">
                <a:latin typeface="+mn-ea"/>
              </a:rPr>
              <a:t>를 응시 시 </a:t>
            </a:r>
            <a:r>
              <a:rPr lang="en-US" altLang="ko-KR" sz="2800" dirty="0" smtClean="0">
                <a:latin typeface="+mn-ea"/>
              </a:rPr>
              <a:t>1</a:t>
            </a:r>
            <a:r>
              <a:rPr lang="ko-KR" altLang="en-US" sz="2800" dirty="0" smtClean="0">
                <a:latin typeface="+mn-ea"/>
              </a:rPr>
              <a:t>분의 경고 시간 후 알람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000" y="4469387"/>
            <a:ext cx="1524000" cy="931505"/>
          </a:xfrm>
          <a:prstGeom prst="roundRect">
            <a:avLst>
              <a:gd name="adj" fmla="val 50000"/>
            </a:avLst>
          </a:prstGeom>
          <a:solidFill>
            <a:srgbClr val="F68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5799" y="4486492"/>
            <a:ext cx="137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New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rame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378882" y="4378824"/>
            <a:ext cx="1680518" cy="931505"/>
            <a:chOff x="13215830" y="5092768"/>
            <a:chExt cx="1680518" cy="93150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3215830" y="5092768"/>
              <a:ext cx="1524000" cy="931505"/>
            </a:xfrm>
            <a:prstGeom prst="roundRect">
              <a:avLst>
                <a:gd name="adj" fmla="val 50000"/>
              </a:avLst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520629" y="5109873"/>
              <a:ext cx="13757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Next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f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rame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직선 화살표 연결선 85"/>
          <p:cNvCxnSpPr/>
          <p:nvPr/>
        </p:nvCxnSpPr>
        <p:spPr>
          <a:xfrm flipV="1">
            <a:off x="1905000" y="4935139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362200" y="4474880"/>
            <a:ext cx="1409700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396181" y="462504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얼굴 탐지</a:t>
            </a:r>
            <a:endParaRPr lang="ko-KR" altLang="en-US" sz="24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3722184" y="4918758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판단 90"/>
          <p:cNvSpPr/>
          <p:nvPr/>
        </p:nvSpPr>
        <p:spPr>
          <a:xfrm>
            <a:off x="4190261" y="3856726"/>
            <a:ext cx="2340000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546255" y="4272906"/>
            <a:ext cx="196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MediaPipe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사용해 얼굴이 탐지된다면</a:t>
            </a:r>
            <a:endParaRPr lang="ko-KR" altLang="en-US" sz="2400" b="1" dirty="0"/>
          </a:p>
        </p:txBody>
      </p:sp>
      <p:sp>
        <p:nvSpPr>
          <p:cNvPr id="100" name="직사각형 99"/>
          <p:cNvSpPr/>
          <p:nvPr/>
        </p:nvSpPr>
        <p:spPr>
          <a:xfrm>
            <a:off x="7243285" y="4483433"/>
            <a:ext cx="2757942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7433786" y="4482083"/>
            <a:ext cx="241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L2CS </a:t>
            </a:r>
            <a:r>
              <a:rPr lang="ko-KR" altLang="en-US" sz="2400" b="1" dirty="0" smtClean="0"/>
              <a:t>모델로 시선 획득 </a:t>
            </a:r>
            <a:r>
              <a:rPr lang="en-US" altLang="ko-KR" sz="2400" b="1" dirty="0" smtClean="0"/>
              <a:t>(pitch &amp; yaw)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853381" y="5890198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0797461" y="6370552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886583" y="6362700"/>
            <a:ext cx="189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과거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분간  지속</a:t>
            </a:r>
            <a:endParaRPr lang="ko-KR" altLang="en-US" sz="2400" b="1" dirty="0"/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5370634" y="5914828"/>
            <a:ext cx="1466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1181100" y="6351863"/>
            <a:ext cx="41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1176837" y="5554257"/>
            <a:ext cx="4263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6451285" y="4898665"/>
            <a:ext cx="792000" cy="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10001227" y="4876347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판단 135"/>
          <p:cNvSpPr/>
          <p:nvPr/>
        </p:nvSpPr>
        <p:spPr>
          <a:xfrm>
            <a:off x="10454680" y="3841511"/>
            <a:ext cx="2290672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721261" y="4482083"/>
            <a:ext cx="216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시선이 </a:t>
            </a:r>
            <a:r>
              <a:rPr lang="en-US" altLang="ko-KR" sz="2400" b="1" dirty="0" smtClean="0"/>
              <a:t>AoI</a:t>
            </a:r>
            <a:r>
              <a:rPr lang="ko-KR" altLang="en-US" sz="2400" b="1" dirty="0" smtClean="0"/>
              <a:t>에 들어온다면</a:t>
            </a:r>
            <a:endParaRPr lang="ko-KR" altLang="en-US" sz="2400" b="1" dirty="0"/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1585835" y="5885345"/>
            <a:ext cx="1" cy="46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1631542" y="577028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cxnSp>
        <p:nvCxnSpPr>
          <p:cNvPr id="145" name="직선 화살표 연결선 144"/>
          <p:cNvCxnSpPr/>
          <p:nvPr/>
        </p:nvCxnSpPr>
        <p:spPr>
          <a:xfrm flipH="1">
            <a:off x="11559461" y="7200900"/>
            <a:ext cx="1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1605168" y="72009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0" name="직사각형 149"/>
          <p:cNvSpPr/>
          <p:nvPr/>
        </p:nvSpPr>
        <p:spPr>
          <a:xfrm>
            <a:off x="10774292" y="7756541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943682" y="793027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알람생성</a:t>
            </a:r>
            <a:endParaRPr lang="ko-KR" altLang="en-US" sz="2400" b="1" dirty="0"/>
          </a:p>
        </p:txBody>
      </p:sp>
      <p:cxnSp>
        <p:nvCxnSpPr>
          <p:cNvPr id="152" name="직선 화살표 연결선 151"/>
          <p:cNvCxnSpPr/>
          <p:nvPr/>
        </p:nvCxnSpPr>
        <p:spPr>
          <a:xfrm flipV="1">
            <a:off x="12672461" y="4884900"/>
            <a:ext cx="792000" cy="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2626380" y="4414682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449942" y="441920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6" name="순서도: 판단 155"/>
          <p:cNvSpPr/>
          <p:nvPr/>
        </p:nvSpPr>
        <p:spPr>
          <a:xfrm>
            <a:off x="13408294" y="3849442"/>
            <a:ext cx="2412000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3628321" y="4440378"/>
            <a:ext cx="241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DFER </a:t>
            </a:r>
            <a:r>
              <a:rPr lang="ko-KR" altLang="en-US" sz="2400" b="1" dirty="0" smtClean="0"/>
              <a:t>모델로 집중도 </a:t>
            </a:r>
            <a:r>
              <a:rPr lang="en-US" altLang="ko-KR" sz="2400" b="1" dirty="0" smtClean="0"/>
              <a:t>Y/N </a:t>
            </a:r>
            <a:r>
              <a:rPr lang="ko-KR" altLang="en-US" sz="2400" b="1" dirty="0" smtClean="0"/>
              <a:t>확인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15815363" y="4914901"/>
            <a:ext cx="592443" cy="3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5849600" y="4441358"/>
            <a:ext cx="47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Y</a:t>
            </a:r>
            <a:endParaRPr lang="ko-KR" altLang="en-US" sz="2400" b="1" dirty="0"/>
          </a:p>
        </p:txBody>
      </p:sp>
      <p:cxnSp>
        <p:nvCxnSpPr>
          <p:cNvPr id="162" name="직선 화살표 연결선 161"/>
          <p:cNvCxnSpPr/>
          <p:nvPr/>
        </p:nvCxnSpPr>
        <p:spPr>
          <a:xfrm flipH="1">
            <a:off x="14618071" y="5913504"/>
            <a:ext cx="1" cy="46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4663778" y="5798439"/>
            <a:ext cx="71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</a:t>
            </a:r>
            <a:endParaRPr lang="ko-KR" altLang="en-US" sz="2400" b="1" dirty="0"/>
          </a:p>
        </p:txBody>
      </p:sp>
      <p:cxnSp>
        <p:nvCxnSpPr>
          <p:cNvPr id="164" name="직선 화살표 연결선 163"/>
          <p:cNvCxnSpPr/>
          <p:nvPr/>
        </p:nvCxnSpPr>
        <p:spPr>
          <a:xfrm flipH="1">
            <a:off x="14591697" y="7200900"/>
            <a:ext cx="1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4630400" y="72009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13806528" y="7784700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13975918" y="7958435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알람생성</a:t>
            </a:r>
            <a:endParaRPr lang="ko-KR" altLang="en-US" sz="2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2492681" y="68961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5648461" y="62865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cxnSp>
        <p:nvCxnSpPr>
          <p:cNvPr id="172" name="직선 연결선 171"/>
          <p:cNvCxnSpPr/>
          <p:nvPr/>
        </p:nvCxnSpPr>
        <p:spPr>
          <a:xfrm flipH="1">
            <a:off x="12433730" y="6937801"/>
            <a:ext cx="4707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13829697" y="6398711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13957522" y="6446103"/>
            <a:ext cx="189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과거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분간  지속</a:t>
            </a:r>
            <a:endParaRPr lang="ko-KR" altLang="en-US" sz="2400" b="1" dirty="0"/>
          </a:p>
        </p:txBody>
      </p:sp>
      <p:cxnSp>
        <p:nvCxnSpPr>
          <p:cNvPr id="179" name="직선 화살표 연결선 178"/>
          <p:cNvCxnSpPr/>
          <p:nvPr/>
        </p:nvCxnSpPr>
        <p:spPr>
          <a:xfrm flipV="1">
            <a:off x="17145001" y="5295900"/>
            <a:ext cx="0" cy="1666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H="1">
            <a:off x="15427837" y="6743700"/>
            <a:ext cx="1689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3158" y="1264584"/>
            <a:ext cx="2992982" cy="1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Pretendard Light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Pretendard Light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771</Words>
  <Application>Microsoft Office PowerPoint</Application>
  <PresentationFormat>사용자 지정</PresentationFormat>
  <Paragraphs>201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Pretendard Light</vt:lpstr>
      <vt:lpstr>Pretendard Medium</vt:lpstr>
      <vt:lpstr>Pretendard SemiBold</vt:lpstr>
      <vt:lpstr>Calibri</vt:lpstr>
      <vt:lpstr>Wingdings</vt:lpstr>
      <vt:lpstr>Pretendard ExtraLight</vt:lpstr>
      <vt:lpstr>Segoe UI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CREATION05</cp:lastModifiedBy>
  <cp:revision>404</cp:revision>
  <dcterms:created xsi:type="dcterms:W3CDTF">2024-05-09T09:08:08Z</dcterms:created>
  <dcterms:modified xsi:type="dcterms:W3CDTF">2024-06-13T05:39:07Z</dcterms:modified>
</cp:coreProperties>
</file>