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Goggle%20Data%20Analytics\dailyActivity_merged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Daily Steps Overtime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v>Total</c:v>
          </c:tx>
          <c:spPr>
            <a:ln w="28575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strLit>
              <c:ptCount val="25"/>
              <c:pt idx="0">
                <c:v>Apr 12-Apr</c:v>
              </c:pt>
              <c:pt idx="1">
                <c:v>Apr 13-Apr</c:v>
              </c:pt>
              <c:pt idx="2">
                <c:v>Apr 14-Apr</c:v>
              </c:pt>
              <c:pt idx="3">
                <c:v>Apr 15-Apr</c:v>
              </c:pt>
              <c:pt idx="4">
                <c:v>Apr 16-Apr</c:v>
              </c:pt>
              <c:pt idx="5">
                <c:v>Apr 17-Apr</c:v>
              </c:pt>
              <c:pt idx="6">
                <c:v>Apr 18-Apr</c:v>
              </c:pt>
              <c:pt idx="7">
                <c:v>Apr 19-Apr</c:v>
              </c:pt>
              <c:pt idx="8">
                <c:v>Apr 20-Apr</c:v>
              </c:pt>
              <c:pt idx="9">
                <c:v>Apr 21-Apr</c:v>
              </c:pt>
              <c:pt idx="10">
                <c:v>Apr 22-Apr</c:v>
              </c:pt>
              <c:pt idx="11">
                <c:v>Apr 23-Apr</c:v>
              </c:pt>
              <c:pt idx="12">
                <c:v>Apr 24-Apr</c:v>
              </c:pt>
              <c:pt idx="13">
                <c:v>Apr 25-Apr</c:v>
              </c:pt>
              <c:pt idx="14">
                <c:v>Apr 26-Apr</c:v>
              </c:pt>
              <c:pt idx="15">
                <c:v>Apr 27-Apr</c:v>
              </c:pt>
              <c:pt idx="16">
                <c:v>Apr 28-Apr</c:v>
              </c:pt>
              <c:pt idx="17">
                <c:v>Apr 29-Apr</c:v>
              </c:pt>
              <c:pt idx="18">
                <c:v>Apr 30-Apr</c:v>
              </c:pt>
              <c:pt idx="19">
                <c:v>May 1-May</c:v>
              </c:pt>
              <c:pt idx="20">
                <c:v>May 2-May</c:v>
              </c:pt>
              <c:pt idx="21">
                <c:v>May 3-May</c:v>
              </c:pt>
              <c:pt idx="22">
                <c:v>May 4-May</c:v>
              </c:pt>
              <c:pt idx="23">
                <c:v>May 5-May</c:v>
              </c:pt>
              <c:pt idx="24">
                <c:v>May 6-May</c:v>
              </c:pt>
            </c:strLit>
          </c:cat>
          <c:val>
            <c:numLit>
              <c:formatCode>General</c:formatCode>
              <c:ptCount val="25"/>
              <c:pt idx="0">
                <c:v>23361</c:v>
              </c:pt>
              <c:pt idx="1">
                <c:v>16387</c:v>
              </c:pt>
              <c:pt idx="2">
                <c:v>10460</c:v>
              </c:pt>
              <c:pt idx="3">
                <c:v>9762</c:v>
              </c:pt>
              <c:pt idx="4">
                <c:v>25886</c:v>
              </c:pt>
              <c:pt idx="5">
                <c:v>9705</c:v>
              </c:pt>
              <c:pt idx="6">
                <c:v>13019</c:v>
              </c:pt>
              <c:pt idx="7">
                <c:v>15506</c:v>
              </c:pt>
              <c:pt idx="8">
                <c:v>10544</c:v>
              </c:pt>
              <c:pt idx="9">
                <c:v>9819</c:v>
              </c:pt>
              <c:pt idx="10">
                <c:v>12764</c:v>
              </c:pt>
              <c:pt idx="11">
                <c:v>14371</c:v>
              </c:pt>
              <c:pt idx="12">
                <c:v>10039</c:v>
              </c:pt>
              <c:pt idx="13">
                <c:v>15355</c:v>
              </c:pt>
              <c:pt idx="14">
                <c:v>13755</c:v>
              </c:pt>
              <c:pt idx="15">
                <c:v>18134</c:v>
              </c:pt>
              <c:pt idx="16">
                <c:v>13154</c:v>
              </c:pt>
              <c:pt idx="17">
                <c:v>11181</c:v>
              </c:pt>
              <c:pt idx="18">
                <c:v>14673</c:v>
              </c:pt>
              <c:pt idx="19">
                <c:v>10602</c:v>
              </c:pt>
              <c:pt idx="20">
                <c:v>14727</c:v>
              </c:pt>
              <c:pt idx="21">
                <c:v>15103</c:v>
              </c:pt>
              <c:pt idx="22">
                <c:v>11100</c:v>
              </c:pt>
              <c:pt idx="23">
                <c:v>14070</c:v>
              </c:pt>
              <c:pt idx="24">
                <c:v>12159</c:v>
              </c:pt>
            </c:numLit>
          </c:val>
          <c:smooth val="0"/>
          <c:extLst>
            <c:ext xmlns:c16="http://schemas.microsoft.com/office/drawing/2014/chart" uri="{C3380CC4-5D6E-409C-BE32-E72D297353CC}">
              <c16:uniqueId val="{00000000-40DE-41F2-AB13-42D21F2B80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1996639"/>
        <c:axId val="1651997119"/>
      </c:lineChart>
      <c:catAx>
        <c:axId val="16519966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1997119"/>
        <c:crosses val="autoZero"/>
        <c:auto val="1"/>
        <c:lblAlgn val="ctr"/>
        <c:lblOffset val="100"/>
        <c:noMultiLvlLbl val="0"/>
      </c:catAx>
      <c:valAx>
        <c:axId val="16519971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51996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1">
          <a:latin typeface="Times New Roman" panose="02020603050405020304" pitchFamily="18" charset="0"/>
          <a:cs typeface="Times New Roman" panose="02020603050405020304" pitchFamily="18" charset="0"/>
        </a:defRPr>
      </a:pPr>
      <a:endParaRPr lang="en-US"/>
    </a:p>
  </c:txPr>
  <c:externalData r:id="rId3">
    <c:autoUpdate val="0"/>
  </c:externalData>
  <c:extLst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i="0" u="none" strike="noStrike" kern="1200" spc="0" baseline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sz="1400" b="1" i="0" u="none" strike="noStrike" kern="1200" spc="0" baseline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Corralation Total Steps Vs Calories Burnt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pPr>
            <a:endParaRPr lang="en-US" b="1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400" b="1" i="0" u="none" strike="noStrike" kern="1200" spc="0" baseline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Analysis!$D$3</c:f>
              <c:strCache>
                <c:ptCount val="1"/>
                <c:pt idx="0">
                  <c:v>Calories</c:v>
                </c:pt>
              </c:strCache>
            </c:strRef>
          </c:tx>
          <c:spPr>
            <a:ln w="38100" cap="rnd">
              <a:solidFill>
                <a:schemeClr val="accent2">
                  <a:lumMod val="7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2">
                    <a:lumMod val="75000"/>
                  </a:schemeClr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2">
                    <a:lumMod val="75000"/>
                  </a:schemeClr>
                </a:solidFill>
                <a:prstDash val="sysDot"/>
              </a:ln>
              <a:effectLst/>
            </c:spPr>
            <c:trendlineType val="linear"/>
            <c:dispRSqr val="1"/>
            <c:dispEq val="0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Analysis!$C$4:$C$31</c:f>
              <c:numCache>
                <c:formatCode>General</c:formatCode>
                <c:ptCount val="28"/>
                <c:pt idx="0">
                  <c:v>5652</c:v>
                </c:pt>
                <c:pt idx="1">
                  <c:v>9705</c:v>
                </c:pt>
                <c:pt idx="2">
                  <c:v>9762</c:v>
                </c:pt>
                <c:pt idx="3">
                  <c:v>9819</c:v>
                </c:pt>
                <c:pt idx="4">
                  <c:v>10039</c:v>
                </c:pt>
                <c:pt idx="5">
                  <c:v>10199</c:v>
                </c:pt>
                <c:pt idx="6">
                  <c:v>10460</c:v>
                </c:pt>
                <c:pt idx="7">
                  <c:v>10544</c:v>
                </c:pt>
                <c:pt idx="8">
                  <c:v>10602</c:v>
                </c:pt>
                <c:pt idx="9">
                  <c:v>10735</c:v>
                </c:pt>
                <c:pt idx="10">
                  <c:v>11100</c:v>
                </c:pt>
                <c:pt idx="11">
                  <c:v>11181</c:v>
                </c:pt>
                <c:pt idx="12">
                  <c:v>12159</c:v>
                </c:pt>
                <c:pt idx="13">
                  <c:v>12669</c:v>
                </c:pt>
                <c:pt idx="14">
                  <c:v>12764</c:v>
                </c:pt>
                <c:pt idx="15">
                  <c:v>13019</c:v>
                </c:pt>
                <c:pt idx="16">
                  <c:v>13154</c:v>
                </c:pt>
                <c:pt idx="17">
                  <c:v>13162</c:v>
                </c:pt>
                <c:pt idx="18">
                  <c:v>13217</c:v>
                </c:pt>
                <c:pt idx="19">
                  <c:v>13755</c:v>
                </c:pt>
                <c:pt idx="20">
                  <c:v>14070</c:v>
                </c:pt>
                <c:pt idx="21">
                  <c:v>14371</c:v>
                </c:pt>
                <c:pt idx="22">
                  <c:v>14673</c:v>
                </c:pt>
                <c:pt idx="23">
                  <c:v>14727</c:v>
                </c:pt>
                <c:pt idx="24">
                  <c:v>15103</c:v>
                </c:pt>
                <c:pt idx="25">
                  <c:v>15355</c:v>
                </c:pt>
                <c:pt idx="26">
                  <c:v>15506</c:v>
                </c:pt>
                <c:pt idx="27">
                  <c:v>18134</c:v>
                </c:pt>
              </c:numCache>
            </c:numRef>
          </c:xVal>
          <c:yVal>
            <c:numRef>
              <c:f>Analysis!$D$4:$D$31</c:f>
              <c:numCache>
                <c:formatCode>General</c:formatCode>
                <c:ptCount val="28"/>
                <c:pt idx="0">
                  <c:v>1718</c:v>
                </c:pt>
                <c:pt idx="1">
                  <c:v>1728</c:v>
                </c:pt>
                <c:pt idx="2">
                  <c:v>1745</c:v>
                </c:pt>
                <c:pt idx="3">
                  <c:v>1775</c:v>
                </c:pt>
                <c:pt idx="4">
                  <c:v>1788</c:v>
                </c:pt>
                <c:pt idx="5">
                  <c:v>1994</c:v>
                </c:pt>
                <c:pt idx="6">
                  <c:v>1776</c:v>
                </c:pt>
                <c:pt idx="7">
                  <c:v>1786</c:v>
                </c:pt>
                <c:pt idx="8">
                  <c:v>1820</c:v>
                </c:pt>
                <c:pt idx="9">
                  <c:v>1797</c:v>
                </c:pt>
                <c:pt idx="10">
                  <c:v>1819</c:v>
                </c:pt>
                <c:pt idx="11">
                  <c:v>1837</c:v>
                </c:pt>
                <c:pt idx="12">
                  <c:v>1896</c:v>
                </c:pt>
                <c:pt idx="13">
                  <c:v>1863</c:v>
                </c:pt>
                <c:pt idx="14">
                  <c:v>1827</c:v>
                </c:pt>
                <c:pt idx="15">
                  <c:v>1921</c:v>
                </c:pt>
                <c:pt idx="16">
                  <c:v>1898</c:v>
                </c:pt>
                <c:pt idx="17">
                  <c:v>1985</c:v>
                </c:pt>
                <c:pt idx="18">
                  <c:v>2173</c:v>
                </c:pt>
                <c:pt idx="19">
                  <c:v>1970</c:v>
                </c:pt>
                <c:pt idx="20">
                  <c:v>1959</c:v>
                </c:pt>
                <c:pt idx="21">
                  <c:v>1949</c:v>
                </c:pt>
                <c:pt idx="22">
                  <c:v>1947</c:v>
                </c:pt>
                <c:pt idx="23">
                  <c:v>2004</c:v>
                </c:pt>
                <c:pt idx="24">
                  <c:v>1990</c:v>
                </c:pt>
                <c:pt idx="25">
                  <c:v>2013</c:v>
                </c:pt>
                <c:pt idx="26">
                  <c:v>2035</c:v>
                </c:pt>
                <c:pt idx="27">
                  <c:v>2159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972D-4832-BD04-CE500CA50AE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25671503"/>
        <c:axId val="1625675343"/>
      </c:scatterChart>
      <c:valAx>
        <c:axId val="16256715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25675343"/>
        <c:crosses val="autoZero"/>
        <c:crossBetween val="midCat"/>
      </c:valAx>
      <c:valAx>
        <c:axId val="16256753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2567150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Time Spent Per Activity Category</a:t>
            </a:r>
          </a:p>
        </c:rich>
      </c:tx>
      <c:layout>
        <c:manualLayout>
          <c:xMode val="edge"/>
          <c:yMode val="edge"/>
          <c:x val="0.21067340626684425"/>
          <c:y val="2.515723270440251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Lit>
              <c:ptCount val="4"/>
              <c:pt idx="0">
                <c:v>Average Fairly active </c:v>
              </c:pt>
              <c:pt idx="1">
                <c:v>Average Light active </c:v>
              </c:pt>
              <c:pt idx="2">
                <c:v>Average Sedentary</c:v>
              </c:pt>
              <c:pt idx="3">
                <c:v>Average Very Active </c:v>
              </c:pt>
            </c:strLit>
          </c:cat>
          <c:val>
            <c:numLit>
              <c:formatCode>General</c:formatCode>
              <c:ptCount val="4"/>
              <c:pt idx="0">
                <c:v>18.428571428571427</c:v>
              </c:pt>
              <c:pt idx="1">
                <c:v>227.85714285714286</c:v>
              </c:pt>
              <c:pt idx="2">
                <c:v>831.46428571428567</c:v>
              </c:pt>
              <c:pt idx="3">
                <c:v>39.25</c:v>
              </c:pt>
            </c:numLit>
          </c:val>
          <c:extLst>
            <c:ext xmlns:c16="http://schemas.microsoft.com/office/drawing/2014/chart" uri="{C3380CC4-5D6E-409C-BE32-E72D297353CC}">
              <c16:uniqueId val="{00000000-14F9-48B4-8859-F969511AE3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0403119"/>
        <c:axId val="1680401679"/>
      </c:barChart>
      <c:catAx>
        <c:axId val="168040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0401679"/>
        <c:crosses val="autoZero"/>
        <c:auto val="1"/>
        <c:lblAlgn val="ctr"/>
        <c:lblOffset val="100"/>
        <c:noMultiLvlLbl val="0"/>
      </c:catAx>
      <c:valAx>
        <c:axId val="1680401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04031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0" baseline="0">
                <a:solidFill>
                  <a:schemeClr val="accen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Daily</a:t>
            </a:r>
            <a:r>
              <a:rPr lang="en-US" b="1" baseline="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Steps and Sleep Duration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overlay val="0"/>
      <c:spPr>
        <a:solidFill>
          <a:schemeClr val="bg1"/>
        </a:solidFill>
        <a:ln>
          <a:solidFill>
            <a:schemeClr val="bg1"/>
          </a:solidFill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0" baseline="0">
              <a:solidFill>
                <a:schemeClr val="accen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dailyActivity_merged!$S$8:$S$9</c:f>
              <c:strCache>
                <c:ptCount val="2"/>
                <c:pt idx="0">
                  <c:v>Average Daily Steps</c:v>
                </c:pt>
                <c:pt idx="1">
                  <c:v>Average Sleep Per Night</c:v>
                </c:pt>
              </c:strCache>
            </c:strRef>
          </c:cat>
          <c:val>
            <c:numRef>
              <c:f>dailyActivity_merged!$T$8:$T$9</c:f>
              <c:numCache>
                <c:formatCode>General</c:formatCode>
                <c:ptCount val="2"/>
                <c:pt idx="0">
                  <c:v>12344.142857142857</c:v>
                </c:pt>
                <c:pt idx="1">
                  <c:v>373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7D-41E1-82BA-28E9880E332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89007599"/>
        <c:axId val="1688998479"/>
      </c:barChart>
      <c:catAx>
        <c:axId val="1689007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8998479"/>
        <c:crosses val="autoZero"/>
        <c:auto val="1"/>
        <c:lblAlgn val="ctr"/>
        <c:lblOffset val="100"/>
        <c:noMultiLvlLbl val="0"/>
      </c:catAx>
      <c:valAx>
        <c:axId val="16889984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en-US"/>
          </a:p>
        </c:txPr>
        <c:crossAx val="1689007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78D19E-2D57-41E5-9E98-6238801FAD83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7C4B7B-86D7-4775-BF4B-8CF6710127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39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4B7B-86D7-4775-BF4B-8CF6710127F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367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7C4B7B-86D7-4775-BF4B-8CF6710127F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28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B70C-8F14-2626-D540-E3A3BC4177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89746A-1D0B-DB2A-0104-5BE6260272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69105-5E09-41AC-EEE9-A6FB8910E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CB8C0-2C4D-0C8F-9BE8-CD8D5997F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E6C8F6-2C83-6A34-7ED2-4CE5B5488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79A93-24EE-D89E-CC72-80D96C825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6BC7F-4D00-F2BB-9252-81DD5DD4D9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94C77-EB60-4599-A693-1384376A0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7F0C4-68AF-488A-CA77-9FB2682B9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1AE2-940B-D89B-7284-B556BD5D1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03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040504-2C1B-54DE-04D6-4E18EE827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D40DF6-646D-465C-C2DB-894CE7CF0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997E4-63A2-36FE-0BBE-09918D476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8B540-4C75-A048-5459-A7E0B911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92FA9-EF19-D2A9-6C54-52F8E7DA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4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D06BA-FB64-6591-972D-146638B85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DFAAE-7575-035A-1274-6BA1E229A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4F4F-9EB0-DEF1-D376-B448CD1F0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2072CF-59A0-94C4-C74B-07C6E93FF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C7919-FF76-5F44-C481-6646E926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307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39A11-8309-8AB8-247F-6D81DC144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77089-92A9-A3C0-A0E2-3338528D0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1A5B9-D0B5-9636-F2F2-727C9599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1252-7018-9974-8422-EE516F5F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7FBFA-D774-E3C4-7A81-BFF08226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94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290E3-5AC6-1255-AB9D-B2392899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59136-C0AA-18FC-48AD-8A1599F59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55CBD-8F00-4D48-9D9D-BA439B7CA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F8FB89-4D73-F8FA-03EE-73B31B221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6C09E-03A9-8990-4FB2-9CA139FC7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2BA1FE-590D-8936-7A2F-57F02EBF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2551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9DCEB-8404-F340-7C42-DF462C3B7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30376-3836-DF82-ED86-62106553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253B3-0DF9-D8E5-CDB8-6BD2F78DF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FB1CDA-5050-0F6F-B0CE-4B22A42C9F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21039-92EA-41D4-9D11-69C379E91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B6BFA4-801F-EE7E-1DB1-4AE375094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12E08-11EF-9E39-3710-C9785F02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AEC1E-5128-132D-1234-949B45610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0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2FD5-5AEB-BF3E-CC32-58BD5BBDC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32158D-D5DD-5A05-D687-04560F411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156171-2032-E3B8-BC1B-91E1BBA8F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09B5A0-756E-A826-CC0C-FA23B1ED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3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4D536F-2F0B-AEDA-96DE-A886D764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420EA-DD91-59E1-DBAA-B81F63699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BB6C4-28ED-490D-DED4-CEAD70DA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01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2EEF-1CB7-32B5-4DD4-A00579A30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8D937-B468-2E32-EC81-F15302180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F3982-5603-B0DD-79C7-FA677844FD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39642-7F9D-1918-8282-450C76A81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C9A91F-0A82-3FD7-FEE3-82E792FC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96005-6553-FAE5-D5BA-27DFA7E5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80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0526C-A5FA-1B34-2C83-D90A63292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34CF9D-C2E0-EE0C-9B16-B83CC7DBD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1B9AB6-2EDB-5B78-A625-EC4CD79CE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9F4DF0-3BF0-EC4A-85E6-94455351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E8D2-013B-3479-7CC1-5CFB21217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4D1EE5-02A7-5DED-3645-8815EF076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47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5B77A-E046-B0E8-EE8F-D4C5B84C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51D94F-74B0-A516-7257-D0E907CA4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A67BB-97F6-D35B-A87D-C1DD5961C5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AF0872-A4BA-4AA8-B5B3-1F031CF606C0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1116A-AC10-9AEE-96A1-2D5A4DB956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481D9-A403-8C3C-3B75-74BBB9ABC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4725F-6662-4A6A-92AE-C66D709678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9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3213C-2609-EF2F-E0EF-65BF8E52F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7019" y="134221"/>
            <a:ext cx="9144000" cy="2387600"/>
          </a:xfrm>
        </p:spPr>
        <p:txBody>
          <a:bodyPr>
            <a:normAutofit/>
          </a:bodyPr>
          <a:lstStyle/>
          <a:p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Can a Wellness Technology Company Play It Smart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C74E-66D8-A31E-7528-E572CCE117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7019" y="2654710"/>
            <a:ext cx="9320981" cy="3200400"/>
          </a:xfrm>
        </p:spPr>
        <p:txBody>
          <a:bodyPr/>
          <a:lstStyle/>
          <a:p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Ahmad Abubakar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05/07/2024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F1F1B0-E548-E080-4345-6690181AC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36" y="134221"/>
            <a:ext cx="7531510" cy="14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508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D8695-B8DE-C406-C918-77C6EB974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kern="0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Recommendations</a:t>
            </a:r>
            <a:br>
              <a:rPr lang="en-US" sz="3200" b="1" kern="0" dirty="0">
                <a:solidFill>
                  <a:srgbClr val="365F91"/>
                </a:solidFill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</a:b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45292-6D67-8737-4DBA-6309E48E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Introduce app notifications or challenges to encourage users to move more and reduce sedentary time.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Develop personalized sleep tips based on user patterns.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user engagement by improving tracking consistency with reminders and gamification.</a:t>
            </a: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Target marketing campaigns based on behavior pattern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e.g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active users Vs sedentary.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2081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7890-A6BC-7071-647E-CBA5B09EE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Conclusion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37A0-4247-5D87-7674-3BFF996EC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analysis provides a clear picture of current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Bellabeat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users' activity and sleep habits. Leveraging these insights can help improve user health outcomes and enhance the overall smart device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0027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0C1E-4660-9603-76B5-8FF9D6A8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74CE3-1C84-2F28-E56C-1E8559F61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Analysis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716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9C64-A659-4D62-358C-7BB8ED8EE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90EA6-4340-9EE6-6044-1F589A0DD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F5BB77-5714-5E66-0839-24027FDAA094}"/>
              </a:ext>
            </a:extLst>
          </p:cNvPr>
          <p:cNvSpPr/>
          <p:nvPr/>
        </p:nvSpPr>
        <p:spPr>
          <a:xfrm>
            <a:off x="838200" y="1825625"/>
            <a:ext cx="10515600" cy="4351337"/>
          </a:xfrm>
          <a:prstGeom prst="rect">
            <a:avLst/>
          </a:prstGeom>
          <a:ln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Urška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Sršen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Sando Mur founded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high-tech company that manufactures health-focused smart products.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Sršen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her background as an artist to develop beautifully designed technology that informs and inspires women around the world. Collecting data on activity, sleep, stress, and reproductive health has allowed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empower women with knowledge about their own health and habits. Since it was founded in 2013,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grown rapidly and quickly positioned itself as a tech-driven wellness company for women.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2016,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opened offices around the world and launched multiple products.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Bellabeat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products became available through a growing number of online retailers in addition to their own e-commerce channel on their website. The company has invested in traditional advertising media, such as radio, out-of-home billboards, print, and television, but focuses on digital marketing extensively. 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20CDCB-0135-1D72-20E7-15E6BC47F329}"/>
              </a:ext>
            </a:extLst>
          </p:cNvPr>
          <p:cNvSpPr txBox="1"/>
          <p:nvPr/>
        </p:nvSpPr>
        <p:spPr>
          <a:xfrm>
            <a:off x="4921106" y="1825625"/>
            <a:ext cx="2275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company</a:t>
            </a:r>
          </a:p>
        </p:txBody>
      </p:sp>
    </p:spTree>
    <p:extLst>
      <p:ext uri="{BB962C8B-B14F-4D97-AF65-F5344CB8AC3E}">
        <p14:creationId xmlns:p14="http://schemas.microsoft.com/office/powerpoint/2010/main" val="1747645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9314-683A-1BB6-0D9C-FFCBAE14C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114C3-63FA-8654-2550-18A53638C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objective was to understand user behavior related to physical activity, sleep, and overall wellness. These insights can help guide smart device feature development and targeted health recommendations for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Bellabeat</a:t>
            </a:r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users.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3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87292-C19E-5DAE-E1F3-896F9B99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the Data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DB167-0314-0C02-A5AC-6D1903027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MS Gothic" panose="020B0609070205080204" pitchFamily="49" charset="-128"/>
                <a:cs typeface="Times New Roman" panose="02020603050405020304" pitchFamily="18" charset="0"/>
              </a:rPr>
              <a:t>Datasets Used: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dailyActivity_merged.csv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  <a:t>sleepDay_merged.csv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sz="1800" b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Limitations of the Data: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Small sample size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8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Collected in 2016</a:t>
            </a:r>
          </a:p>
          <a:p>
            <a:pPr marL="0" marR="0" indent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en-US" sz="1200" dirty="0">
              <a:effectLst/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FontTx/>
              <a:buChar char="-"/>
            </a:pPr>
            <a:endParaRPr lang="en-US" sz="18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52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BF92-98D4-AEC8-F036-A9B738DB0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Daily Steps Overtime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F0B2C-5EF9-6E8B-D354-9AEBA2881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" y="181087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BCEA954-F6E5-4383-9E6F-8CB00BBD3E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6145496"/>
              </p:ext>
            </p:extLst>
          </p:nvPr>
        </p:nvGraphicFramePr>
        <p:xfrm>
          <a:off x="552449" y="1690687"/>
          <a:ext cx="6851241" cy="34712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73AFBF-6697-C6FE-24F0-6EBA87552C31}"/>
              </a:ext>
            </a:extLst>
          </p:cNvPr>
          <p:cNvSpPr txBox="1"/>
          <p:nvPr/>
        </p:nvSpPr>
        <p:spPr>
          <a:xfrm>
            <a:off x="8037871" y="2212258"/>
            <a:ext cx="33159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Daily steps overtime shows that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users activity level </a:t>
            </a:r>
            <a:r>
              <a:rPr lang="en-US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fluactuate</a:t>
            </a:r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. However, many users consistently reached the recommended 10,000 steps per day.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436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7EFD2-144F-FFCA-08D5-772DF0D9E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Steps Vs Calories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0A5AD9-59AE-482E-8CE0-717CBE82E7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7641885"/>
              </p:ext>
            </p:extLst>
          </p:nvPr>
        </p:nvGraphicFramePr>
        <p:xfrm>
          <a:off x="838200" y="1825625"/>
          <a:ext cx="6550742" cy="33068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104128-DD8D-8101-DC20-5297A856F44D}"/>
              </a:ext>
            </a:extLst>
          </p:cNvPr>
          <p:cNvSpPr txBox="1"/>
          <p:nvPr/>
        </p:nvSpPr>
        <p:spPr>
          <a:xfrm>
            <a:off x="7816645" y="2772697"/>
            <a:ext cx="3537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There is a positive correlation between total steps and calories burned.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874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9EDC5-65AB-B1EE-C014-510A38420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Time Spent Per activity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E317C1E-8BFF-47B9-A43D-A07FE3135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6858548"/>
              </p:ext>
            </p:extLst>
          </p:nvPr>
        </p:nvGraphicFramePr>
        <p:xfrm>
          <a:off x="838200" y="1825625"/>
          <a:ext cx="6550742" cy="35280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E29DD97-3AEF-A4AE-6D6B-11EE01489AAF}"/>
              </a:ext>
            </a:extLst>
          </p:cNvPr>
          <p:cNvSpPr txBox="1"/>
          <p:nvPr/>
        </p:nvSpPr>
        <p:spPr>
          <a:xfrm>
            <a:off x="7890388" y="2315497"/>
            <a:ext cx="38493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On average, users spent most of their day in a sedentary state, with significantly less time in fairly active, very active and moderate in light active categories. </a:t>
            </a:r>
            <a:b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3669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1FD4-BBF4-F353-E18E-62B4E898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Average Daily Steps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C9F17E4-95F1-4BA8-A99D-73E4784CD4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682773"/>
              </p:ext>
            </p:extLst>
          </p:nvPr>
        </p:nvGraphicFramePr>
        <p:xfrm>
          <a:off x="838200" y="1825625"/>
          <a:ext cx="6034548" cy="3749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EC8CB5E-F54E-835B-764D-7A309F2301C8}"/>
              </a:ext>
            </a:extLst>
          </p:cNvPr>
          <p:cNvSpPr txBox="1"/>
          <p:nvPr/>
        </p:nvSpPr>
        <p:spPr>
          <a:xfrm>
            <a:off x="8052619" y="2433484"/>
            <a:ext cx="330118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Average daily step count is below the recommended 10,000 steps, suggesting low physical activity.</a:t>
            </a:r>
          </a:p>
          <a:p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average sleep duration is approximately 6.8 hours per night. This is slightly below the recommended 7-9 hours of sleep per night for adults.</a:t>
            </a:r>
            <a:br>
              <a:rPr lang="en-US" sz="18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66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486</Words>
  <Application>Microsoft Office PowerPoint</Application>
  <PresentationFormat>Widescreen</PresentationFormat>
  <Paragraphs>50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Cambria</vt:lpstr>
      <vt:lpstr>Times New Roman</vt:lpstr>
      <vt:lpstr>Office Theme</vt:lpstr>
      <vt:lpstr>   How Can a Wellness Technology Company Play It Smart</vt:lpstr>
      <vt:lpstr>Table of contents</vt:lpstr>
      <vt:lpstr>Introduction</vt:lpstr>
      <vt:lpstr>Objective</vt:lpstr>
      <vt:lpstr>About the Data</vt:lpstr>
      <vt:lpstr>Daily Steps Overtime</vt:lpstr>
      <vt:lpstr>Total Steps Vs Calories</vt:lpstr>
      <vt:lpstr>Average Time Spent Per activity</vt:lpstr>
      <vt:lpstr>Average Daily Steps</vt:lpstr>
      <vt:lpstr>Recommendations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Abubakar</dc:creator>
  <cp:lastModifiedBy>Ahmad Abubakar</cp:lastModifiedBy>
  <cp:revision>6</cp:revision>
  <dcterms:created xsi:type="dcterms:W3CDTF">2025-05-08T01:38:16Z</dcterms:created>
  <dcterms:modified xsi:type="dcterms:W3CDTF">2025-05-08T16:48:59Z</dcterms:modified>
</cp:coreProperties>
</file>