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8" r:id="rId3"/>
    <p:sldId id="259" r:id="rId4"/>
    <p:sldId id="261" r:id="rId5"/>
    <p:sldId id="257" r:id="rId6"/>
    <p:sldId id="260" r:id="rId7"/>
    <p:sldId id="265" r:id="rId8"/>
    <p:sldId id="266" r:id="rId9"/>
    <p:sldId id="267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CCFF"/>
    <a:srgbClr val="6DFF89"/>
    <a:srgbClr val="FBFB79"/>
    <a:srgbClr val="C1FF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142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83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71AD86-D260-4E9B-ACC0-CFC319DDEF3C}" type="datetimeFigureOut">
              <a:rPr lang="zh-CN" altLang="en-US" smtClean="0"/>
              <a:t>2024/2/1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CBCA3A-3748-4775-B9B5-94B08C641C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77424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1D86E-303B-4610-A407-284064327ED5}" type="datetimeFigureOut">
              <a:rPr lang="zh-CN" altLang="en-US" smtClean="0"/>
              <a:t>2024/2/1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89D01-C8EA-4BF3-8C04-56A34611F1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4335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1D86E-303B-4610-A407-284064327ED5}" type="datetimeFigureOut">
              <a:rPr lang="zh-CN" altLang="en-US" smtClean="0"/>
              <a:t>2024/2/1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89D01-C8EA-4BF3-8C04-56A34611F1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2246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1D86E-303B-4610-A407-284064327ED5}" type="datetimeFigureOut">
              <a:rPr lang="zh-CN" altLang="en-US" smtClean="0"/>
              <a:t>2024/2/1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89D01-C8EA-4BF3-8C04-56A34611F1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3988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1D86E-303B-4610-A407-284064327ED5}" type="datetimeFigureOut">
              <a:rPr lang="zh-CN" altLang="en-US" smtClean="0"/>
              <a:t>2024/2/1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89D01-C8EA-4BF3-8C04-56A34611F1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4960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1D86E-303B-4610-A407-284064327ED5}" type="datetimeFigureOut">
              <a:rPr lang="zh-CN" altLang="en-US" smtClean="0"/>
              <a:t>2024/2/1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89D01-C8EA-4BF3-8C04-56A34611F1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0470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1D86E-303B-4610-A407-284064327ED5}" type="datetimeFigureOut">
              <a:rPr lang="zh-CN" altLang="en-US" smtClean="0"/>
              <a:t>2024/2/1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89D01-C8EA-4BF3-8C04-56A34611F1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826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1D86E-303B-4610-A407-284064327ED5}" type="datetimeFigureOut">
              <a:rPr lang="zh-CN" altLang="en-US" smtClean="0"/>
              <a:t>2024/2/1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89D01-C8EA-4BF3-8C04-56A34611F1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8884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1D86E-303B-4610-A407-284064327ED5}" type="datetimeFigureOut">
              <a:rPr lang="zh-CN" altLang="en-US" smtClean="0"/>
              <a:t>2024/2/1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89D01-C8EA-4BF3-8C04-56A34611F1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0332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1D86E-303B-4610-A407-284064327ED5}" type="datetimeFigureOut">
              <a:rPr lang="zh-CN" altLang="en-US" smtClean="0"/>
              <a:t>2024/2/1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89D01-C8EA-4BF3-8C04-56A34611F1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2511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1D86E-303B-4610-A407-284064327ED5}" type="datetimeFigureOut">
              <a:rPr lang="zh-CN" altLang="en-US" smtClean="0"/>
              <a:t>2024/2/1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89D01-C8EA-4BF3-8C04-56A34611F1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7723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1D86E-303B-4610-A407-284064327ED5}" type="datetimeFigureOut">
              <a:rPr lang="zh-CN" altLang="en-US" smtClean="0"/>
              <a:t>2024/2/1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89D01-C8EA-4BF3-8C04-56A34611F1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4938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51D86E-303B-4610-A407-284064327ED5}" type="datetimeFigureOut">
              <a:rPr lang="zh-CN" altLang="en-US" smtClean="0"/>
              <a:t>2024/2/1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D89D01-C8EA-4BF3-8C04-56A34611F1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3872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2" y="0"/>
            <a:ext cx="12187396" cy="6858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5953" y="-1782099"/>
            <a:ext cx="8994131" cy="539647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048234" y="3072595"/>
            <a:ext cx="830387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</a:pPr>
            <a:r>
              <a:rPr lang="zh-CN" altLang="zh-CN" sz="4800" b="1" kern="100" dirty="0">
                <a:gradFill>
                  <a:gsLst>
                    <a:gs pos="0">
                      <a:srgbClr val="86F3FE"/>
                    </a:gs>
                    <a:gs pos="100000">
                      <a:srgbClr val="0B01CB"/>
                    </a:gs>
                  </a:gsLst>
                  <a:path path="circle">
                    <a:fillToRect l="100000" t="100000"/>
                  </a:path>
                </a:gradFill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欢迎你使用</a:t>
            </a:r>
            <a:r>
              <a:rPr lang="en-US" altLang="zh-CN" sz="4800" b="1" kern="100" dirty="0">
                <a:gradFill>
                  <a:gsLst>
                    <a:gs pos="0">
                      <a:srgbClr val="86F3FE"/>
                    </a:gs>
                    <a:gs pos="100000">
                      <a:srgbClr val="0B01CB"/>
                    </a:gs>
                  </a:gsLst>
                  <a:path path="circle">
                    <a:fillToRect l="100000" t="100000"/>
                  </a:path>
                </a:gradFill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DRTOS</a:t>
            </a:r>
            <a:r>
              <a:rPr lang="zh-CN" altLang="zh-CN" sz="4800" b="1" kern="100" dirty="0">
                <a:gradFill>
                  <a:gsLst>
                    <a:gs pos="0">
                      <a:srgbClr val="86F3FE"/>
                    </a:gs>
                    <a:gs pos="100000">
                      <a:srgbClr val="0B01CB"/>
                    </a:gs>
                  </a:gsLst>
                  <a:path path="circle">
                    <a:fillToRect l="100000" t="100000"/>
                  </a:path>
                </a:gradFill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开发单片机</a:t>
            </a:r>
            <a:endParaRPr lang="zh-CN" altLang="zh-CN" sz="48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612714" y="3903592"/>
            <a:ext cx="49916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gradFill>
                  <a:gsLst>
                    <a:gs pos="0">
                      <a:srgbClr val="86F3FE"/>
                    </a:gs>
                    <a:gs pos="100000">
                      <a:srgbClr val="0B01CB"/>
                    </a:gs>
                  </a:gsLst>
                  <a:path path="circle">
                    <a:fillToRect l="100000" t="100000"/>
                  </a:path>
                </a:gradFill>
                <a:latin typeface="微软雅黑" panose="020B0503020204020204" pitchFamily="34" charset="-122"/>
                <a:cs typeface="Times New Roman" panose="02020603050405020304" pitchFamily="18" charset="0"/>
              </a:rPr>
              <a:t>Welcome to use DRTOS to develop MCU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455164" y="2783332"/>
            <a:ext cx="10583041" cy="6349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98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8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703909" y="1532383"/>
            <a:ext cx="696052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zh-CN" altLang="zh-CN" sz="4000" b="1" kern="100" dirty="0">
                <a:gradFill>
                  <a:gsLst>
                    <a:gs pos="0">
                      <a:srgbClr val="86F3FE"/>
                    </a:gs>
                    <a:gs pos="100000">
                      <a:srgbClr val="0B01CB"/>
                    </a:gs>
                  </a:gsLst>
                  <a:path path="circle">
                    <a:fillToRect l="100000" t="100000"/>
                  </a:path>
                </a:gradFill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从</a:t>
            </a:r>
            <a:r>
              <a:rPr lang="en-US" altLang="zh-CN" sz="4000" b="1" kern="100" dirty="0">
                <a:gradFill>
                  <a:gsLst>
                    <a:gs pos="0">
                      <a:srgbClr val="86F3FE"/>
                    </a:gs>
                    <a:gs pos="100000">
                      <a:srgbClr val="0B01CB"/>
                    </a:gs>
                  </a:gsLst>
                  <a:path path="circle">
                    <a:fillToRect l="100000" t="100000"/>
                  </a:path>
                </a:gradFill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zh-CN" altLang="zh-CN" sz="4000" b="1" kern="100" dirty="0">
                <a:gradFill>
                  <a:gsLst>
                    <a:gs pos="0">
                      <a:srgbClr val="86F3FE"/>
                    </a:gs>
                    <a:gs pos="100000">
                      <a:srgbClr val="0B01CB"/>
                    </a:gs>
                  </a:gsLst>
                  <a:path path="circle">
                    <a:fillToRect l="100000" t="100000"/>
                  </a:path>
                </a:gradFill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到</a:t>
            </a:r>
            <a:r>
              <a:rPr lang="en-US" altLang="zh-CN" sz="4000" b="1" kern="100" dirty="0">
                <a:gradFill>
                  <a:gsLst>
                    <a:gs pos="0">
                      <a:srgbClr val="86F3FE"/>
                    </a:gs>
                    <a:gs pos="100000">
                      <a:srgbClr val="0B01CB"/>
                    </a:gs>
                  </a:gsLst>
                  <a:path path="circle">
                    <a:fillToRect l="100000" t="100000"/>
                  </a:path>
                </a:gradFill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zh-CN" sz="4000" b="1" kern="100" dirty="0">
                <a:gradFill>
                  <a:gsLst>
                    <a:gs pos="0">
                      <a:srgbClr val="86F3FE"/>
                    </a:gs>
                    <a:gs pos="100000">
                      <a:srgbClr val="0B01CB"/>
                    </a:gs>
                  </a:gsLst>
                  <a:path path="circle">
                    <a:fillToRect l="100000" t="100000"/>
                  </a:path>
                </a:gradFill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的新尝试</a:t>
            </a:r>
            <a:endParaRPr lang="zh-CN" altLang="zh-CN" sz="14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zh-CN" altLang="en-US" sz="8000" b="1" kern="100" dirty="0">
                <a:gradFill>
                  <a:gsLst>
                    <a:gs pos="0">
                      <a:srgbClr val="86F3FE"/>
                    </a:gs>
                    <a:gs pos="100000">
                      <a:srgbClr val="0B01CB"/>
                    </a:gs>
                  </a:gsLst>
                  <a:path path="circle">
                    <a:fillToRect l="100000" t="100000"/>
                  </a:path>
                </a:gradFill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只</a:t>
            </a:r>
            <a:r>
              <a:rPr lang="zh-CN" altLang="zh-CN" sz="8000" b="1" kern="100" dirty="0">
                <a:gradFill>
                  <a:gsLst>
                    <a:gs pos="0">
                      <a:srgbClr val="86F3FE"/>
                    </a:gs>
                    <a:gs pos="100000">
                      <a:srgbClr val="0B01CB"/>
                    </a:gs>
                  </a:gsLst>
                  <a:path path="circle">
                    <a:fillToRect l="100000" t="100000"/>
                  </a:path>
                </a:gradFill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在</a:t>
            </a:r>
            <a:r>
              <a:rPr lang="en-US" altLang="zh-CN" sz="5400" b="1" kern="100" dirty="0">
                <a:gradFill>
                  <a:gsLst>
                    <a:gs pos="0">
                      <a:srgbClr val="86F3FE"/>
                    </a:gs>
                    <a:gs pos="100000">
                      <a:srgbClr val="0B01CB"/>
                    </a:gs>
                  </a:gsLst>
                  <a:path path="circle">
                    <a:fillToRect l="100000" t="100000"/>
                  </a:path>
                </a:gradFill>
                <a:latin typeface="微软雅黑" panose="020B0503020204020204" pitchFamily="34" charset="-122"/>
                <a:cs typeface="Times New Roman" panose="02020603050405020304" pitchFamily="18" charset="0"/>
              </a:rPr>
              <a:t>DRTOS 1.0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7629" y="3546379"/>
            <a:ext cx="3533442" cy="3533442"/>
          </a:xfrm>
          <a:prstGeom prst="rect">
            <a:avLst/>
          </a:prstGeom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00000">
            <a:off x="-796072" y="701894"/>
            <a:ext cx="2294313" cy="2294313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00000">
            <a:off x="7742532" y="2109522"/>
            <a:ext cx="6546734" cy="3682538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280000">
            <a:off x="-375000" y="5025040"/>
            <a:ext cx="1961260" cy="1961260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28659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5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25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闪电形 1"/>
          <p:cNvSpPr/>
          <p:nvPr/>
        </p:nvSpPr>
        <p:spPr>
          <a:xfrm>
            <a:off x="5057949" y="2790378"/>
            <a:ext cx="2390775" cy="2743200"/>
          </a:xfrm>
          <a:prstGeom prst="lightningBolt">
            <a:avLst/>
          </a:prstGeom>
          <a:gradFill>
            <a:gsLst>
              <a:gs pos="0">
                <a:srgbClr val="FBFB79"/>
              </a:gs>
              <a:gs pos="100000">
                <a:srgbClr val="6DFF89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626822" y="827849"/>
            <a:ext cx="6858000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6000" b="1" kern="100" dirty="0">
                <a:gradFill>
                  <a:gsLst>
                    <a:gs pos="0">
                      <a:srgbClr val="86F3FE"/>
                    </a:gs>
                    <a:gs pos="100000">
                      <a:srgbClr val="0B01CB"/>
                    </a:gs>
                  </a:gsLst>
                  <a:path path="circle">
                    <a:fillToRect l="100000" t="100000"/>
                  </a:path>
                </a:gradFill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开</a:t>
            </a:r>
            <a:r>
              <a:rPr lang="zh-CN" altLang="en-US" sz="4000" b="1" kern="100" dirty="0">
                <a:gradFill>
                  <a:gsLst>
                    <a:gs pos="0">
                      <a:srgbClr val="86F3FE"/>
                    </a:gs>
                    <a:gs pos="100000">
                      <a:srgbClr val="0B01CB"/>
                    </a:gs>
                  </a:gsLst>
                  <a:path path="circle">
                    <a:fillToRect l="100000" t="100000"/>
                  </a:path>
                </a:gradFill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发周期长？？不存在的！！</a:t>
            </a:r>
            <a:endParaRPr lang="en-US" altLang="zh-CN" sz="4000" b="1" kern="100" dirty="0">
              <a:gradFill>
                <a:gsLst>
                  <a:gs pos="0">
                    <a:srgbClr val="86F3FE"/>
                  </a:gs>
                  <a:gs pos="100000">
                    <a:srgbClr val="0B01CB"/>
                  </a:gs>
                </a:gsLst>
                <a:path path="circle">
                  <a:fillToRect l="100000" t="100000"/>
                </a:path>
              </a:gradFill>
              <a:latin typeface="等线" panose="02010600030101010101" pitchFamily="2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/>
            <a:r>
              <a:rPr lang="zh-CN" altLang="zh-CN" sz="3600" b="1" kern="100" dirty="0">
                <a:gradFill>
                  <a:gsLst>
                    <a:gs pos="0">
                      <a:srgbClr val="86F3FE"/>
                    </a:gs>
                    <a:gs pos="100000">
                      <a:srgbClr val="0B01CB"/>
                    </a:gs>
                  </a:gsLst>
                  <a:path path="circle">
                    <a:fillToRect l="100000" t="100000"/>
                  </a:path>
                </a:gradFill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闪电适配，</a:t>
            </a:r>
            <a:r>
              <a:rPr lang="zh-CN" altLang="en-US" sz="3600" b="1" kern="100" dirty="0">
                <a:gradFill>
                  <a:gsLst>
                    <a:gs pos="0">
                      <a:srgbClr val="86F3FE"/>
                    </a:gs>
                    <a:gs pos="100000">
                      <a:srgbClr val="0B01CB"/>
                    </a:gs>
                  </a:gsLst>
                  <a:path path="circle">
                    <a:fillToRect l="100000" t="100000"/>
                  </a:path>
                </a:gradFill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助你开发一臂之力</a:t>
            </a:r>
            <a:endParaRPr lang="zh-CN" altLang="zh-CN" sz="12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ctr"/>
            <a:r>
              <a:rPr lang="en-US" altLang="zh-CN" sz="8800" b="1" kern="100" dirty="0">
                <a:gradFill>
                  <a:gsLst>
                    <a:gs pos="0">
                      <a:srgbClr val="86F3FE"/>
                    </a:gs>
                    <a:gs pos="100000">
                      <a:srgbClr val="0B01CB"/>
                    </a:gs>
                  </a:gsLst>
                  <a:path path="circle">
                    <a:fillToRect l="100000" t="100000"/>
                  </a:path>
                </a:gradFill>
                <a:latin typeface="微软雅黑" panose="020B0503020204020204" pitchFamily="34" charset="-122"/>
                <a:cs typeface="Times New Roman" panose="02020603050405020304" pitchFamily="18" charset="0"/>
              </a:rPr>
              <a:t>GO!</a:t>
            </a:r>
            <a:endParaRPr lang="zh-CN" altLang="zh-CN" sz="88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457792" y="3809851"/>
            <a:ext cx="78583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kern="100" dirty="0">
                <a:solidFill>
                  <a:srgbClr val="000000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DRTOS</a:t>
            </a:r>
            <a:r>
              <a:rPr lang="zh-CN" altLang="en-US" b="1" kern="100" dirty="0">
                <a:solidFill>
                  <a:srgbClr val="000000"/>
                </a:solidFill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集成了</a:t>
            </a:r>
            <a:r>
              <a:rPr lang="en-US" altLang="zh-CN" b="1" kern="100" dirty="0">
                <a:solidFill>
                  <a:srgbClr val="000000"/>
                </a:solidFill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STC8A</a:t>
            </a:r>
            <a:r>
              <a:rPr lang="zh-CN" altLang="zh-CN" b="1" kern="100" dirty="0">
                <a:solidFill>
                  <a:srgbClr val="000000"/>
                </a:solidFill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库</a:t>
            </a:r>
            <a:r>
              <a:rPr lang="en-US" altLang="zh-CN" sz="1400" b="1" kern="100" baseline="30000" dirty="0">
                <a:solidFill>
                  <a:srgbClr val="000000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zh-CN" b="1" kern="100" dirty="0">
                <a:solidFill>
                  <a:srgbClr val="000000"/>
                </a:solidFill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，类似</a:t>
            </a:r>
            <a:r>
              <a:rPr lang="en-US" altLang="zh-CN" b="1" kern="100" dirty="0">
                <a:solidFill>
                  <a:srgbClr val="000000"/>
                </a:solidFill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STM</a:t>
            </a:r>
            <a:r>
              <a:rPr lang="zh-CN" altLang="zh-CN" b="1" kern="100" dirty="0">
                <a:solidFill>
                  <a:srgbClr val="000000"/>
                </a:solidFill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单片机库开发，</a:t>
            </a:r>
            <a:r>
              <a:rPr lang="zh-CN" altLang="en-US" b="1" kern="100" dirty="0">
                <a:solidFill>
                  <a:srgbClr val="000000"/>
                </a:solidFill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开发起来更得心应手</a:t>
            </a:r>
            <a:endParaRPr lang="zh-CN" altLang="zh-CN" sz="900" b="1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 rot="2700000">
            <a:off x="1169001" y="1648798"/>
            <a:ext cx="7473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altLang="zh-CN" kern="100" dirty="0">
                <a:gradFill>
                  <a:gsLst>
                    <a:gs pos="0">
                      <a:srgbClr val="86F3FE"/>
                    </a:gs>
                    <a:gs pos="100000">
                      <a:srgbClr val="0B01CB"/>
                    </a:gs>
                  </a:gsLst>
                  <a:path path="circle">
                    <a:fillToRect l="100000" t="100000"/>
                  </a:path>
                </a:gradFill>
                <a:latin typeface="微软雅黑" panose="020B0503020204020204" pitchFamily="34" charset="-122"/>
                <a:cs typeface="Times New Roman" panose="02020603050405020304" pitchFamily="18" charset="0"/>
              </a:rPr>
              <a:t>Flash</a:t>
            </a:r>
            <a:endParaRPr lang="zh-CN" altLang="zh-CN" sz="8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 rot="2700000">
            <a:off x="10656177" y="2313524"/>
            <a:ext cx="6767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altLang="zh-CN" kern="100" dirty="0">
                <a:gradFill>
                  <a:gsLst>
                    <a:gs pos="0">
                      <a:srgbClr val="86F3FE"/>
                    </a:gs>
                    <a:gs pos="100000">
                      <a:srgbClr val="0B01CB"/>
                    </a:gs>
                  </a:gsLst>
                  <a:path path="circle">
                    <a:fillToRect l="100000" t="100000"/>
                  </a:path>
                </a:gradFill>
                <a:latin typeface="微软雅黑" panose="020B0503020204020204" pitchFamily="34" charset="-122"/>
                <a:cs typeface="Times New Roman" panose="02020603050405020304" pitchFamily="18" charset="0"/>
              </a:rPr>
              <a:t>ADC</a:t>
            </a:r>
            <a:endParaRPr lang="zh-CN" altLang="zh-CN" sz="8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 rot="2700000">
            <a:off x="9711829" y="4830539"/>
            <a:ext cx="5549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altLang="zh-CN" kern="100" dirty="0">
                <a:gradFill>
                  <a:gsLst>
                    <a:gs pos="0">
                      <a:srgbClr val="86F3FE"/>
                    </a:gs>
                    <a:gs pos="100000">
                      <a:srgbClr val="0B01CB"/>
                    </a:gs>
                  </a:gsLst>
                  <a:path path="circle">
                    <a:fillToRect l="100000" t="100000"/>
                  </a:path>
                </a:gradFill>
                <a:latin typeface="微软雅黑" panose="020B0503020204020204" pitchFamily="34" charset="-122"/>
                <a:cs typeface="Times New Roman" panose="02020603050405020304" pitchFamily="18" charset="0"/>
              </a:rPr>
              <a:t>IAP</a:t>
            </a:r>
            <a:endParaRPr lang="zh-CN" altLang="zh-CN" sz="8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 rot="2700000">
            <a:off x="2309665" y="5646795"/>
            <a:ext cx="4732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altLang="zh-CN" kern="100" dirty="0">
                <a:gradFill>
                  <a:gsLst>
                    <a:gs pos="0">
                      <a:srgbClr val="86F3FE"/>
                    </a:gs>
                    <a:gs pos="100000">
                      <a:srgbClr val="0B01CB"/>
                    </a:gs>
                  </a:gsLst>
                  <a:path path="circle">
                    <a:fillToRect l="100000" t="100000"/>
                  </a:path>
                </a:gradFill>
                <a:latin typeface="微软雅黑" panose="020B0503020204020204" pitchFamily="34" charset="-122"/>
                <a:cs typeface="Times New Roman" panose="02020603050405020304" pitchFamily="18" charset="0"/>
              </a:rPr>
              <a:t>IIC</a:t>
            </a:r>
            <a:endParaRPr lang="zh-CN" altLang="zh-CN" sz="8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 rot="2700000">
            <a:off x="877042" y="4996713"/>
            <a:ext cx="6268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altLang="zh-CN" kern="100" dirty="0">
                <a:gradFill>
                  <a:gsLst>
                    <a:gs pos="0">
                      <a:srgbClr val="86F3FE"/>
                    </a:gs>
                    <a:gs pos="100000">
                      <a:srgbClr val="0B01CB"/>
                    </a:gs>
                  </a:gsLst>
                  <a:path path="circle">
                    <a:fillToRect l="100000" t="100000"/>
                  </a:path>
                </a:gradFill>
                <a:latin typeface="微软雅黑" panose="020B0503020204020204" pitchFamily="34" charset="-122"/>
                <a:cs typeface="Times New Roman" panose="02020603050405020304" pitchFamily="18" charset="0"/>
              </a:rPr>
              <a:t>CCP</a:t>
            </a:r>
            <a:endParaRPr lang="zh-CN" altLang="zh-CN" sz="8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 rot="2700000">
            <a:off x="7795292" y="4809774"/>
            <a:ext cx="5389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altLang="zh-CN" kern="100" dirty="0">
                <a:gradFill>
                  <a:gsLst>
                    <a:gs pos="0">
                      <a:srgbClr val="86F3FE"/>
                    </a:gs>
                    <a:gs pos="100000">
                      <a:srgbClr val="0B01CB"/>
                    </a:gs>
                  </a:gsLst>
                  <a:path path="circle">
                    <a:fillToRect l="100000" t="100000"/>
                  </a:path>
                </a:gradFill>
                <a:latin typeface="微软雅黑" panose="020B0503020204020204" pitchFamily="34" charset="-122"/>
                <a:cs typeface="Times New Roman" panose="02020603050405020304" pitchFamily="18" charset="0"/>
              </a:rPr>
              <a:t>I/O</a:t>
            </a:r>
            <a:endParaRPr lang="zh-CN" altLang="zh-CN" sz="8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 rot="2700000">
            <a:off x="4010419" y="4644513"/>
            <a:ext cx="6415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altLang="zh-CN" kern="100" dirty="0">
                <a:gradFill>
                  <a:gsLst>
                    <a:gs pos="0">
                      <a:srgbClr val="86F3FE"/>
                    </a:gs>
                    <a:gs pos="100000">
                      <a:srgbClr val="0B01CB"/>
                    </a:gs>
                  </a:gsLst>
                  <a:path path="circle">
                    <a:fillToRect l="100000" t="100000"/>
                  </a:path>
                </a:gradFill>
                <a:latin typeface="微软雅黑" panose="020B0503020204020204" pitchFamily="34" charset="-122"/>
                <a:cs typeface="Times New Roman" panose="02020603050405020304" pitchFamily="18" charset="0"/>
              </a:rPr>
              <a:t>PCA</a:t>
            </a:r>
            <a:endParaRPr lang="zh-CN" altLang="zh-CN" sz="8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 rot="2700000">
            <a:off x="1274627" y="3460184"/>
            <a:ext cx="7920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altLang="zh-CN" kern="100" dirty="0">
                <a:gradFill>
                  <a:gsLst>
                    <a:gs pos="0">
                      <a:srgbClr val="86F3FE"/>
                    </a:gs>
                    <a:gs pos="100000">
                      <a:srgbClr val="0B01CB"/>
                    </a:gs>
                  </a:gsLst>
                  <a:path path="circle">
                    <a:fillToRect l="100000" t="100000"/>
                  </a:path>
                </a:gradFill>
                <a:latin typeface="微软雅黑" panose="020B0503020204020204" pitchFamily="34" charset="-122"/>
                <a:cs typeface="Times New Roman" panose="02020603050405020304" pitchFamily="18" charset="0"/>
              </a:rPr>
              <a:t>UART</a:t>
            </a:r>
            <a:endParaRPr lang="zh-CN" altLang="zh-CN" sz="8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 rot="2700000">
            <a:off x="5323918" y="5840057"/>
            <a:ext cx="9358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altLang="zh-CN" kern="100" dirty="0">
                <a:gradFill>
                  <a:gsLst>
                    <a:gs pos="0">
                      <a:srgbClr val="86F3FE"/>
                    </a:gs>
                    <a:gs pos="100000">
                      <a:srgbClr val="0B01CB"/>
                    </a:gs>
                  </a:gsLst>
                  <a:path path="circle">
                    <a:fillToRect l="100000" t="100000"/>
                  </a:path>
                </a:gradFill>
                <a:latin typeface="微软雅黑" panose="020B0503020204020204" pitchFamily="34" charset="-122"/>
                <a:cs typeface="Times New Roman" panose="02020603050405020304" pitchFamily="18" charset="0"/>
              </a:rPr>
              <a:t>CLOCK</a:t>
            </a:r>
            <a:endParaRPr lang="zh-CN" altLang="zh-CN" sz="8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 rot="2700000">
            <a:off x="9088752" y="5838464"/>
            <a:ext cx="7921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altLang="zh-CN" kern="100" dirty="0">
                <a:gradFill>
                  <a:gsLst>
                    <a:gs pos="0">
                      <a:srgbClr val="86F3FE"/>
                    </a:gs>
                    <a:gs pos="100000">
                      <a:srgbClr val="0B01CB"/>
                    </a:gs>
                  </a:gsLst>
                  <a:path path="circle">
                    <a:fillToRect l="100000" t="100000"/>
                  </a:path>
                </a:gradFill>
                <a:latin typeface="微软雅黑" panose="020B0503020204020204" pitchFamily="34" charset="-122"/>
                <a:cs typeface="Times New Roman" panose="02020603050405020304" pitchFamily="18" charset="0"/>
              </a:rPr>
              <a:t>PWM</a:t>
            </a:r>
            <a:endParaRPr lang="zh-CN" altLang="zh-CN" sz="8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7" name="矩形 16"/>
          <p:cNvSpPr/>
          <p:nvPr/>
        </p:nvSpPr>
        <p:spPr>
          <a:xfrm rot="2700000">
            <a:off x="10419327" y="4059387"/>
            <a:ext cx="11637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gradFill>
                  <a:gsLst>
                    <a:gs pos="0">
                      <a:srgbClr val="86F3FE"/>
                    </a:gs>
                    <a:gs pos="100000">
                      <a:srgbClr val="0B01CB"/>
                    </a:gs>
                  </a:gsLst>
                  <a:path path="circle">
                    <a:fillToRect l="100000" t="100000"/>
                  </a:path>
                </a:gradFill>
                <a:latin typeface="微软雅黑" panose="020B0503020204020204" pitchFamily="34" charset="-122"/>
                <a:cs typeface="Times New Roman" panose="02020603050405020304" pitchFamily="18" charset="0"/>
              </a:rPr>
              <a:t>Interrupt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10880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5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250"/>
                            </p:stCondLst>
                            <p:childTnLst>
                              <p:par>
                                <p:cTn id="35" presetID="27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" dur="25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7" dur="25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8" dur="25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" dur="25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5" grpId="0"/>
      <p:bldP spid="4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436754" y="358193"/>
            <a:ext cx="8023982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1200"/>
              </a:spcAft>
            </a:pPr>
            <a:r>
              <a:rPr lang="en-US" altLang="zh-CN" sz="1400" b="1" kern="100" dirty="0">
                <a:solidFill>
                  <a:srgbClr val="000000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 </a:t>
            </a:r>
            <a:endParaRPr lang="zh-CN" altLang="zh-CN" sz="1050" b="1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ctr">
              <a:spcAft>
                <a:spcPts val="1200"/>
              </a:spcAft>
            </a:pPr>
            <a:r>
              <a:rPr lang="zh-CN" altLang="zh-CN" sz="4000" b="1" kern="100" dirty="0">
                <a:gradFill>
                  <a:gsLst>
                    <a:gs pos="0">
                      <a:srgbClr val="86F3FE"/>
                    </a:gs>
                    <a:gs pos="100000">
                      <a:srgbClr val="0B01CB"/>
                    </a:gs>
                  </a:gsLst>
                  <a:path path="circle">
                    <a:fillToRect l="100000" t="100000"/>
                  </a:path>
                </a:gradFill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还</a:t>
            </a:r>
            <a:r>
              <a:rPr lang="zh-CN" altLang="zh-CN" sz="2800" b="1" kern="100" dirty="0">
                <a:gradFill>
                  <a:gsLst>
                    <a:gs pos="0">
                      <a:srgbClr val="86F3FE"/>
                    </a:gs>
                    <a:gs pos="100000">
                      <a:srgbClr val="0B01CB"/>
                    </a:gs>
                  </a:gsLst>
                  <a:path path="circle">
                    <a:fillToRect l="100000" t="100000"/>
                  </a:path>
                </a:gradFill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想缩短开发周期嘛？？</a:t>
            </a:r>
            <a:endParaRPr lang="en-US" altLang="zh-CN" sz="2800" b="1" kern="100" dirty="0">
              <a:gradFill>
                <a:gsLst>
                  <a:gs pos="0">
                    <a:srgbClr val="86F3FE"/>
                  </a:gs>
                  <a:gs pos="100000">
                    <a:srgbClr val="0B01CB"/>
                  </a:gs>
                </a:gsLst>
                <a:path path="circle">
                  <a:fillToRect l="100000" t="100000"/>
                </a:path>
              </a:gradFill>
              <a:latin typeface="等线" panose="02010600030101010101" pitchFamily="2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>
              <a:spcAft>
                <a:spcPts val="1200"/>
              </a:spcAft>
            </a:pPr>
            <a:r>
              <a:rPr lang="zh-CN" altLang="zh-CN" sz="5400" b="1" kern="100" dirty="0">
                <a:gradFill>
                  <a:gsLst>
                    <a:gs pos="0">
                      <a:srgbClr val="86F3FE"/>
                    </a:gs>
                    <a:gs pos="100000">
                      <a:srgbClr val="0B01CB"/>
                    </a:gs>
                  </a:gsLst>
                  <a:path path="circle">
                    <a:fillToRect l="100000" t="100000"/>
                  </a:path>
                </a:gradFill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当</a:t>
            </a:r>
            <a:r>
              <a:rPr lang="zh-CN" altLang="zh-CN" sz="3600" b="1" kern="100" dirty="0">
                <a:gradFill>
                  <a:gsLst>
                    <a:gs pos="0">
                      <a:srgbClr val="86F3FE"/>
                    </a:gs>
                    <a:gs pos="100000">
                      <a:srgbClr val="0B01CB"/>
                    </a:gs>
                  </a:gsLst>
                  <a:path path="circle">
                    <a:fillToRect l="100000" t="100000"/>
                  </a:path>
                </a:gradFill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然可以了！！</a:t>
            </a:r>
            <a:endParaRPr lang="zh-CN" altLang="zh-CN" sz="1200" b="1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3978" y="3536102"/>
            <a:ext cx="6736640" cy="3789360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0083" y="4182433"/>
            <a:ext cx="2396638" cy="2396638"/>
          </a:xfrm>
          <a:prstGeom prst="rect">
            <a:avLst/>
          </a:prstGeom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</p:pic>
      <p:sp>
        <p:nvSpPr>
          <p:cNvPr id="7" name="矩形 6"/>
          <p:cNvSpPr/>
          <p:nvPr/>
        </p:nvSpPr>
        <p:spPr>
          <a:xfrm>
            <a:off x="3168274" y="258980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b="1" kern="100" dirty="0" err="1">
                <a:solidFill>
                  <a:srgbClr val="000000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DRTOS</a:t>
            </a:r>
            <a:r>
              <a:rPr lang="en-US" altLang="zh-CN" b="1" kern="100" dirty="0" err="1">
                <a:solidFill>
                  <a:srgbClr val="000000"/>
                </a:solidFill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还</a:t>
            </a:r>
            <a:r>
              <a:rPr lang="zh-CN" altLang="en-US" b="1" kern="100" dirty="0">
                <a:solidFill>
                  <a:srgbClr val="000000"/>
                </a:solidFill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集成了外部硬件库</a:t>
            </a:r>
            <a:r>
              <a:rPr lang="en-US" altLang="zh-CN" b="1" baseline="30000" dirty="0"/>
              <a:t>2</a:t>
            </a:r>
            <a:r>
              <a:rPr lang="zh-CN" altLang="en-US" b="1" kern="100" dirty="0">
                <a:solidFill>
                  <a:srgbClr val="000000"/>
                </a:solidFill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，例如</a:t>
            </a:r>
            <a:r>
              <a:rPr lang="en-US" altLang="zh-CN" b="1" kern="100" dirty="0">
                <a:solidFill>
                  <a:srgbClr val="000000"/>
                </a:solidFill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1602、RS485</a:t>
            </a:r>
          </a:p>
          <a:p>
            <a:pPr algn="ctr"/>
            <a:r>
              <a:rPr lang="en-US" altLang="zh-CN" b="1" kern="100" dirty="0">
                <a:solidFill>
                  <a:srgbClr val="000000"/>
                </a:solidFill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让开发更快，更简便</a:t>
            </a:r>
            <a:endParaRPr lang="zh-CN" altLang="zh-CN" sz="900" b="1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351885" y="4584352"/>
            <a:ext cx="708848" cy="110799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sz="6600" b="1" dirty="0">
                <a:solidFill>
                  <a:srgbClr val="66CCFF"/>
                </a:solidFill>
              </a:rPr>
              <a:t>X</a:t>
            </a:r>
            <a:endParaRPr lang="zh-CN" altLang="en-US" sz="6600" b="1" dirty="0">
              <a:solidFill>
                <a:srgbClr val="66CC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9978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5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7041" y="3048274"/>
            <a:ext cx="3048006" cy="3054102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sp>
        <p:nvSpPr>
          <p:cNvPr id="4" name="矩形 3"/>
          <p:cNvSpPr/>
          <p:nvPr/>
        </p:nvSpPr>
        <p:spPr>
          <a:xfrm>
            <a:off x="2602499" y="1208823"/>
            <a:ext cx="798729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altLang="zh-CN" sz="3600" kern="100" dirty="0">
                <a:gradFill>
                  <a:gsLst>
                    <a:gs pos="0">
                      <a:srgbClr val="86F3FE"/>
                    </a:gs>
                    <a:gs pos="100000">
                      <a:srgbClr val="0B01CB"/>
                    </a:gs>
                  </a:gsLst>
                  <a:path path="circle">
                    <a:fillToRect l="100000" t="100000"/>
                  </a:path>
                </a:gradFill>
                <a:latin typeface="微软雅黑" panose="020B0503020204020204" pitchFamily="34" charset="-122"/>
                <a:cs typeface="Times New Roman" panose="02020603050405020304" pitchFamily="18" charset="0"/>
              </a:rPr>
              <a:t>1+32</a:t>
            </a:r>
            <a:r>
              <a:rPr lang="zh-CN" altLang="zh-CN" sz="3600" kern="100" dirty="0">
                <a:gradFill>
                  <a:gsLst>
                    <a:gs pos="0">
                      <a:srgbClr val="86F3FE"/>
                    </a:gs>
                    <a:gs pos="100000">
                      <a:srgbClr val="0B01CB"/>
                    </a:gs>
                  </a:gsLst>
                  <a:path path="circle">
                    <a:fillToRect l="100000" t="100000"/>
                  </a:path>
                </a:gradFill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组合，</a:t>
            </a:r>
            <a:r>
              <a:rPr lang="zh-CN" altLang="zh-CN" sz="4400" kern="100" dirty="0">
                <a:gradFill>
                  <a:gsLst>
                    <a:gs pos="0">
                      <a:srgbClr val="86F3FE"/>
                    </a:gs>
                    <a:gs pos="100000">
                      <a:srgbClr val="0B01CB"/>
                    </a:gs>
                  </a:gsLst>
                  <a:path path="circle">
                    <a:fillToRect l="100000" t="100000"/>
                  </a:path>
                </a:gradFill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激发你无限的创造力</a:t>
            </a:r>
            <a:endParaRPr lang="zh-CN" altLang="zh-CN" sz="16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259877" y="2150295"/>
            <a:ext cx="63418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DRTOS支持1</a:t>
            </a:r>
            <a:r>
              <a:rPr lang="zh-CN" altLang="en-US" b="1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个主进程，</a:t>
            </a:r>
            <a:r>
              <a:rPr lang="en-US" altLang="zh-CN" b="1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32个副进程，激发你无限的创造力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221947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189538" y="633941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spcAft>
                <a:spcPts val="1200"/>
              </a:spcAft>
            </a:pPr>
            <a:r>
              <a:rPr lang="zh-CN" altLang="zh-CN" sz="3200" b="1" kern="100" dirty="0">
                <a:gradFill>
                  <a:gsLst>
                    <a:gs pos="0">
                      <a:srgbClr val="86F3FE"/>
                    </a:gs>
                    <a:gs pos="100000">
                      <a:srgbClr val="0B01CB"/>
                    </a:gs>
                  </a:gsLst>
                  <a:path path="circle">
                    <a:fillToRect l="100000" t="100000"/>
                  </a:path>
                </a:gradFill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性能问题，不必担心</a:t>
            </a:r>
            <a:endParaRPr lang="zh-CN" altLang="zh-CN" sz="11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ctr">
              <a:spcAft>
                <a:spcPts val="1200"/>
              </a:spcAft>
            </a:pPr>
            <a:r>
              <a:rPr lang="zh-CN" altLang="zh-CN" sz="5400" b="1" kern="100" dirty="0">
                <a:gradFill>
                  <a:gsLst>
                    <a:gs pos="0">
                      <a:srgbClr val="86F3FE"/>
                    </a:gs>
                    <a:gs pos="100000">
                      <a:srgbClr val="0B01CB"/>
                    </a:gs>
                  </a:gsLst>
                  <a:path path="circle">
                    <a:fillToRect l="100000" t="100000"/>
                  </a:path>
                </a:gradFill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我们已经考虑到了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051" y="2422398"/>
            <a:ext cx="3256877" cy="3954780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6997" y="2882943"/>
            <a:ext cx="2629061" cy="1478847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456254" y="4399788"/>
            <a:ext cx="206338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智能调用中断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降用</a:t>
            </a: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CPU占用</a:t>
            </a:r>
          </a:p>
          <a:p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为主进程让路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5579" y="2422398"/>
            <a:ext cx="3256878" cy="3954780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9442" y="1975104"/>
            <a:ext cx="7118955" cy="4004412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7538355" y="4400550"/>
            <a:ext cx="20313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动态管理任务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降低等待时间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为副进程让路</a:t>
            </a:r>
          </a:p>
        </p:txBody>
      </p:sp>
    </p:spTree>
    <p:extLst>
      <p:ext uri="{BB962C8B-B14F-4D97-AF65-F5344CB8AC3E}">
        <p14:creationId xmlns:p14="http://schemas.microsoft.com/office/powerpoint/2010/main" val="678279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5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194304" y="828979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zh-CN" altLang="zh-CN" sz="4400" b="1" kern="100" dirty="0">
                <a:gradFill>
                  <a:gsLst>
                    <a:gs pos="0">
                      <a:srgbClr val="86F3FE"/>
                    </a:gs>
                    <a:gs pos="100000">
                      <a:srgbClr val="0B01CB"/>
                    </a:gs>
                  </a:gsLst>
                  <a:path path="circle">
                    <a:fillToRect l="100000" t="100000"/>
                  </a:path>
                </a:gradFill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想</a:t>
            </a:r>
            <a:r>
              <a:rPr lang="zh-CN" altLang="zh-CN" sz="3600" b="1" kern="100" dirty="0">
                <a:gradFill>
                  <a:gsLst>
                    <a:gs pos="0">
                      <a:srgbClr val="86F3FE"/>
                    </a:gs>
                    <a:gs pos="100000">
                      <a:srgbClr val="0B01CB"/>
                    </a:gs>
                  </a:gsLst>
                  <a:path path="circle">
                    <a:fillToRect l="100000" t="100000"/>
                  </a:path>
                </a:gradFill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与</a:t>
            </a:r>
            <a:r>
              <a:rPr lang="en-US" altLang="zh-CN" sz="3600" b="1" kern="100" dirty="0">
                <a:gradFill>
                  <a:gsLst>
                    <a:gs pos="0">
                      <a:srgbClr val="86F3FE"/>
                    </a:gs>
                    <a:gs pos="100000">
                      <a:srgbClr val="0B01CB"/>
                    </a:gs>
                  </a:gsLst>
                  <a:path path="circle">
                    <a:fillToRect l="100000" t="100000"/>
                  </a:path>
                </a:gradFill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NevreOS</a:t>
            </a:r>
            <a:r>
              <a:rPr lang="zh-CN" altLang="zh-CN" sz="3600" b="1" kern="100" dirty="0">
                <a:gradFill>
                  <a:gsLst>
                    <a:gs pos="0">
                      <a:srgbClr val="86F3FE"/>
                    </a:gs>
                    <a:gs pos="100000">
                      <a:srgbClr val="0B01CB"/>
                    </a:gs>
                  </a:gsLst>
                  <a:path path="circle">
                    <a:fillToRect l="100000" t="100000"/>
                  </a:path>
                </a:gradFill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对话</a:t>
            </a:r>
            <a:r>
              <a:rPr lang="en-US" altLang="zh-CN" sz="3600" b="1" kern="100" dirty="0">
                <a:gradFill>
                  <a:gsLst>
                    <a:gs pos="0">
                      <a:srgbClr val="86F3FE"/>
                    </a:gs>
                    <a:gs pos="100000">
                      <a:srgbClr val="0B01CB"/>
                    </a:gs>
                  </a:gsLst>
                  <a:path path="circle">
                    <a:fillToRect l="100000" t="100000"/>
                  </a:path>
                </a:gradFill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??</a:t>
            </a:r>
            <a:endParaRPr lang="zh-CN" altLang="zh-CN" sz="12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ctr"/>
            <a:r>
              <a:rPr lang="zh-CN" altLang="en-US" sz="6000" b="1" dirty="0">
                <a:gradFill>
                  <a:gsLst>
                    <a:gs pos="0">
                      <a:srgbClr val="86F3FE"/>
                    </a:gs>
                    <a:gs pos="100000">
                      <a:srgbClr val="0B01CB"/>
                    </a:gs>
                  </a:gsLst>
                  <a:path path="circle">
                    <a:fillToRect l="100000" t="100000"/>
                  </a:path>
                </a:gradFill>
                <a:ea typeface="微软雅黑" panose="020B0503020204020204" pitchFamily="34" charset="-122"/>
                <a:cs typeface="Times New Roman" panose="02020603050405020304" pitchFamily="18" charset="0"/>
              </a:rPr>
              <a:t>那也</a:t>
            </a:r>
            <a:r>
              <a:rPr lang="zh-CN" altLang="zh-CN" sz="6000" b="1" dirty="0">
                <a:gradFill>
                  <a:gsLst>
                    <a:gs pos="0">
                      <a:srgbClr val="86F3FE"/>
                    </a:gs>
                    <a:gs pos="100000">
                      <a:srgbClr val="0B01CB"/>
                    </a:gs>
                  </a:gsLst>
                  <a:path path="circle">
                    <a:fillToRect l="100000" t="100000"/>
                  </a:path>
                </a:gradFill>
                <a:ea typeface="微软雅黑" panose="020B0503020204020204" pitchFamily="34" charset="-122"/>
                <a:cs typeface="Times New Roman" panose="02020603050405020304" pitchFamily="18" charset="0"/>
              </a:rPr>
              <a:t>没问题！！</a:t>
            </a:r>
            <a:endParaRPr lang="zh-CN" altLang="en-US" sz="6000" dirty="0"/>
          </a:p>
        </p:txBody>
      </p:sp>
      <p:sp>
        <p:nvSpPr>
          <p:cNvPr id="3" name="矩形 2"/>
          <p:cNvSpPr/>
          <p:nvPr/>
        </p:nvSpPr>
        <p:spPr>
          <a:xfrm>
            <a:off x="3057144" y="273962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zh-CN" b="1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DRTOS集成了UART通信与命令处理系统</a:t>
            </a:r>
            <a:r>
              <a:rPr lang="en-US" altLang="zh-CN" b="1" baseline="30000" dirty="0"/>
              <a:t>3</a:t>
            </a:r>
            <a:endParaRPr lang="en-US" altLang="zh-CN" b="1" dirty="0">
              <a:solidFill>
                <a:srgbClr val="000000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/>
            <a:r>
              <a:rPr lang="en-US" altLang="zh-CN" b="1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使用命令即可对系统进行操作</a:t>
            </a:r>
            <a:endParaRPr lang="zh-CN" altLang="en-US" b="1" dirty="0"/>
          </a:p>
        </p:txBody>
      </p:sp>
      <p:sp>
        <p:nvSpPr>
          <p:cNvPr id="4" name="右箭头 3"/>
          <p:cNvSpPr/>
          <p:nvPr/>
        </p:nvSpPr>
        <p:spPr>
          <a:xfrm>
            <a:off x="3931920" y="3747293"/>
            <a:ext cx="3867912" cy="1051560"/>
          </a:xfrm>
          <a:prstGeom prst="rightArrow">
            <a:avLst/>
          </a:prstGeom>
          <a:solidFill>
            <a:srgbClr val="66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右箭头 4"/>
          <p:cNvSpPr/>
          <p:nvPr/>
        </p:nvSpPr>
        <p:spPr>
          <a:xfrm>
            <a:off x="4930140" y="4431792"/>
            <a:ext cx="3867912" cy="105156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右箭头 5"/>
          <p:cNvSpPr/>
          <p:nvPr/>
        </p:nvSpPr>
        <p:spPr>
          <a:xfrm>
            <a:off x="3194304" y="5116291"/>
            <a:ext cx="3867912" cy="1051560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7835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750"/>
                            </p:stCondLst>
                            <p:childTnLst>
                              <p:par>
                                <p:cTn id="2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900"/>
                            </p:stCondLst>
                            <p:childTnLst>
                              <p:par>
                                <p:cTn id="3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1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1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  <p:bldP spid="5" grpId="0" animBg="1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455164" y="2783332"/>
            <a:ext cx="10583041" cy="6349826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1868424" y="420624"/>
            <a:ext cx="9296400" cy="60324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zh-CN" sz="4000" b="1" kern="100" dirty="0">
                <a:gradFill>
                  <a:gsLst>
                    <a:gs pos="0">
                      <a:srgbClr val="86F3FE"/>
                    </a:gs>
                    <a:gs pos="100000">
                      <a:srgbClr val="0B01CB"/>
                    </a:gs>
                  </a:gsLst>
                  <a:path path="circle">
                    <a:fillToRect l="100000" t="100000"/>
                  </a:path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软件看门狗</a:t>
            </a:r>
            <a:endParaRPr lang="zh-CN" altLang="zh-CN" sz="14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/>
            <a:r>
              <a:rPr lang="zh-CN" altLang="zh-CN" sz="4800" b="1" kern="100" dirty="0">
                <a:gradFill>
                  <a:gsLst>
                    <a:gs pos="0">
                      <a:srgbClr val="86F3FE"/>
                    </a:gs>
                    <a:gs pos="100000">
                      <a:srgbClr val="0B01CB"/>
                    </a:gs>
                  </a:gsLst>
                  <a:path path="circle">
                    <a:fillToRect l="100000" t="100000"/>
                  </a:path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软</a:t>
            </a:r>
            <a:r>
              <a:rPr lang="zh-CN" altLang="zh-CN" sz="4000" b="1" kern="100" dirty="0">
                <a:gradFill>
                  <a:gsLst>
                    <a:gs pos="0">
                      <a:srgbClr val="86F3FE"/>
                    </a:gs>
                    <a:gs pos="100000">
                      <a:srgbClr val="0B01CB"/>
                    </a:gs>
                  </a:gsLst>
                  <a:path path="circle">
                    <a:fillToRect l="100000" t="100000"/>
                  </a:path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件超时警告</a:t>
            </a:r>
            <a:endParaRPr lang="zh-CN" altLang="zh-CN" sz="14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/>
            <a:r>
              <a:rPr lang="zh-CN" altLang="en-US" sz="4800" b="1" kern="100" dirty="0">
                <a:gradFill>
                  <a:gsLst>
                    <a:gs pos="0">
                      <a:srgbClr val="86F3FE"/>
                    </a:gs>
                    <a:gs pos="100000">
                      <a:srgbClr val="0B01CB"/>
                    </a:gs>
                  </a:gsLst>
                  <a:path path="circle">
                    <a:fillToRect l="100000" t="100000"/>
                  </a:path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硬</a:t>
            </a:r>
            <a:r>
              <a:rPr lang="zh-CN" altLang="en-US" sz="4000" b="1" kern="100" dirty="0">
                <a:gradFill>
                  <a:gsLst>
                    <a:gs pos="0">
                      <a:srgbClr val="86F3FE"/>
                    </a:gs>
                    <a:gs pos="100000">
                      <a:srgbClr val="0B01CB"/>
                    </a:gs>
                  </a:gsLst>
                  <a:path path="circle">
                    <a:fillToRect l="100000" t="100000"/>
                  </a:path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件</a:t>
            </a:r>
            <a:r>
              <a:rPr lang="zh-CN" altLang="zh-CN" sz="4000" b="1" kern="100" dirty="0">
                <a:gradFill>
                  <a:gsLst>
                    <a:gs pos="0">
                      <a:srgbClr val="86F3FE"/>
                    </a:gs>
                    <a:gs pos="100000">
                      <a:srgbClr val="0B01CB"/>
                    </a:gs>
                  </a:gsLst>
                  <a:path path="circle">
                    <a:fillToRect l="100000" t="100000"/>
                  </a:path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延时</a:t>
            </a:r>
            <a:endParaRPr lang="zh-CN" altLang="zh-CN" sz="14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/>
            <a:r>
              <a:rPr lang="zh-CN" altLang="en-US" sz="4800" b="1" kern="100" dirty="0">
                <a:gradFill>
                  <a:gsLst>
                    <a:gs pos="0">
                      <a:srgbClr val="86F3FE"/>
                    </a:gs>
                    <a:gs pos="100000">
                      <a:srgbClr val="0B01CB"/>
                    </a:gs>
                  </a:gsLst>
                  <a:path path="circle">
                    <a:fillToRect l="100000" t="100000"/>
                  </a:path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硬</a:t>
            </a:r>
            <a:r>
              <a:rPr lang="zh-CN" altLang="en-US" sz="4000" b="1" kern="100" dirty="0">
                <a:gradFill>
                  <a:gsLst>
                    <a:gs pos="0">
                      <a:srgbClr val="86F3FE"/>
                    </a:gs>
                    <a:gs pos="100000">
                      <a:srgbClr val="0B01CB"/>
                    </a:gs>
                  </a:gsLst>
                  <a:path path="circle">
                    <a:fillToRect l="100000" t="100000"/>
                  </a:path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件</a:t>
            </a:r>
            <a:r>
              <a:rPr lang="zh-CN" altLang="zh-CN" sz="4000" b="1" kern="100" dirty="0">
                <a:gradFill>
                  <a:gsLst>
                    <a:gs pos="0">
                      <a:srgbClr val="86F3FE"/>
                    </a:gs>
                    <a:gs pos="100000">
                      <a:srgbClr val="0B01CB"/>
                    </a:gs>
                  </a:gsLst>
                  <a:path path="circle">
                    <a:fillToRect l="100000" t="100000"/>
                  </a:path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定时</a:t>
            </a:r>
            <a:endParaRPr lang="zh-CN" altLang="zh-CN" sz="14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/>
            <a:r>
              <a:rPr lang="zh-CN" altLang="zh-CN" sz="4800" b="1" kern="100" dirty="0">
                <a:gradFill>
                  <a:gsLst>
                    <a:gs pos="0">
                      <a:srgbClr val="86F3FE"/>
                    </a:gs>
                    <a:gs pos="100000">
                      <a:srgbClr val="0B01CB"/>
                    </a:gs>
                  </a:gsLst>
                  <a:path path="circle">
                    <a:fillToRect l="100000" t="100000"/>
                  </a:path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用</a:t>
            </a:r>
            <a:r>
              <a:rPr lang="zh-CN" altLang="zh-CN" sz="4000" b="1" kern="100" dirty="0">
                <a:gradFill>
                  <a:gsLst>
                    <a:gs pos="0">
                      <a:srgbClr val="86F3FE"/>
                    </a:gs>
                    <a:gs pos="100000">
                      <a:srgbClr val="0B01CB"/>
                    </a:gs>
                  </a:gsLst>
                  <a:path path="circle">
                    <a:fillToRect l="100000" t="100000"/>
                  </a:path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户命令接入</a:t>
            </a:r>
            <a:endParaRPr lang="zh-CN" altLang="zh-CN" sz="14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/>
            <a:r>
              <a:rPr lang="zh-CN" altLang="zh-CN" sz="4800" b="1" kern="100" dirty="0">
                <a:gradFill>
                  <a:gsLst>
                    <a:gs pos="0">
                      <a:srgbClr val="86F3FE"/>
                    </a:gs>
                    <a:gs pos="100000">
                      <a:srgbClr val="0B01CB"/>
                    </a:gs>
                  </a:gsLst>
                  <a:path path="circle">
                    <a:fillToRect l="100000" t="100000"/>
                  </a:path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中</a:t>
            </a:r>
            <a:r>
              <a:rPr lang="zh-CN" altLang="zh-CN" sz="4000" b="1" kern="100" dirty="0">
                <a:gradFill>
                  <a:gsLst>
                    <a:gs pos="0">
                      <a:srgbClr val="86F3FE"/>
                    </a:gs>
                    <a:gs pos="100000">
                      <a:srgbClr val="0B01CB"/>
                    </a:gs>
                  </a:gsLst>
                  <a:path path="circle">
                    <a:fillToRect l="100000" t="100000"/>
                  </a:path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断接入</a:t>
            </a:r>
            <a:endParaRPr lang="zh-CN" altLang="zh-CN" sz="14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/>
            <a:r>
              <a:rPr lang="zh-CN" altLang="zh-CN" sz="4000" b="1" dirty="0">
                <a:gradFill>
                  <a:gsLst>
                    <a:gs pos="0">
                      <a:srgbClr val="86F3FE"/>
                    </a:gs>
                    <a:gs pos="100000">
                      <a:srgbClr val="0B01CB"/>
                    </a:gs>
                  </a:gsLst>
                  <a:path path="circle">
                    <a:fillToRect l="100000" t="100000"/>
                  </a:path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…………</a:t>
            </a:r>
            <a:endParaRPr lang="en-US" altLang="zh-CN" sz="4000" b="1" dirty="0">
              <a:gradFill>
                <a:gsLst>
                  <a:gs pos="0">
                    <a:srgbClr val="86F3FE"/>
                  </a:gs>
                  <a:gs pos="100000">
                    <a:srgbClr val="0B01CB"/>
                  </a:gs>
                </a:gsLst>
                <a:path path="circle">
                  <a:fillToRect l="100000" t="100000"/>
                </a:path>
              </a:gra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/>
            <a:r>
              <a:rPr lang="zh-CN" altLang="en-US" sz="4800" b="1" dirty="0">
                <a:gradFill>
                  <a:gsLst>
                    <a:gs pos="0">
                      <a:srgbClr val="86F3FE"/>
                    </a:gs>
                    <a:gs pos="100000">
                      <a:srgbClr val="0B01CB"/>
                    </a:gs>
                  </a:gsLst>
                  <a:path path="circle">
                    <a:fillToRect l="100000" t="100000"/>
                  </a:path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更多的功能支持，只为开发</a:t>
            </a:r>
            <a:r>
              <a:rPr lang="zh-CN" altLang="en-US" sz="6600" b="1" dirty="0">
                <a:gradFill>
                  <a:gsLst>
                    <a:gs pos="0">
                      <a:srgbClr val="86F3FE"/>
                    </a:gs>
                    <a:gs pos="100000">
                      <a:srgbClr val="0B01CB"/>
                    </a:gs>
                  </a:gsLst>
                  <a:path path="circle">
                    <a:fillToRect l="100000" t="100000"/>
                  </a:path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加速！</a:t>
            </a:r>
            <a:endParaRPr lang="zh-CN" altLang="en-US" sz="4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5953" y="-1782099"/>
            <a:ext cx="8994131" cy="5396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65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5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5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25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250"/>
                            </p:stCondLst>
                            <p:childTnLst>
                              <p:par>
                                <p:cTn id="3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25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25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25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25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750"/>
                            </p:stCondLst>
                            <p:childTnLst>
                              <p:par>
                                <p:cTn id="4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25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25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848300" cy="685800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5708904" y="2646849"/>
            <a:ext cx="6096000" cy="141577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zh-CN" altLang="en-US" sz="3200" b="1" kern="100" dirty="0">
                <a:gradFill>
                  <a:gsLst>
                    <a:gs pos="0">
                      <a:srgbClr val="86F3FE"/>
                    </a:gs>
                    <a:gs pos="100000">
                      <a:srgbClr val="0B01CB"/>
                    </a:gs>
                  </a:gsLst>
                  <a:path path="circle">
                    <a:fillToRect l="100000" t="100000"/>
                  </a:path>
                </a:gradFill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快来尝试</a:t>
            </a:r>
            <a:r>
              <a:rPr lang="en-US" altLang="zh-CN" sz="3200" b="1" kern="100" dirty="0" err="1">
                <a:gradFill>
                  <a:gsLst>
                    <a:gs pos="0">
                      <a:srgbClr val="86F3FE"/>
                    </a:gs>
                    <a:gs pos="100000">
                      <a:srgbClr val="0B01CB"/>
                    </a:gs>
                  </a:gsLst>
                  <a:path path="circle">
                    <a:fillToRect l="100000" t="100000"/>
                  </a:path>
                </a:gradFill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DRTOS吧</a:t>
            </a:r>
            <a:endParaRPr lang="en-US" altLang="zh-CN" sz="5400" b="1" dirty="0">
              <a:gradFill>
                <a:gsLst>
                  <a:gs pos="0">
                    <a:srgbClr val="86F3FE"/>
                  </a:gs>
                  <a:gs pos="100000">
                    <a:srgbClr val="0B01CB"/>
                  </a:gs>
                </a:gsLst>
                <a:path path="circle">
                  <a:fillToRect l="100000" t="100000"/>
                </a:path>
              </a:gradFill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/>
            <a:r>
              <a:rPr lang="zh-CN" altLang="en-US" sz="5400" b="1" dirty="0">
                <a:gradFill>
                  <a:gsLst>
                    <a:gs pos="0">
                      <a:srgbClr val="86F3FE"/>
                    </a:gs>
                    <a:gs pos="100000">
                      <a:srgbClr val="0B01CB"/>
                    </a:gs>
                  </a:gsLst>
                  <a:path path="circle">
                    <a:fillToRect l="100000" t="100000"/>
                  </a:path>
                </a:gradFill>
                <a:ea typeface="微软雅黑" panose="020B0503020204020204" pitchFamily="34" charset="-122"/>
                <a:cs typeface="Times New Roman" panose="02020603050405020304" pitchFamily="18" charset="0"/>
              </a:rPr>
              <a:t>为你开发加速！！！</a:t>
            </a:r>
            <a:endParaRPr lang="zh-CN" altLang="en-US" sz="5400" dirty="0"/>
          </a:p>
        </p:txBody>
      </p:sp>
    </p:spTree>
    <p:extLst>
      <p:ext uri="{BB962C8B-B14F-4D97-AF65-F5344CB8AC3E}">
        <p14:creationId xmlns:p14="http://schemas.microsoft.com/office/powerpoint/2010/main" val="38484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50"/>
                            </p:stCondLst>
                            <p:childTnLst>
                              <p:par>
                                <p:cTn id="1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479</TotalTime>
  <Words>201</Words>
  <Application>Microsoft Office PowerPoint</Application>
  <PresentationFormat>宽屏</PresentationFormat>
  <Paragraphs>49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微软雅黑</vt:lpstr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1 23</cp:lastModifiedBy>
  <cp:revision>158</cp:revision>
  <dcterms:created xsi:type="dcterms:W3CDTF">2020-11-29T03:10:56Z</dcterms:created>
  <dcterms:modified xsi:type="dcterms:W3CDTF">2024-02-01T09:39:03Z</dcterms:modified>
</cp:coreProperties>
</file>