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示例 1: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输入: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[1,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3]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/ \</a:t>
            </a: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输出: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6858000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 = 6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165590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代码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2356775" y="5151844"/>
            <a:ext cx="72391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&amp;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 {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66FB7FB3-F238-4016-982B-0A3F6853CD7A}"/>
              </a:ext>
            </a:extLst>
          </p:cNvPr>
          <p:cNvSpPr txBox="1"/>
          <p:nvPr/>
        </p:nvSpPr>
        <p:spPr>
          <a:xfrm>
            <a:off x="2359679" y="5618091"/>
            <a:ext cx="603370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nullptr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)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2400" dirty="0"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CEE45201-4DA0-424D-B111-3B8E0DE496C1}"/>
              </a:ext>
            </a:extLst>
          </p:cNvPr>
          <p:cNvSpPr txBox="1"/>
          <p:nvPr/>
        </p:nvSpPr>
        <p:spPr>
          <a:xfrm>
            <a:off x="2356774" y="6090015"/>
            <a:ext cx="89223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38DF43CD-D7FE-407D-A922-5E5DB2F0C300}"/>
              </a:ext>
            </a:extLst>
          </p:cNvPr>
          <p:cNvSpPr txBox="1"/>
          <p:nvPr/>
        </p:nvSpPr>
        <p:spPr>
          <a:xfrm>
            <a:off x="2356774" y="6556262"/>
            <a:ext cx="92621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(0,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D9E5ECC7-CA0B-40D4-B16E-22888C6F2EB2}"/>
              </a:ext>
            </a:extLst>
          </p:cNvPr>
          <p:cNvSpPr txBox="1"/>
          <p:nvPr/>
        </p:nvSpPr>
        <p:spPr>
          <a:xfrm>
            <a:off x="2356774" y="7032856"/>
            <a:ext cx="6883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4ADFEFC7-2CE5-49AA-BD2F-AC5A31970E41}"/>
              </a:ext>
            </a:extLst>
          </p:cNvPr>
          <p:cNvSpPr txBox="1"/>
          <p:nvPr/>
        </p:nvSpPr>
        <p:spPr>
          <a:xfrm>
            <a:off x="2356774" y="7494433"/>
            <a:ext cx="756296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+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left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right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xxxxx">
            <a:extLst>
              <a:ext uri="{FF2B5EF4-FFF2-40B4-BE49-F238E27FC236}">
                <a16:creationId xmlns:a16="http://schemas.microsoft.com/office/drawing/2014/main" id="{12B26828-66A4-45B9-8FCE-894115DC1BE0}"/>
              </a:ext>
            </a:extLst>
          </p:cNvPr>
          <p:cNvSpPr txBox="1"/>
          <p:nvPr/>
        </p:nvSpPr>
        <p:spPr>
          <a:xfrm>
            <a:off x="2356774" y="7959756"/>
            <a:ext cx="603370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lmr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));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xxxxx">
            <a:extLst>
              <a:ext uri="{FF2B5EF4-FFF2-40B4-BE49-F238E27FC236}">
                <a16:creationId xmlns:a16="http://schemas.microsoft.com/office/drawing/2014/main" id="{F4A9D20D-201D-4EA4-A5DC-F304B1B163E5}"/>
              </a:ext>
            </a:extLst>
          </p:cNvPr>
          <p:cNvSpPr txBox="1"/>
          <p:nvPr/>
        </p:nvSpPr>
        <p:spPr>
          <a:xfrm>
            <a:off x="2356774" y="8421333"/>
            <a:ext cx="28052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xxxxx">
            <a:extLst>
              <a:ext uri="{FF2B5EF4-FFF2-40B4-BE49-F238E27FC236}">
                <a16:creationId xmlns:a16="http://schemas.microsoft.com/office/drawing/2014/main" id="{0ADA744F-DB74-4EA9-A12E-E242C213ABFA}"/>
              </a:ext>
            </a:extLst>
          </p:cNvPr>
          <p:cNvSpPr txBox="1"/>
          <p:nvPr/>
        </p:nvSpPr>
        <p:spPr>
          <a:xfrm>
            <a:off x="2356774" y="8893257"/>
            <a:ext cx="27251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xxxxx">
            <a:extLst>
              <a:ext uri="{FF2B5EF4-FFF2-40B4-BE49-F238E27FC236}">
                <a16:creationId xmlns:a16="http://schemas.microsoft.com/office/drawing/2014/main" id="{A2702593-09EF-42D4-9839-E02EACAE3891}"/>
              </a:ext>
            </a:extLst>
          </p:cNvPr>
          <p:cNvSpPr txBox="1"/>
          <p:nvPr/>
        </p:nvSpPr>
        <p:spPr>
          <a:xfrm>
            <a:off x="2356774" y="10084672"/>
            <a:ext cx="55399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TreeNode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* 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 {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xxxxx">
            <a:extLst>
              <a:ext uri="{FF2B5EF4-FFF2-40B4-BE49-F238E27FC236}">
                <a16:creationId xmlns:a16="http://schemas.microsoft.com/office/drawing/2014/main" id="{1DE1D2A6-21FE-42FD-B363-DE252402292B}"/>
              </a:ext>
            </a:extLst>
          </p:cNvPr>
          <p:cNvSpPr txBox="1"/>
          <p:nvPr/>
        </p:nvSpPr>
        <p:spPr>
          <a:xfrm>
            <a:off x="2356774" y="10546249"/>
            <a:ext cx="39946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= </a:t>
            </a:r>
            <a:r>
              <a:rPr lang="en-US" altLang="zh-CN" sz="24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INT_MIN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8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xxxxx">
            <a:extLst>
              <a:ext uri="{FF2B5EF4-FFF2-40B4-BE49-F238E27FC236}">
                <a16:creationId xmlns:a16="http://schemas.microsoft.com/office/drawing/2014/main" id="{ED432F49-2C71-49D7-AE4C-9F8E1F992917}"/>
              </a:ext>
            </a:extLst>
          </p:cNvPr>
          <p:cNvSpPr txBox="1"/>
          <p:nvPr/>
        </p:nvSpPr>
        <p:spPr>
          <a:xfrm>
            <a:off x="2356774" y="11018173"/>
            <a:ext cx="46743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 err="1">
                <a:solidFill>
                  <a:srgbClr val="88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maxPathSum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root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);</a:t>
            </a:r>
            <a:endParaRPr lang="zh-CN" altLang="zh-CN" sz="28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xxxxx">
            <a:extLst>
              <a:ext uri="{FF2B5EF4-FFF2-40B4-BE49-F238E27FC236}">
                <a16:creationId xmlns:a16="http://schemas.microsoft.com/office/drawing/2014/main" id="{3D2395C9-972A-435A-B980-BEAB3AF203A8}"/>
              </a:ext>
            </a:extLst>
          </p:cNvPr>
          <p:cNvSpPr txBox="1"/>
          <p:nvPr/>
        </p:nvSpPr>
        <p:spPr>
          <a:xfrm>
            <a:off x="2356774" y="11479750"/>
            <a:ext cx="28052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return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val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;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xxxxx">
            <a:extLst>
              <a:ext uri="{FF2B5EF4-FFF2-40B4-BE49-F238E27FC236}">
                <a16:creationId xmlns:a16="http://schemas.microsoft.com/office/drawing/2014/main" id="{F7D51F30-6D7E-4303-926E-70D4E6D92DA3}"/>
              </a:ext>
            </a:extLst>
          </p:cNvPr>
          <p:cNvSpPr txBox="1"/>
          <p:nvPr/>
        </p:nvSpPr>
        <p:spPr>
          <a:xfrm>
            <a:off x="2356774" y="11951674"/>
            <a:ext cx="27251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24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99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模拟执行</a:t>
            </a:r>
            <a:endParaRPr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0C87392-4DAA-4FEE-956B-44AA06D3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87" y="6403874"/>
            <a:ext cx="758312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[-10,9,20,null,null,15,7]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-10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/ \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9  20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/ \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15  7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B73C09-88C1-43F7-9167-C2BCE16F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71" y="2638425"/>
            <a:ext cx="2990850" cy="403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1344AC-F09E-4648-96F8-3EAEC0B9B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662" y="2752725"/>
            <a:ext cx="3057525" cy="3857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34E809-82FE-494A-8E37-08F898048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9575" y="2638425"/>
            <a:ext cx="3409950" cy="3924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D55D1E-F715-4191-B2C7-B7F851564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40" y="7808667"/>
            <a:ext cx="3771900" cy="46767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44284-EF03-434B-B7E7-78E110CCD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9525" y="3538537"/>
            <a:ext cx="4943475" cy="228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CC59B54-F6E9-45C4-86BB-ADE81664D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4002" y="8286383"/>
            <a:ext cx="4048125" cy="20669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CA503B-AB61-40E3-8129-58E7E1965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25746" y="7753348"/>
            <a:ext cx="4057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1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637354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indent="0" algn="l">
              <a:buSzPct val="100000"/>
              <a:defRPr sz="4000" b="0"/>
            </a:pPr>
            <a:r>
              <a:rPr lang="en-US" altLang="zh-CN" dirty="0"/>
              <a:t>124. </a:t>
            </a:r>
            <a:r>
              <a:rPr lang="zh-CN" altLang="en-US" dirty="0"/>
              <a:t>二叉树中的最大路径和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228204"/>
            <a:ext cx="1015887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给定一个非空二叉树，返回其最大路径和。</a:t>
            </a: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本题中，路径被定义为一条从树中任意节点出发，达到任意节点的序列。该路径至少包含一个节点，且不一定经过根节点。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3" name="xxxxx"/>
          <p:cNvSpPr txBox="1"/>
          <p:nvPr/>
        </p:nvSpPr>
        <p:spPr>
          <a:xfrm>
            <a:off x="1528824" y="5968249"/>
            <a:ext cx="48731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0" algn="l">
              <a:buSzPct val="100000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289333-86A2-4FA6-AF5A-B7D1665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2880000"/>
            <a:ext cx="497109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示例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[-10, 9, 20, null, null, 15, 7]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-10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9    20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15    7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42</a:t>
            </a:r>
            <a:endParaRPr lang="zh-CN" altLang="zh-CN" sz="2400" b="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436723-B3BA-449B-A8F5-7E86CBC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00" y="7563394"/>
            <a:ext cx="497109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解释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最大路径为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 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15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 +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 = 42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01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8824" y="5149514"/>
            <a:ext cx="984885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二叉树路径：从任意节点出发，到达任意节点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5983953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该路径至少包含一个节点，且不一定经过根结点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6818392"/>
            <a:ext cx="62581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求所有可能路径和的最大值</a:t>
            </a:r>
            <a:endParaRPr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e   f    g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302C41C-2A4B-478E-A6E9-6DEA4858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38328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ABFE6C4-0A27-411C-9CED-B3195E97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023" y="961706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2261306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lang="zh-CN" altLang="en-US" dirty="0"/>
              <a:t> 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119537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一个节点，被一个父节点连接，连接左右两个子节点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4" y="6799298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路径的特点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05348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途径一个节点只能选择来去两个方向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5650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二叉树的特点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   f    g</a:t>
            </a:r>
          </a:p>
        </p:txBody>
      </p:sp>
    </p:spTree>
    <p:extLst>
      <p:ext uri="{BB962C8B-B14F-4D97-AF65-F5344CB8AC3E}">
        <p14:creationId xmlns:p14="http://schemas.microsoft.com/office/powerpoint/2010/main" val="378497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lang="zh-CN" altLang="en-US" dirty="0"/>
              <a:t> 分析题意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24755" y="5974406"/>
            <a:ext cx="102976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如果想要继续向上走，左右子节点只能选择一个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8823" y="6799298"/>
            <a:ext cx="102936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否则，只能不再向上，拐弯连接左右子节点</a:t>
            </a:r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24755" y="7624190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580928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假设，我们从底向上出发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915741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893D3A-168B-4EE1-B7DA-989B0199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50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f    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9121A77-F3AD-43D1-9B3D-FC05417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136" y="5149514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E9BA4B-6358-4FA5-9834-7862A09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7853395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    e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f    g</a:t>
            </a:r>
          </a:p>
        </p:txBody>
      </p:sp>
    </p:spTree>
    <p:extLst>
      <p:ext uri="{BB962C8B-B14F-4D97-AF65-F5344CB8AC3E}">
        <p14:creationId xmlns:p14="http://schemas.microsoft.com/office/powerpoint/2010/main" val="244142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1" grpId="0" animBg="1"/>
      <p:bldP spid="14" grpId="0"/>
      <p:bldP spid="1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53604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所有可能的路径情况：</a:t>
            </a:r>
            <a:endParaRPr dirty="0"/>
          </a:p>
        </p:txBody>
      </p:sp>
      <p:sp>
        <p:nvSpPr>
          <p:cNvPr id="123" name="xxxxx"/>
          <p:cNvSpPr txBox="1"/>
          <p:nvPr/>
        </p:nvSpPr>
        <p:spPr>
          <a:xfrm>
            <a:off x="1524755" y="8439462"/>
            <a:ext cx="305372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1. b + a + c</a:t>
            </a:r>
            <a:endParaRPr dirty="0"/>
          </a:p>
        </p:txBody>
      </p:sp>
      <p:sp>
        <p:nvSpPr>
          <p:cNvPr id="10" name="xxxxx">
            <a:extLst>
              <a:ext uri="{FF2B5EF4-FFF2-40B4-BE49-F238E27FC236}">
                <a16:creationId xmlns:a16="http://schemas.microsoft.com/office/drawing/2014/main" id="{280CB99E-3EDB-4AF8-BB5E-12F0770E5E86}"/>
              </a:ext>
            </a:extLst>
          </p:cNvPr>
          <p:cNvSpPr txBox="1"/>
          <p:nvPr/>
        </p:nvSpPr>
        <p:spPr>
          <a:xfrm>
            <a:off x="1534496" y="9266759"/>
            <a:ext cx="23355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2. b + a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491160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sym typeface="Helvetica Neue Light"/>
              </a:rPr>
              <a:t>考虑一个二叉树单元</a:t>
            </a:r>
            <a:endParaRPr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5F56B2-B52D-4A20-BDCC-8D7A9F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4930869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   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7800DA4C-75FA-4AC0-AE85-892397E20131}"/>
              </a:ext>
            </a:extLst>
          </p:cNvPr>
          <p:cNvSpPr txBox="1"/>
          <p:nvPr/>
        </p:nvSpPr>
        <p:spPr>
          <a:xfrm>
            <a:off x="1534496" y="10091651"/>
            <a:ext cx="23195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3. c + a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6519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a </a:t>
            </a:r>
            <a:r>
              <a:rPr lang="zh-CN" altLang="en-US" sz="3500" b="0" dirty="0">
                <a:sym typeface="Helvetica Neue Light"/>
              </a:rPr>
              <a:t>是根节点，与上层的父节点相连（如果有的话）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122421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sz="3500" b="0" dirty="0">
                <a:sym typeface="Helvetica Neue Light"/>
              </a:rPr>
              <a:t>b c </a:t>
            </a:r>
            <a:r>
              <a:rPr lang="zh-CN" altLang="en-US" sz="3500" b="0" dirty="0">
                <a:sym typeface="Helvetica Neue Light"/>
              </a:rPr>
              <a:t>是子节点，与其各自子节点中路径最大值的节点相连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89B181A-6965-4382-8B8D-85B70AF9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6981738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/  \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60D8F15-8A11-4DFB-B65B-E64AF4CF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9032607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\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DF2BC35-19BF-488B-8F9B-D2F38F30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     c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4068265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9674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处理情况 </a:t>
            </a:r>
            <a:r>
              <a:rPr lang="en-US" altLang="zh-CN" dirty="0"/>
              <a:t>2 </a:t>
            </a:r>
            <a:r>
              <a:rPr lang="zh-CN" altLang="en-US" dirty="0"/>
              <a:t>和 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806109" y="8484416"/>
            <a:ext cx="1076897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sz="3500" b="0" dirty="0">
                <a:latin typeface="Helvetica Neue Light"/>
                <a:sym typeface="Helvetica Neue Light"/>
              </a:rPr>
              <a:t>要求 </a:t>
            </a:r>
            <a:r>
              <a:rPr lang="en-US" altLang="zh-CN" sz="3500" b="0" dirty="0">
                <a:latin typeface="Helvetica Neue Light"/>
                <a:sym typeface="Helvetica Neue Light"/>
              </a:rPr>
              <a:t>a </a:t>
            </a:r>
            <a:r>
              <a:rPr lang="zh-CN" altLang="en-US" sz="3500" b="0" dirty="0">
                <a:latin typeface="Helvetica Neue Light"/>
                <a:sym typeface="Helvetica Neue Light"/>
              </a:rPr>
              <a:t>通往下方的最大路径和（向下路径最大和）</a:t>
            </a:r>
            <a:endParaRPr lang="zh-CN" altLang="en-US" dirty="0"/>
          </a:p>
        </p:txBody>
      </p:sp>
      <p:sp>
        <p:nvSpPr>
          <p:cNvPr id="8" name="xxxxx">
            <a:extLst>
              <a:ext uri="{FF2B5EF4-FFF2-40B4-BE49-F238E27FC236}">
                <a16:creationId xmlns:a16="http://schemas.microsoft.com/office/drawing/2014/main" id="{E0D2809E-8CFC-4BE7-A716-677E44B9D1E2}"/>
              </a:ext>
            </a:extLst>
          </p:cNvPr>
          <p:cNvSpPr txBox="1"/>
          <p:nvPr/>
        </p:nvSpPr>
        <p:spPr>
          <a:xfrm>
            <a:off x="1524755" y="7616975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0C0F9EF4-2B45-41EF-92CC-C18C5FCBAC37}"/>
              </a:ext>
            </a:extLst>
          </p:cNvPr>
          <p:cNvSpPr txBox="1"/>
          <p:nvPr/>
        </p:nvSpPr>
        <p:spPr>
          <a:xfrm>
            <a:off x="1806109" y="9306903"/>
            <a:ext cx="765594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需要先求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的向下路径最大和</a:t>
            </a:r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A344F3AA-3D17-4712-88FD-7D863DD6F644}"/>
              </a:ext>
            </a:extLst>
          </p:cNvPr>
          <p:cNvSpPr txBox="1"/>
          <p:nvPr/>
        </p:nvSpPr>
        <p:spPr>
          <a:xfrm>
            <a:off x="1806109" y="10129390"/>
            <a:ext cx="39481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递归调用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xxxxx">
            <a:extLst>
              <a:ext uri="{FF2B5EF4-FFF2-40B4-BE49-F238E27FC236}">
                <a16:creationId xmlns:a16="http://schemas.microsoft.com/office/drawing/2014/main" id="{0155C6A1-4812-4F0B-A891-6C78DDE995DB}"/>
              </a:ext>
            </a:extLst>
          </p:cNvPr>
          <p:cNvSpPr txBox="1"/>
          <p:nvPr/>
        </p:nvSpPr>
        <p:spPr>
          <a:xfrm>
            <a:off x="2035441" y="6016955"/>
            <a:ext cx="1112965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通向上方的道路确定了，想知道下方是选择 </a:t>
            </a:r>
            <a:r>
              <a:rPr lang="en-US" altLang="zh-CN" dirty="0"/>
              <a:t>b </a:t>
            </a:r>
            <a:r>
              <a:rPr lang="zh-CN" altLang="en-US" dirty="0"/>
              <a:t>还是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68C64428-DB8E-486E-8121-25F8CF2B1C11}"/>
              </a:ext>
            </a:extLst>
          </p:cNvPr>
          <p:cNvSpPr txBox="1"/>
          <p:nvPr/>
        </p:nvSpPr>
        <p:spPr>
          <a:xfrm>
            <a:off x="1806108" y="10951877"/>
            <a:ext cx="999953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计算 </a:t>
            </a:r>
            <a:r>
              <a:rPr lang="en-US" altLang="zh-CN" dirty="0"/>
              <a:t>b + a </a:t>
            </a:r>
            <a:r>
              <a:rPr lang="zh-CN" altLang="en-US" dirty="0"/>
              <a:t>和 </a:t>
            </a:r>
            <a:r>
              <a:rPr lang="en-US" altLang="zh-CN" dirty="0"/>
              <a:t>c + a </a:t>
            </a:r>
            <a:r>
              <a:rPr lang="zh-CN" altLang="en-US" dirty="0"/>
              <a:t>，选择较大的值作为返回值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D134CB-5BA5-4037-8B20-D798A3D0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280" y="4577601"/>
            <a:ext cx="8803609" cy="61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7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8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03448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处理情况 </a:t>
            </a:r>
            <a:r>
              <a:rPr lang="en-US" altLang="zh-CN" dirty="0"/>
              <a:t>1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989995" y="8467164"/>
            <a:ext cx="586057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在得到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递归值之后</a:t>
            </a:r>
            <a:endParaRPr lang="en-US" altLang="zh-CN" dirty="0"/>
          </a:p>
        </p:txBody>
      </p:sp>
      <p:sp>
        <p:nvSpPr>
          <p:cNvPr id="12" name="xxxxx">
            <a:extLst>
              <a:ext uri="{FF2B5EF4-FFF2-40B4-BE49-F238E27FC236}">
                <a16:creationId xmlns:a16="http://schemas.microsoft.com/office/drawing/2014/main" id="{18F95F2E-DCBB-403E-88B8-0B8911D9E99F}"/>
              </a:ext>
            </a:extLst>
          </p:cNvPr>
          <p:cNvSpPr txBox="1"/>
          <p:nvPr/>
        </p:nvSpPr>
        <p:spPr>
          <a:xfrm>
            <a:off x="1534496" y="6794488"/>
            <a:ext cx="87203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altLang="zh-CN" dirty="0"/>
          </a:p>
        </p:txBody>
      </p:sp>
      <p:sp>
        <p:nvSpPr>
          <p:cNvPr id="13" name="xxxxx">
            <a:extLst>
              <a:ext uri="{FF2B5EF4-FFF2-40B4-BE49-F238E27FC236}">
                <a16:creationId xmlns:a16="http://schemas.microsoft.com/office/drawing/2014/main" id="{FA2A4CC9-32A4-4069-9D0A-41B6B03C5A85}"/>
              </a:ext>
            </a:extLst>
          </p:cNvPr>
          <p:cNvSpPr txBox="1"/>
          <p:nvPr/>
        </p:nvSpPr>
        <p:spPr>
          <a:xfrm>
            <a:off x="1989994" y="11164063"/>
            <a:ext cx="10746532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而是另外使用一个全局变量来记录（全局最大和）</a:t>
            </a:r>
            <a:endParaRPr lang="en-US" altLang="zh-CN" dirty="0"/>
          </a:p>
        </p:txBody>
      </p:sp>
      <p:sp>
        <p:nvSpPr>
          <p:cNvPr id="18" name="xxxxx">
            <a:extLst>
              <a:ext uri="{FF2B5EF4-FFF2-40B4-BE49-F238E27FC236}">
                <a16:creationId xmlns:a16="http://schemas.microsoft.com/office/drawing/2014/main" id="{816FD7A2-41C0-4895-B692-CBCA1BF164FA}"/>
              </a:ext>
            </a:extLst>
          </p:cNvPr>
          <p:cNvSpPr txBox="1"/>
          <p:nvPr/>
        </p:nvSpPr>
        <p:spPr>
          <a:xfrm>
            <a:off x="1980254" y="9147812"/>
            <a:ext cx="459100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FontTx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计算 </a:t>
            </a:r>
            <a:r>
              <a:rPr lang="en-US" altLang="zh-CN" dirty="0"/>
              <a:t>b + a + c </a:t>
            </a:r>
            <a:r>
              <a:rPr lang="zh-CN" altLang="en-US" dirty="0"/>
              <a:t>的值</a:t>
            </a:r>
            <a:endParaRPr lang="en-US" altLang="zh-CN" dirty="0"/>
          </a:p>
        </p:txBody>
      </p:sp>
      <p:sp>
        <p:nvSpPr>
          <p:cNvPr id="15" name="xxxxx">
            <a:extLst>
              <a:ext uri="{FF2B5EF4-FFF2-40B4-BE49-F238E27FC236}">
                <a16:creationId xmlns:a16="http://schemas.microsoft.com/office/drawing/2014/main" id="{A2DCA79C-1618-4ABF-B95C-C08EFA8A9A5C}"/>
              </a:ext>
            </a:extLst>
          </p:cNvPr>
          <p:cNvSpPr txBox="1"/>
          <p:nvPr/>
        </p:nvSpPr>
        <p:spPr>
          <a:xfrm>
            <a:off x="1534496" y="7657916"/>
            <a:ext cx="26673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实现方法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CD617-302A-4693-B9A9-B5CB9B61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131" y="3980856"/>
            <a:ext cx="6326241" cy="5401255"/>
          </a:xfrm>
          <a:prstGeom prst="rect">
            <a:avLst/>
          </a:prstGeom>
        </p:spPr>
      </p:pic>
      <p:sp>
        <p:nvSpPr>
          <p:cNvPr id="14" name="xxxxx">
            <a:extLst>
              <a:ext uri="{FF2B5EF4-FFF2-40B4-BE49-F238E27FC236}">
                <a16:creationId xmlns:a16="http://schemas.microsoft.com/office/drawing/2014/main" id="{4D82C3BB-7AA3-4195-BE91-A4BF9A6095A3}"/>
              </a:ext>
            </a:extLst>
          </p:cNvPr>
          <p:cNvSpPr txBox="1"/>
          <p:nvPr/>
        </p:nvSpPr>
        <p:spPr>
          <a:xfrm>
            <a:off x="2190123" y="6012942"/>
            <a:ext cx="753892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放弃向上的通路，选择连接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endParaRPr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D6597050-5E1B-4C15-8A7B-95D2B70A2622}"/>
              </a:ext>
            </a:extLst>
          </p:cNvPr>
          <p:cNvSpPr txBox="1"/>
          <p:nvPr/>
        </p:nvSpPr>
        <p:spPr>
          <a:xfrm>
            <a:off x="1989994" y="9828460"/>
            <a:ext cx="88854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因为放弃了向上的通路，选择连接 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endParaRPr dirty="0"/>
          </a:p>
        </p:txBody>
      </p:sp>
      <p:sp>
        <p:nvSpPr>
          <p:cNvPr id="19" name="xxxxx">
            <a:extLst>
              <a:ext uri="{FF2B5EF4-FFF2-40B4-BE49-F238E27FC236}">
                <a16:creationId xmlns:a16="http://schemas.microsoft.com/office/drawing/2014/main" id="{9885BB87-34AF-4236-B421-826F0679426E}"/>
              </a:ext>
            </a:extLst>
          </p:cNvPr>
          <p:cNvSpPr txBox="1"/>
          <p:nvPr/>
        </p:nvSpPr>
        <p:spPr>
          <a:xfrm>
            <a:off x="1989994" y="10522862"/>
            <a:ext cx="715580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所以计算的结果不能当做返回值</a:t>
            </a:r>
          </a:p>
        </p:txBody>
      </p:sp>
    </p:spTree>
    <p:extLst>
      <p:ext uri="{BB962C8B-B14F-4D97-AF65-F5344CB8AC3E}">
        <p14:creationId xmlns:p14="http://schemas.microsoft.com/office/powerpoint/2010/main" val="2681785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3" grpId="0" animBg="1"/>
      <p:bldP spid="18" grpId="0" animBg="1"/>
      <p:bldP spid="15" grpId="0" animBg="1"/>
      <p:bldP spid="14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标题"/>
          <p:cNvSpPr txBox="1"/>
          <p:nvPr/>
        </p:nvSpPr>
        <p:spPr>
          <a:xfrm>
            <a:off x="1524755" y="1062583"/>
            <a:ext cx="6718186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 b="0"/>
            </a:lvl1pPr>
          </a:lstStyle>
          <a:p>
            <a:r>
              <a:rPr lang="zh-CN" altLang="en-US" dirty="0"/>
              <a:t>二叉树中的最大路径和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0" name="15@3x.png" descr="15@3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58" y="955097"/>
            <a:ext cx="2540001" cy="1195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xxx"/>
          <p:cNvSpPr txBox="1"/>
          <p:nvPr/>
        </p:nvSpPr>
        <p:spPr>
          <a:xfrm>
            <a:off x="1528824" y="4181801"/>
            <a:ext cx="268182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lvl="3" indent="-381000" algn="l">
              <a:buSzPct val="100000"/>
              <a:buChar char="‣"/>
              <a:defRPr sz="4000" b="0"/>
            </a:pPr>
            <a:r>
              <a:rPr dirty="0"/>
              <a:t> </a:t>
            </a: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122" name="xxxxx"/>
          <p:cNvSpPr txBox="1"/>
          <p:nvPr/>
        </p:nvSpPr>
        <p:spPr>
          <a:xfrm>
            <a:off x="1534496" y="7616975"/>
            <a:ext cx="70612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altLang="zh-CN" dirty="0"/>
              <a:t>a </a:t>
            </a:r>
            <a:r>
              <a:rPr lang="zh-CN" altLang="en-US" dirty="0"/>
              <a:t>作为必经之路，是不能舍弃的</a:t>
            </a:r>
          </a:p>
        </p:txBody>
      </p:sp>
      <p:sp>
        <p:nvSpPr>
          <p:cNvPr id="11" name="xxxxx">
            <a:extLst>
              <a:ext uri="{FF2B5EF4-FFF2-40B4-BE49-F238E27FC236}">
                <a16:creationId xmlns:a16="http://schemas.microsoft.com/office/drawing/2014/main" id="{2FA336E7-065F-44EE-9546-2206454DC3BA}"/>
              </a:ext>
            </a:extLst>
          </p:cNvPr>
          <p:cNvSpPr txBox="1"/>
          <p:nvPr/>
        </p:nvSpPr>
        <p:spPr>
          <a:xfrm>
            <a:off x="1524755" y="5149514"/>
            <a:ext cx="311623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负数的处理</a:t>
            </a:r>
            <a:endParaRPr dirty="0"/>
          </a:p>
        </p:txBody>
      </p:sp>
      <p:sp>
        <p:nvSpPr>
          <p:cNvPr id="16" name="xxxxx">
            <a:extLst>
              <a:ext uri="{FF2B5EF4-FFF2-40B4-BE49-F238E27FC236}">
                <a16:creationId xmlns:a16="http://schemas.microsoft.com/office/drawing/2014/main" id="{F64E741B-D212-40B0-A755-B82B04FCFEB6}"/>
              </a:ext>
            </a:extLst>
          </p:cNvPr>
          <p:cNvSpPr txBox="1"/>
          <p:nvPr/>
        </p:nvSpPr>
        <p:spPr>
          <a:xfrm>
            <a:off x="1534496" y="5972001"/>
            <a:ext cx="1039226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求最大和，负数能舍弃就舍弃，使用 </a:t>
            </a:r>
            <a:r>
              <a:rPr lang="en-US" altLang="zh-CN" sz="3500" i="1" dirty="0">
                <a:solidFill>
                  <a:srgbClr val="A000A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max</a:t>
            </a:r>
            <a:r>
              <a:rPr lang="en-US" altLang="zh-CN" sz="35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(</a:t>
            </a:r>
            <a:r>
              <a:rPr lang="en-US" altLang="zh-CN" sz="350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0</a:t>
            </a:r>
            <a:r>
              <a:rPr lang="en-US" altLang="zh-CN" sz="3500" dirty="0">
                <a:latin typeface="Consolas" panose="020B0609020204030204" pitchFamily="49" charset="0"/>
                <a:ea typeface="宋体" panose="02010600030101010101" pitchFamily="2" charset="-122"/>
                <a:cs typeface="新宋体" panose="02010609030101010101" pitchFamily="49" charset="-122"/>
              </a:rPr>
              <a:t>, x)</a:t>
            </a:r>
            <a:endParaRPr lang="en-US" altLang="zh-CN" dirty="0"/>
          </a:p>
        </p:txBody>
      </p:sp>
      <p:sp>
        <p:nvSpPr>
          <p:cNvPr id="17" name="xxxxx">
            <a:extLst>
              <a:ext uri="{FF2B5EF4-FFF2-40B4-BE49-F238E27FC236}">
                <a16:creationId xmlns:a16="http://schemas.microsoft.com/office/drawing/2014/main" id="{A29ADDA2-DE86-4EAC-A5DC-1E452DCE7C3D}"/>
              </a:ext>
            </a:extLst>
          </p:cNvPr>
          <p:cNvSpPr txBox="1"/>
          <p:nvPr/>
        </p:nvSpPr>
        <p:spPr>
          <a:xfrm>
            <a:off x="1534496" y="6794488"/>
            <a:ext cx="888544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62000" lvl="3" indent="-381000" algn="l">
              <a:buSzPct val="100000"/>
              <a:buChar char="-"/>
              <a:defRPr sz="3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zh-CN" altLang="en-US" dirty="0"/>
              <a:t>注意：无论是继续向上，还是连接 </a:t>
            </a:r>
            <a:r>
              <a:rPr lang="en-US" altLang="zh-CN" dirty="0"/>
              <a:t>b </a:t>
            </a:r>
            <a:r>
              <a:rPr lang="zh-CN" altLang="en-US" dirty="0"/>
              <a:t>和</a:t>
            </a:r>
            <a:r>
              <a:rPr lang="en-US" altLang="zh-CN" dirty="0"/>
              <a:t> c</a:t>
            </a:r>
            <a:endParaRPr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BEA6B7-172E-4F94-AE34-E69B1D6C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0000" y="2880000"/>
            <a:ext cx="497109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|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</a:t>
            </a:r>
          </a:p>
          <a:p>
            <a:pPr lvl="0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-1      -1</a:t>
            </a:r>
          </a:p>
          <a:p>
            <a:pPr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  \   /  \</a:t>
            </a:r>
          </a:p>
        </p:txBody>
      </p:sp>
    </p:spTree>
    <p:extLst>
      <p:ext uri="{BB962C8B-B14F-4D97-AF65-F5344CB8AC3E}">
        <p14:creationId xmlns:p14="http://schemas.microsoft.com/office/powerpoint/2010/main" val="252695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1" grpId="0" animBg="1"/>
      <p:bldP spid="16" grpId="0" animBg="1"/>
      <p:bldP spid="17" grpId="0" animBg="1"/>
      <p:bldP spid="12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944</Words>
  <Application>Microsoft Office PowerPoint</Application>
  <PresentationFormat>自定义</PresentationFormat>
  <Paragraphs>187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华文楷体</vt:lpstr>
      <vt:lpstr>华文细黑</vt:lpstr>
      <vt:lpstr>幼圆</vt:lpstr>
      <vt:lpstr>Consolas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志勇 周</cp:lastModifiedBy>
  <cp:revision>53</cp:revision>
  <dcterms:modified xsi:type="dcterms:W3CDTF">2020-02-25T05:38:34Z</dcterms:modified>
</cp:coreProperties>
</file>