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57" r:id="rId4"/>
    <p:sldId id="269" r:id="rId5"/>
    <p:sldId id="270" r:id="rId6"/>
    <p:sldId id="271" r:id="rId7"/>
    <p:sldId id="272" r:id="rId8"/>
    <p:sldId id="275" r:id="rId9"/>
    <p:sldId id="273" r:id="rId10"/>
    <p:sldId id="274" r:id="rId11"/>
    <p:sldId id="276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4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637354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indent="0" algn="l">
              <a:buSzPct val="100000"/>
              <a:defRPr sz="4000" b="0"/>
            </a:pPr>
            <a:r>
              <a:rPr lang="en-US" altLang="zh-CN" dirty="0"/>
              <a:t>124. </a:t>
            </a:r>
            <a:r>
              <a:rPr lang="zh-CN" altLang="en-US" dirty="0"/>
              <a:t>二叉树中的最大路径和</a:t>
            </a:r>
            <a:endParaRPr dirty="0"/>
          </a:p>
        </p:txBody>
      </p:sp>
      <p:sp>
        <p:nvSpPr>
          <p:cNvPr id="122" name="xxxxx"/>
          <p:cNvSpPr txBox="1"/>
          <p:nvPr/>
        </p:nvSpPr>
        <p:spPr>
          <a:xfrm>
            <a:off x="1524755" y="5228204"/>
            <a:ext cx="1015887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381000" lvl="3" indent="0" algn="l">
              <a:buSzPct val="100000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给定一个非空二叉树，返回其最大路径和。</a:t>
            </a:r>
          </a:p>
          <a:p>
            <a:pPr marL="381000" lvl="3" indent="0" algn="l">
              <a:buSzPct val="100000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81000" lvl="3" indent="0" algn="l">
              <a:buSzPct val="100000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本题中，路径被定义为一条从树中任意节点出发，达到任意节点的序列。该路径至少包含一个节点，且不一定经过根节点。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3" name="xxxxx"/>
          <p:cNvSpPr txBox="1"/>
          <p:nvPr/>
        </p:nvSpPr>
        <p:spPr>
          <a:xfrm>
            <a:off x="1528824" y="5968249"/>
            <a:ext cx="48731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0" algn="l">
              <a:buSzPct val="100000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289333-86A2-4FA6-AF5A-B7D16653A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000" y="2880000"/>
            <a:ext cx="497109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示例 1: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输入: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[1,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2,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3]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/ \</a:t>
            </a: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输出: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6 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4436723-B3BA-449B-A8F5-7E86CBC1C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000" y="6858000"/>
            <a:ext cx="497109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解释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最大路径为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  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 +</a:t>
            </a: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 +</a:t>
            </a: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 = 6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268182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dirty="0"/>
              <a:t> </a:t>
            </a:r>
            <a:r>
              <a:rPr lang="zh-CN" altLang="en-US" dirty="0"/>
              <a:t>解题思路</a:t>
            </a:r>
            <a:endParaRPr dirty="0"/>
          </a:p>
        </p:txBody>
      </p:sp>
      <p:sp>
        <p:nvSpPr>
          <p:cNvPr id="122" name="xxxxx"/>
          <p:cNvSpPr txBox="1"/>
          <p:nvPr/>
        </p:nvSpPr>
        <p:spPr>
          <a:xfrm>
            <a:off x="1534496" y="7616975"/>
            <a:ext cx="7061228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altLang="zh-CN" dirty="0"/>
              <a:t>a </a:t>
            </a:r>
            <a:r>
              <a:rPr lang="zh-CN" altLang="en-US" dirty="0"/>
              <a:t>作为必经之路，是不能舍弃的</a:t>
            </a:r>
          </a:p>
        </p:txBody>
      </p:sp>
      <p:sp>
        <p:nvSpPr>
          <p:cNvPr id="11" name="xxxxx">
            <a:extLst>
              <a:ext uri="{FF2B5EF4-FFF2-40B4-BE49-F238E27FC236}">
                <a16:creationId xmlns:a16="http://schemas.microsoft.com/office/drawing/2014/main" id="{2FA336E7-065F-44EE-9546-2206454DC3BA}"/>
              </a:ext>
            </a:extLst>
          </p:cNvPr>
          <p:cNvSpPr txBox="1"/>
          <p:nvPr/>
        </p:nvSpPr>
        <p:spPr>
          <a:xfrm>
            <a:off x="1524755" y="5149514"/>
            <a:ext cx="3116238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负数的处理</a:t>
            </a:r>
            <a:endParaRPr dirty="0"/>
          </a:p>
        </p:txBody>
      </p:sp>
      <p:sp>
        <p:nvSpPr>
          <p:cNvPr id="16" name="xxxxx">
            <a:extLst>
              <a:ext uri="{FF2B5EF4-FFF2-40B4-BE49-F238E27FC236}">
                <a16:creationId xmlns:a16="http://schemas.microsoft.com/office/drawing/2014/main" id="{F64E741B-D212-40B0-A755-B82B04FCFEB6}"/>
              </a:ext>
            </a:extLst>
          </p:cNvPr>
          <p:cNvSpPr txBox="1"/>
          <p:nvPr/>
        </p:nvSpPr>
        <p:spPr>
          <a:xfrm>
            <a:off x="1534496" y="5972001"/>
            <a:ext cx="9420849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求最大和，负数能舍弃就舍弃（</a:t>
            </a:r>
            <a:r>
              <a:rPr lang="en-US" altLang="zh-CN" dirty="0"/>
              <a:t>max(0, x)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7" name="xxxxx">
            <a:extLst>
              <a:ext uri="{FF2B5EF4-FFF2-40B4-BE49-F238E27FC236}">
                <a16:creationId xmlns:a16="http://schemas.microsoft.com/office/drawing/2014/main" id="{A29ADDA2-DE86-4EAC-A5DC-1E452DCE7C3D}"/>
              </a:ext>
            </a:extLst>
          </p:cNvPr>
          <p:cNvSpPr txBox="1"/>
          <p:nvPr/>
        </p:nvSpPr>
        <p:spPr>
          <a:xfrm>
            <a:off x="1534496" y="6794488"/>
            <a:ext cx="775372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但是无论是继续向上，还是连接 </a:t>
            </a:r>
            <a:r>
              <a:rPr lang="en-US" altLang="zh-CN" dirty="0" err="1"/>
              <a:t>bc</a:t>
            </a:r>
            <a:endParaRPr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5BEA6B7-172E-4F94-AE34-E69B1D6CE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000" y="2880000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|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-1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-1      -1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   /  \</a:t>
            </a:r>
          </a:p>
        </p:txBody>
      </p:sp>
    </p:spTree>
    <p:extLst>
      <p:ext uri="{BB962C8B-B14F-4D97-AF65-F5344CB8AC3E}">
        <p14:creationId xmlns:p14="http://schemas.microsoft.com/office/powerpoint/2010/main" val="2526951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1" grpId="0" animBg="1"/>
      <p:bldP spid="16" grpId="0" animBg="1"/>
      <p:bldP spid="17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268182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dirty="0"/>
              <a:t> </a:t>
            </a:r>
            <a:r>
              <a:rPr lang="zh-CN" altLang="en-US" dirty="0"/>
              <a:t>模拟执行</a:t>
            </a:r>
            <a:endParaRPr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0C87392-4DAA-4FEE-956B-44AA06D3C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588" y="5480545"/>
            <a:ext cx="704653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示例 1: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输入: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it-IT" altLang="zh-CN" sz="2400" b="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[5, 4, 8, 11, null, 13, 4, 7, 2, null, null, null, 1]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/ \</a:t>
            </a: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4    8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</a:t>
            </a:r>
            <a:r>
              <a:rPr lang="zh-CN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\</a:t>
            </a: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lain" startAt="11"/>
              <a:tabLst/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13  4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             \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7     2              1   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4"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输出: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48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CA331F4-79CE-48DB-B696-3713ACD355D9}"/>
              </a:ext>
            </a:extLst>
          </p:cNvPr>
          <p:cNvGrpSpPr/>
          <p:nvPr/>
        </p:nvGrpSpPr>
        <p:grpSpPr>
          <a:xfrm>
            <a:off x="10022983" y="7252330"/>
            <a:ext cx="10978376" cy="1201779"/>
            <a:chOff x="10916571" y="7234240"/>
            <a:chExt cx="10978376" cy="1201779"/>
          </a:xfrm>
        </p:grpSpPr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EDC9C932-F8B9-49BC-BEEF-260B453AC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6571" y="7235690"/>
              <a:ext cx="49710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4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/  </a:t>
              </a:r>
              <a:r>
                <a:rPr lang="en-US" altLang="zh-CN" sz="2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\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18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   </a:t>
              </a:r>
              <a:r>
                <a:rPr lang="en-US" altLang="zh-CN" sz="2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</a:t>
              </a:r>
              <a:endPara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695E887F-7B9A-474F-A016-EFBA9CCC9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7661" y="7234240"/>
              <a:ext cx="24546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 + a = 22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c + a = 4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 + a + c = 22</a:t>
              </a:r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77764C19-F35C-426C-9CA7-7BE5B1BFF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0257" y="7234240"/>
              <a:ext cx="2454690" cy="8309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全局最大和：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22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联络最大和：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22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2DA2AE8-E198-4262-A9C1-18058D6BBCF7}"/>
              </a:ext>
            </a:extLst>
          </p:cNvPr>
          <p:cNvGrpSpPr/>
          <p:nvPr/>
        </p:nvGrpSpPr>
        <p:grpSpPr>
          <a:xfrm>
            <a:off x="10022983" y="7263006"/>
            <a:ext cx="10978376" cy="1201779"/>
            <a:chOff x="10916571" y="8487141"/>
            <a:chExt cx="10978376" cy="1201779"/>
          </a:xfrm>
        </p:grpSpPr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FC37C588-AB97-41E9-ADE2-00490DDC5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6571" y="8488591"/>
              <a:ext cx="49710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5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/  \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22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   </a:t>
              </a:r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4</a:t>
              </a:r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F6728A7F-96A1-4591-908C-0CAECB15F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7661" y="8856473"/>
              <a:ext cx="2454690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C6E64425-2313-46CC-B01F-BCBCBCF29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0257" y="8487141"/>
              <a:ext cx="2454690" cy="8309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全局最大和：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22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D12EC995-29FD-46E7-BC67-0789AB718965}"/>
              </a:ext>
            </a:extLst>
          </p:cNvPr>
          <p:cNvGrpSpPr/>
          <p:nvPr/>
        </p:nvGrpSpPr>
        <p:grpSpPr>
          <a:xfrm>
            <a:off x="10022983" y="7263006"/>
            <a:ext cx="10978376" cy="1200329"/>
            <a:chOff x="10916571" y="3469737"/>
            <a:chExt cx="10978376" cy="1200329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B0AAA68D-153E-4BE6-A349-B5D4229DC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6571" y="3469737"/>
              <a:ext cx="49710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5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/  \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4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   8</a:t>
              </a:r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39C7B6A8-1CE4-4679-B5AA-ED88A2201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0257" y="3469737"/>
              <a:ext cx="2454690" cy="8309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全局最大和：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B3EBF6B8-424D-4C94-811F-B8D91D36F5B2}"/>
              </a:ext>
            </a:extLst>
          </p:cNvPr>
          <p:cNvSpPr/>
          <p:nvPr/>
        </p:nvSpPr>
        <p:spPr>
          <a:xfrm>
            <a:off x="4924045" y="6972665"/>
            <a:ext cx="144562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\</a:t>
            </a: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4    8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0669ADD-224E-4CF6-A7AB-9A44762232B6}"/>
              </a:ext>
            </a:extLst>
          </p:cNvPr>
          <p:cNvGrpSpPr/>
          <p:nvPr/>
        </p:nvGrpSpPr>
        <p:grpSpPr>
          <a:xfrm>
            <a:off x="10022983" y="7257668"/>
            <a:ext cx="10978376" cy="1201054"/>
            <a:chOff x="10916571" y="4724813"/>
            <a:chExt cx="10978376" cy="1201054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4531B44D-048C-4F9C-867C-D78ADB91F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6571" y="4725538"/>
              <a:ext cx="49710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4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/  </a:t>
              </a:r>
              <a:r>
                <a:rPr lang="en-US" altLang="zh-CN" sz="2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\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11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   </a:t>
              </a:r>
              <a:r>
                <a:rPr lang="en-US" altLang="zh-CN" sz="2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</a:t>
              </a:r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026250-6C40-428F-A059-D8EA071FF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0257" y="4724813"/>
              <a:ext cx="2454690" cy="8309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全局最大和：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5799603D-6187-445C-A6E2-B190D7F50AD5}"/>
              </a:ext>
            </a:extLst>
          </p:cNvPr>
          <p:cNvSpPr/>
          <p:nvPr/>
        </p:nvSpPr>
        <p:spPr>
          <a:xfrm>
            <a:off x="4685027" y="7702309"/>
            <a:ext cx="125613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</a:t>
            </a:r>
            <a:r>
              <a:rPr lang="zh-CN" altLang="zh-CN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  <a:endParaRPr lang="en-US" altLang="zh-CN" sz="2400" dirty="0">
              <a:solidFill>
                <a:schemeClr val="accent4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11    </a:t>
            </a:r>
            <a:r>
              <a:rPr lang="en-US" altLang="zh-CN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5FCEA69-0511-4CDA-95C4-41C4AA48E0DD}"/>
              </a:ext>
            </a:extLst>
          </p:cNvPr>
          <p:cNvSpPr/>
          <p:nvPr/>
        </p:nvSpPr>
        <p:spPr>
          <a:xfrm>
            <a:off x="5391957" y="7702309"/>
            <a:ext cx="118436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8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\</a:t>
            </a: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13   </a:t>
            </a:r>
            <a:r>
              <a:rPr lang="en-US" altLang="zh-CN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0329D34-E375-4C71-ADC8-EA9D7FDA5C99}"/>
              </a:ext>
            </a:extLst>
          </p:cNvPr>
          <p:cNvGrpSpPr/>
          <p:nvPr/>
        </p:nvGrpSpPr>
        <p:grpSpPr>
          <a:xfrm>
            <a:off x="10022983" y="7263006"/>
            <a:ext cx="10978376" cy="1201779"/>
            <a:chOff x="10916571" y="5979889"/>
            <a:chExt cx="10978376" cy="1201779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87EA7034-457C-4DC4-8B1E-C9209BE77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6571" y="5981339"/>
              <a:ext cx="49710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11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/  \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7     2</a:t>
              </a:r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3A4DB32B-921D-4EED-B3AC-A13DEB9FB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7661" y="5979889"/>
              <a:ext cx="24546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 + a = 18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c + a = 13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 + a + c = 20</a:t>
              </a:r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9430ADEA-8431-4D60-B906-C8799E20E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0257" y="5979889"/>
              <a:ext cx="2454690" cy="8309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全局最大和：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20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联络最大和：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18</a:t>
              </a: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B565B10C-AD02-4977-819C-8C4ABA69427F}"/>
              </a:ext>
            </a:extLst>
          </p:cNvPr>
          <p:cNvSpPr/>
          <p:nvPr/>
        </p:nvSpPr>
        <p:spPr>
          <a:xfrm>
            <a:off x="4417565" y="8487141"/>
            <a:ext cx="125613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11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\</a:t>
            </a: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7    2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1E5A988-37A1-491F-8331-923B69D65A5D}"/>
              </a:ext>
            </a:extLst>
          </p:cNvPr>
          <p:cNvSpPr/>
          <p:nvPr/>
        </p:nvSpPr>
        <p:spPr>
          <a:xfrm>
            <a:off x="5716678" y="8464785"/>
            <a:ext cx="118436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</a:t>
            </a:r>
            <a:r>
              <a:rPr lang="zh-CN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11  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B097C5BC-62B8-43CE-9BE8-C80962858083}"/>
              </a:ext>
            </a:extLst>
          </p:cNvPr>
          <p:cNvGrpSpPr/>
          <p:nvPr/>
        </p:nvGrpSpPr>
        <p:grpSpPr>
          <a:xfrm>
            <a:off x="10022983" y="7259249"/>
            <a:ext cx="10978376" cy="1201779"/>
            <a:chOff x="10916571" y="8487141"/>
            <a:chExt cx="10978376" cy="1201779"/>
          </a:xfrm>
        </p:grpSpPr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C41BBDDC-9325-4219-A1B9-0F4E6DE7F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6571" y="8488591"/>
              <a:ext cx="49710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8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/  \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13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   </a:t>
              </a:r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4</a:t>
              </a:r>
            </a:p>
          </p:txBody>
        </p:sp>
        <p:sp>
          <p:nvSpPr>
            <p:cNvPr id="44" name="Rectangle 2">
              <a:extLst>
                <a:ext uri="{FF2B5EF4-FFF2-40B4-BE49-F238E27FC236}">
                  <a16:creationId xmlns:a16="http://schemas.microsoft.com/office/drawing/2014/main" id="{2EC77297-CEB8-4A50-ADF1-70B5ACF8F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7661" y="8856473"/>
              <a:ext cx="2454690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5" name="Rectangle 2">
              <a:extLst>
                <a:ext uri="{FF2B5EF4-FFF2-40B4-BE49-F238E27FC236}">
                  <a16:creationId xmlns:a16="http://schemas.microsoft.com/office/drawing/2014/main" id="{7672717F-D494-41B9-B61A-E0104E96E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0257" y="8487141"/>
              <a:ext cx="2454690" cy="8309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全局最大和：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22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415D15A7-E3A3-448B-B007-E2EA8F62D517}"/>
              </a:ext>
            </a:extLst>
          </p:cNvPr>
          <p:cNvGrpSpPr/>
          <p:nvPr/>
        </p:nvGrpSpPr>
        <p:grpSpPr>
          <a:xfrm>
            <a:off x="10022983" y="7263006"/>
            <a:ext cx="10978376" cy="1201779"/>
            <a:chOff x="10916571" y="5979889"/>
            <a:chExt cx="10978376" cy="1201779"/>
          </a:xfrm>
        </p:grpSpPr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79C18581-A8D2-4758-89CC-5E58488E5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6571" y="5981339"/>
              <a:ext cx="49710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4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/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\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7  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 1</a:t>
              </a:r>
            </a:p>
          </p:txBody>
        </p:sp>
        <p:sp>
          <p:nvSpPr>
            <p:cNvPr id="52" name="Rectangle 2">
              <a:extLst>
                <a:ext uri="{FF2B5EF4-FFF2-40B4-BE49-F238E27FC236}">
                  <a16:creationId xmlns:a16="http://schemas.microsoft.com/office/drawing/2014/main" id="{C6E1284C-3E11-4873-9DB4-3C0E9333C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7661" y="5979889"/>
              <a:ext cx="24546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 + a = 4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c + a = 5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 + a + c = 5</a:t>
              </a:r>
            </a:p>
          </p:txBody>
        </p:sp>
        <p:sp>
          <p:nvSpPr>
            <p:cNvPr id="53" name="Rectangle 2">
              <a:extLst>
                <a:ext uri="{FF2B5EF4-FFF2-40B4-BE49-F238E27FC236}">
                  <a16:creationId xmlns:a16="http://schemas.microsoft.com/office/drawing/2014/main" id="{4BBD15B0-7714-4E2B-823D-AB6BE80CF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0257" y="5979889"/>
              <a:ext cx="2454690" cy="8309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全局最大和：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22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联络最大和：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5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5F302093-07BE-4E6E-93D3-BD944D75CAE8}"/>
              </a:ext>
            </a:extLst>
          </p:cNvPr>
          <p:cNvGrpSpPr/>
          <p:nvPr/>
        </p:nvGrpSpPr>
        <p:grpSpPr>
          <a:xfrm>
            <a:off x="10022983" y="7263006"/>
            <a:ext cx="10978376" cy="1201779"/>
            <a:chOff x="10916571" y="5979889"/>
            <a:chExt cx="10978376" cy="1201779"/>
          </a:xfrm>
        </p:grpSpPr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D9D9C06C-DE04-40EA-92E1-21B269F1E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6571" y="5981339"/>
              <a:ext cx="49710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8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/  \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13     5</a:t>
              </a:r>
            </a:p>
          </p:txBody>
        </p:sp>
        <p:sp>
          <p:nvSpPr>
            <p:cNvPr id="60" name="Rectangle 2">
              <a:extLst>
                <a:ext uri="{FF2B5EF4-FFF2-40B4-BE49-F238E27FC236}">
                  <a16:creationId xmlns:a16="http://schemas.microsoft.com/office/drawing/2014/main" id="{08A43F0B-B579-4413-B27A-204013BDA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7661" y="5979889"/>
              <a:ext cx="24546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 + a = 21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c + a = 13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 + a + c = 26</a:t>
              </a:r>
            </a:p>
          </p:txBody>
        </p:sp>
        <p:sp>
          <p:nvSpPr>
            <p:cNvPr id="61" name="Rectangle 2">
              <a:extLst>
                <a:ext uri="{FF2B5EF4-FFF2-40B4-BE49-F238E27FC236}">
                  <a16:creationId xmlns:a16="http://schemas.microsoft.com/office/drawing/2014/main" id="{C457477F-3649-45C5-8ED1-D0A4EF221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0257" y="5979889"/>
              <a:ext cx="2454690" cy="8309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全局最大和：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26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联络最大和：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21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1414647B-E762-4212-B03F-53D92F7B7B3B}"/>
              </a:ext>
            </a:extLst>
          </p:cNvPr>
          <p:cNvGrpSpPr/>
          <p:nvPr/>
        </p:nvGrpSpPr>
        <p:grpSpPr>
          <a:xfrm>
            <a:off x="10022983" y="7263006"/>
            <a:ext cx="10978376" cy="1201779"/>
            <a:chOff x="10916571" y="5979889"/>
            <a:chExt cx="10978376" cy="1201779"/>
          </a:xfrm>
        </p:grpSpPr>
        <p:sp>
          <p:nvSpPr>
            <p:cNvPr id="63" name="Rectangle 2">
              <a:extLst>
                <a:ext uri="{FF2B5EF4-FFF2-40B4-BE49-F238E27FC236}">
                  <a16:creationId xmlns:a16="http://schemas.microsoft.com/office/drawing/2014/main" id="{BDAFA29E-5908-4189-A634-FC8472F25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6571" y="5981339"/>
              <a:ext cx="49710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5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/  \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22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   </a:t>
              </a:r>
              <a:r>
                <a: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21</a:t>
              </a:r>
            </a:p>
          </p:txBody>
        </p:sp>
        <p:sp>
          <p:nvSpPr>
            <p:cNvPr id="64" name="Rectangle 2">
              <a:extLst>
                <a:ext uri="{FF2B5EF4-FFF2-40B4-BE49-F238E27FC236}">
                  <a16:creationId xmlns:a16="http://schemas.microsoft.com/office/drawing/2014/main" id="{0AC537FA-2F15-4320-8AA5-5C524A823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7661" y="5979889"/>
              <a:ext cx="24546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 + a = 27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c + a = 26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 + a + c = 48</a:t>
              </a:r>
            </a:p>
          </p:txBody>
        </p:sp>
        <p:sp>
          <p:nvSpPr>
            <p:cNvPr id="65" name="Rectangle 2">
              <a:extLst>
                <a:ext uri="{FF2B5EF4-FFF2-40B4-BE49-F238E27FC236}">
                  <a16:creationId xmlns:a16="http://schemas.microsoft.com/office/drawing/2014/main" id="{46059D7C-EB9F-455D-AF5D-46A94F6CE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0257" y="5979889"/>
              <a:ext cx="2454690" cy="8309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全局最大和：</a:t>
              </a:r>
              <a:r>
                <a:rPr lang="en-US" altLang="zh-CN" sz="2400" dirty="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48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联络最大和：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3351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4" grpId="1" animBg="1"/>
      <p:bldP spid="4" grpId="2" animBg="1"/>
      <p:bldP spid="4" grpId="3" animBg="1"/>
      <p:bldP spid="4" grpId="4" animBg="1"/>
      <p:bldP spid="31" grpId="0" animBg="1"/>
      <p:bldP spid="31" grpId="1" animBg="1"/>
      <p:bldP spid="31" grpId="2" animBg="1"/>
      <p:bldP spid="31" grpId="3" animBg="1"/>
      <p:bldP spid="32" grpId="0" animBg="1"/>
      <p:bldP spid="32" grpId="1" animBg="1"/>
      <p:bldP spid="32" grpId="2" animBg="1"/>
      <p:bldP spid="32" grpId="3" animBg="1"/>
      <p:bldP spid="33" grpId="0" animBg="1"/>
      <p:bldP spid="33" grpId="1" animBg="1"/>
      <p:bldP spid="34" grpId="0" animBg="1"/>
      <p:bldP spid="3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637354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indent="0" algn="l">
              <a:buSzPct val="100000"/>
              <a:defRPr sz="4000" b="0"/>
            </a:pPr>
            <a:r>
              <a:rPr lang="en-US" altLang="zh-CN" dirty="0"/>
              <a:t>124. </a:t>
            </a:r>
            <a:r>
              <a:rPr lang="zh-CN" altLang="en-US" dirty="0"/>
              <a:t>二叉树中的最大路径和</a:t>
            </a:r>
            <a:endParaRPr dirty="0"/>
          </a:p>
        </p:txBody>
      </p:sp>
      <p:sp>
        <p:nvSpPr>
          <p:cNvPr id="122" name="xxxxx"/>
          <p:cNvSpPr txBox="1"/>
          <p:nvPr/>
        </p:nvSpPr>
        <p:spPr>
          <a:xfrm>
            <a:off x="1524755" y="5228204"/>
            <a:ext cx="1015887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381000" lvl="3" indent="0" algn="l">
              <a:buSzPct val="100000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给定一个非空二叉树，返回其最大路径和。</a:t>
            </a:r>
          </a:p>
          <a:p>
            <a:pPr marL="381000" lvl="3" indent="0" algn="l">
              <a:buSzPct val="100000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81000" lvl="3" indent="0" algn="l">
              <a:buSzPct val="100000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本题中，路径被定义为一条从树中任意节点出发，达到任意节点的序列。该路径至少包含一个节点，且不一定经过根节点。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3" name="xxxxx"/>
          <p:cNvSpPr txBox="1"/>
          <p:nvPr/>
        </p:nvSpPr>
        <p:spPr>
          <a:xfrm>
            <a:off x="1528824" y="5968249"/>
            <a:ext cx="48731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0" algn="l">
              <a:buSzPct val="100000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289333-86A2-4FA6-AF5A-B7D16653A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000" y="2880000"/>
            <a:ext cx="4971090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示例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2: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输入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  [-10, 9, 20, null, null, 15, 7]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-10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9    20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  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  15    7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输出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  42</a:t>
            </a:r>
            <a:endParaRPr lang="zh-CN" altLang="zh-CN" sz="2400" b="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4436723-B3BA-449B-A8F5-7E86CBC1C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000" y="7563394"/>
            <a:ext cx="497109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解释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最大路径为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  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15 +</a:t>
            </a: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20 +</a:t>
            </a: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7] = 42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94012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268182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dirty="0"/>
              <a:t> </a:t>
            </a:r>
            <a:r>
              <a:rPr lang="zh-CN" altLang="en-US" dirty="0"/>
              <a:t>分析题意</a:t>
            </a:r>
            <a:endParaRPr dirty="0"/>
          </a:p>
        </p:txBody>
      </p:sp>
      <p:sp>
        <p:nvSpPr>
          <p:cNvPr id="122" name="xxxxx"/>
          <p:cNvSpPr txBox="1"/>
          <p:nvPr/>
        </p:nvSpPr>
        <p:spPr>
          <a:xfrm>
            <a:off x="1528824" y="5983953"/>
            <a:ext cx="8502328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路径：从任意节点出发，到达任意节点</a:t>
            </a:r>
            <a:endParaRPr dirty="0"/>
          </a:p>
        </p:txBody>
      </p:sp>
      <p:sp>
        <p:nvSpPr>
          <p:cNvPr id="123" name="xxxxx"/>
          <p:cNvSpPr txBox="1"/>
          <p:nvPr/>
        </p:nvSpPr>
        <p:spPr>
          <a:xfrm>
            <a:off x="1528824" y="6818392"/>
            <a:ext cx="10297691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该路径至少包含一个节点，且不一定经过根结点</a:t>
            </a:r>
            <a:endParaRPr dirty="0"/>
          </a:p>
        </p:txBody>
      </p:sp>
      <p:sp>
        <p:nvSpPr>
          <p:cNvPr id="10" name="xxxxx">
            <a:extLst>
              <a:ext uri="{FF2B5EF4-FFF2-40B4-BE49-F238E27FC236}">
                <a16:creationId xmlns:a16="http://schemas.microsoft.com/office/drawing/2014/main" id="{280CB99E-3EDB-4AF8-BB5E-12F0770E5E86}"/>
              </a:ext>
            </a:extLst>
          </p:cNvPr>
          <p:cNvSpPr txBox="1"/>
          <p:nvPr/>
        </p:nvSpPr>
        <p:spPr>
          <a:xfrm>
            <a:off x="1524755" y="7652831"/>
            <a:ext cx="625812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求所有可能路径和的最大值</a:t>
            </a:r>
            <a:endParaRPr dirty="0"/>
          </a:p>
        </p:txBody>
      </p:sp>
      <p:sp>
        <p:nvSpPr>
          <p:cNvPr id="11" name="xxxxx">
            <a:extLst>
              <a:ext uri="{FF2B5EF4-FFF2-40B4-BE49-F238E27FC236}">
                <a16:creationId xmlns:a16="http://schemas.microsoft.com/office/drawing/2014/main" id="{2FA336E7-065F-44EE-9546-2206454DC3BA}"/>
              </a:ext>
            </a:extLst>
          </p:cNvPr>
          <p:cNvSpPr txBox="1"/>
          <p:nvPr/>
        </p:nvSpPr>
        <p:spPr>
          <a:xfrm>
            <a:off x="1524755" y="5149514"/>
            <a:ext cx="221855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二叉树</a:t>
            </a:r>
            <a:endParaRPr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05F56B2-B52D-4A20-BDCC-8D7A9FB69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000" y="2915741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    /  \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    e   f    g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EB893D3A-168B-4EE1-B7DA-989B01998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2850" y="5149514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\    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e   f    g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A302C41C-2A4B-478E-A6E9-6DEA48589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000" y="7383287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    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  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    e 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1ABFE6C4-0A27-411C-9CED-B3195E970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4023" y="9617060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    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    e   f    g</a:t>
            </a:r>
          </a:p>
        </p:txBody>
      </p:sp>
    </p:spTree>
    <p:extLst>
      <p:ext uri="{BB962C8B-B14F-4D97-AF65-F5344CB8AC3E}">
        <p14:creationId xmlns:p14="http://schemas.microsoft.com/office/powerpoint/2010/main" val="22613069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 animBg="1"/>
      <p:bldP spid="10" grpId="0" animBg="1"/>
      <p:bldP spid="11" grpId="0" animBg="1"/>
      <p:bldP spid="14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319478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dirty="0"/>
              <a:t> </a:t>
            </a:r>
            <a:r>
              <a:rPr lang="zh-CN" altLang="en-US" dirty="0"/>
              <a:t>进一步分析</a:t>
            </a:r>
            <a:endParaRPr dirty="0"/>
          </a:p>
        </p:txBody>
      </p:sp>
      <p:sp>
        <p:nvSpPr>
          <p:cNvPr id="122" name="xxxxx"/>
          <p:cNvSpPr txBox="1"/>
          <p:nvPr/>
        </p:nvSpPr>
        <p:spPr>
          <a:xfrm>
            <a:off x="1524755" y="5974406"/>
            <a:ext cx="11195372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一个节点，被一个父节点连接，连接左右两个子节点</a:t>
            </a:r>
            <a:endParaRPr dirty="0"/>
          </a:p>
        </p:txBody>
      </p:sp>
      <p:sp>
        <p:nvSpPr>
          <p:cNvPr id="123" name="xxxxx"/>
          <p:cNvSpPr txBox="1"/>
          <p:nvPr/>
        </p:nvSpPr>
        <p:spPr>
          <a:xfrm>
            <a:off x="1528824" y="6799298"/>
            <a:ext cx="3116238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路径的特点</a:t>
            </a:r>
            <a:endParaRPr dirty="0"/>
          </a:p>
        </p:txBody>
      </p:sp>
      <p:sp>
        <p:nvSpPr>
          <p:cNvPr id="10" name="xxxxx">
            <a:extLst>
              <a:ext uri="{FF2B5EF4-FFF2-40B4-BE49-F238E27FC236}">
                <a16:creationId xmlns:a16="http://schemas.microsoft.com/office/drawing/2014/main" id="{280CB99E-3EDB-4AF8-BB5E-12F0770E5E86}"/>
              </a:ext>
            </a:extLst>
          </p:cNvPr>
          <p:cNvSpPr txBox="1"/>
          <p:nvPr/>
        </p:nvSpPr>
        <p:spPr>
          <a:xfrm>
            <a:off x="1524755" y="7624190"/>
            <a:ext cx="8053487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途径一个节点只能选择来去两个方向</a:t>
            </a:r>
            <a:endParaRPr dirty="0"/>
          </a:p>
        </p:txBody>
      </p:sp>
      <p:sp>
        <p:nvSpPr>
          <p:cNvPr id="11" name="xxxxx">
            <a:extLst>
              <a:ext uri="{FF2B5EF4-FFF2-40B4-BE49-F238E27FC236}">
                <a16:creationId xmlns:a16="http://schemas.microsoft.com/office/drawing/2014/main" id="{2FA336E7-065F-44EE-9546-2206454DC3BA}"/>
              </a:ext>
            </a:extLst>
          </p:cNvPr>
          <p:cNvSpPr txBox="1"/>
          <p:nvPr/>
        </p:nvSpPr>
        <p:spPr>
          <a:xfrm>
            <a:off x="1524755" y="5149514"/>
            <a:ext cx="3565079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二叉树的特点</a:t>
            </a:r>
            <a:endParaRPr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05F56B2-B52D-4A20-BDCC-8D7A9FB69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000" y="2915741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 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    e   f    g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EB893D3A-168B-4EE1-B7DA-989B01998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2850" y="5149514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    e   f    g</a:t>
            </a:r>
          </a:p>
        </p:txBody>
      </p:sp>
    </p:spTree>
    <p:extLst>
      <p:ext uri="{BB962C8B-B14F-4D97-AF65-F5344CB8AC3E}">
        <p14:creationId xmlns:p14="http://schemas.microsoft.com/office/powerpoint/2010/main" val="3784970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 animBg="1"/>
      <p:bldP spid="10" grpId="0" animBg="1"/>
      <p:bldP spid="11" grpId="0" animBg="1"/>
      <p:bldP spid="14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1655903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dirty="0"/>
              <a:t> </a:t>
            </a:r>
            <a:r>
              <a:rPr lang="zh-CN" altLang="en-US" dirty="0"/>
              <a:t>结论</a:t>
            </a:r>
            <a:endParaRPr dirty="0"/>
          </a:p>
        </p:txBody>
      </p:sp>
      <p:sp>
        <p:nvSpPr>
          <p:cNvPr id="122" name="xxxxx"/>
          <p:cNvSpPr txBox="1"/>
          <p:nvPr/>
        </p:nvSpPr>
        <p:spPr>
          <a:xfrm>
            <a:off x="1524755" y="5974406"/>
            <a:ext cx="10297691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如果想要继续向上走，左右子节点只能选择一个</a:t>
            </a:r>
            <a:endParaRPr dirty="0"/>
          </a:p>
        </p:txBody>
      </p:sp>
      <p:sp>
        <p:nvSpPr>
          <p:cNvPr id="123" name="xxxxx"/>
          <p:cNvSpPr txBox="1"/>
          <p:nvPr/>
        </p:nvSpPr>
        <p:spPr>
          <a:xfrm>
            <a:off x="1528824" y="6799298"/>
            <a:ext cx="4013919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否则，不再向上</a:t>
            </a:r>
            <a:endParaRPr dirty="0"/>
          </a:p>
        </p:txBody>
      </p:sp>
      <p:sp>
        <p:nvSpPr>
          <p:cNvPr id="10" name="xxxxx">
            <a:extLst>
              <a:ext uri="{FF2B5EF4-FFF2-40B4-BE49-F238E27FC236}">
                <a16:creationId xmlns:a16="http://schemas.microsoft.com/office/drawing/2014/main" id="{280CB99E-3EDB-4AF8-BB5E-12F0770E5E86}"/>
              </a:ext>
            </a:extLst>
          </p:cNvPr>
          <p:cNvSpPr txBox="1"/>
          <p:nvPr/>
        </p:nvSpPr>
        <p:spPr>
          <a:xfrm>
            <a:off x="1524755" y="7624190"/>
            <a:ext cx="4013919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连接左右子节点</a:t>
            </a:r>
            <a:endParaRPr dirty="0"/>
          </a:p>
        </p:txBody>
      </p:sp>
      <p:sp>
        <p:nvSpPr>
          <p:cNvPr id="11" name="xxxxx">
            <a:extLst>
              <a:ext uri="{FF2B5EF4-FFF2-40B4-BE49-F238E27FC236}">
                <a16:creationId xmlns:a16="http://schemas.microsoft.com/office/drawing/2014/main" id="{2FA336E7-065F-44EE-9546-2206454DC3BA}"/>
              </a:ext>
            </a:extLst>
          </p:cNvPr>
          <p:cNvSpPr txBox="1"/>
          <p:nvPr/>
        </p:nvSpPr>
        <p:spPr>
          <a:xfrm>
            <a:off x="1524755" y="5149514"/>
            <a:ext cx="3565079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从底向上出发</a:t>
            </a:r>
            <a:endParaRPr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05F56B2-B52D-4A20-BDCC-8D7A9FB69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000" y="2915741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f    g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EB893D3A-168B-4EE1-B7DA-989B01998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2850" y="5149514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f    g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9121A77-F3AD-43D1-9B3D-FC05417C4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2850" y="7383287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f    g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2E9BA4B-6358-4FA5-9834-7862A09DF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4086" y="5180906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   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    e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f    g</a:t>
            </a:r>
          </a:p>
        </p:txBody>
      </p:sp>
    </p:spTree>
    <p:extLst>
      <p:ext uri="{BB962C8B-B14F-4D97-AF65-F5344CB8AC3E}">
        <p14:creationId xmlns:p14="http://schemas.microsoft.com/office/powerpoint/2010/main" val="24414230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 animBg="1"/>
      <p:bldP spid="10" grpId="0" animBg="1"/>
      <p:bldP spid="11" grpId="0" animBg="1"/>
      <p:bldP spid="14" grpId="0"/>
      <p:bldP spid="18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268182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dirty="0"/>
              <a:t> </a:t>
            </a:r>
            <a:r>
              <a:rPr lang="zh-CN" altLang="en-US" dirty="0"/>
              <a:t>解题思路</a:t>
            </a:r>
            <a:endParaRPr dirty="0"/>
          </a:p>
        </p:txBody>
      </p:sp>
      <p:sp>
        <p:nvSpPr>
          <p:cNvPr id="122" name="xxxxx"/>
          <p:cNvSpPr txBox="1"/>
          <p:nvPr/>
        </p:nvSpPr>
        <p:spPr>
          <a:xfrm>
            <a:off x="1534496" y="7616975"/>
            <a:ext cx="5360442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所有可能的路径情况：</a:t>
            </a:r>
            <a:endParaRPr dirty="0"/>
          </a:p>
        </p:txBody>
      </p:sp>
      <p:sp>
        <p:nvSpPr>
          <p:cNvPr id="123" name="xxxxx"/>
          <p:cNvSpPr txBox="1"/>
          <p:nvPr/>
        </p:nvSpPr>
        <p:spPr>
          <a:xfrm>
            <a:off x="1524755" y="8439462"/>
            <a:ext cx="3053721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altLang="zh-CN" dirty="0"/>
              <a:t>1. b + a + c</a:t>
            </a:r>
            <a:endParaRPr dirty="0"/>
          </a:p>
        </p:txBody>
      </p:sp>
      <p:sp>
        <p:nvSpPr>
          <p:cNvPr id="10" name="xxxxx">
            <a:extLst>
              <a:ext uri="{FF2B5EF4-FFF2-40B4-BE49-F238E27FC236}">
                <a16:creationId xmlns:a16="http://schemas.microsoft.com/office/drawing/2014/main" id="{280CB99E-3EDB-4AF8-BB5E-12F0770E5E86}"/>
              </a:ext>
            </a:extLst>
          </p:cNvPr>
          <p:cNvSpPr txBox="1"/>
          <p:nvPr/>
        </p:nvSpPr>
        <p:spPr>
          <a:xfrm>
            <a:off x="1534496" y="9266759"/>
            <a:ext cx="233557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altLang="zh-CN" dirty="0"/>
              <a:t>2. b + a</a:t>
            </a:r>
            <a:endParaRPr dirty="0"/>
          </a:p>
        </p:txBody>
      </p:sp>
      <p:sp>
        <p:nvSpPr>
          <p:cNvPr id="11" name="xxxxx">
            <a:extLst>
              <a:ext uri="{FF2B5EF4-FFF2-40B4-BE49-F238E27FC236}">
                <a16:creationId xmlns:a16="http://schemas.microsoft.com/office/drawing/2014/main" id="{2FA336E7-065F-44EE-9546-2206454DC3BA}"/>
              </a:ext>
            </a:extLst>
          </p:cNvPr>
          <p:cNvSpPr txBox="1"/>
          <p:nvPr/>
        </p:nvSpPr>
        <p:spPr>
          <a:xfrm>
            <a:off x="1524755" y="5149514"/>
            <a:ext cx="4911601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sz="3500" b="0" dirty="0">
                <a:sym typeface="Helvetica Neue Light"/>
              </a:rPr>
              <a:t>考虑一个二叉树单元</a:t>
            </a:r>
            <a:endParaRPr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05F56B2-B52D-4A20-BDCC-8D7A9FB69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000" y="4930869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|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   /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</a:p>
        </p:txBody>
      </p:sp>
      <p:sp>
        <p:nvSpPr>
          <p:cNvPr id="15" name="xxxxx">
            <a:extLst>
              <a:ext uri="{FF2B5EF4-FFF2-40B4-BE49-F238E27FC236}">
                <a16:creationId xmlns:a16="http://schemas.microsoft.com/office/drawing/2014/main" id="{7800DA4C-75FA-4AC0-AE85-892397E20131}"/>
              </a:ext>
            </a:extLst>
          </p:cNvPr>
          <p:cNvSpPr txBox="1"/>
          <p:nvPr/>
        </p:nvSpPr>
        <p:spPr>
          <a:xfrm>
            <a:off x="1534496" y="10091651"/>
            <a:ext cx="231954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altLang="zh-CN" dirty="0"/>
              <a:t>3. c + a</a:t>
            </a:r>
            <a:endParaRPr dirty="0"/>
          </a:p>
        </p:txBody>
      </p:sp>
      <p:sp>
        <p:nvSpPr>
          <p:cNvPr id="16" name="xxxxx">
            <a:extLst>
              <a:ext uri="{FF2B5EF4-FFF2-40B4-BE49-F238E27FC236}">
                <a16:creationId xmlns:a16="http://schemas.microsoft.com/office/drawing/2014/main" id="{F64E741B-D212-40B0-A755-B82B04FCFEB6}"/>
              </a:ext>
            </a:extLst>
          </p:cNvPr>
          <p:cNvSpPr txBox="1"/>
          <p:nvPr/>
        </p:nvSpPr>
        <p:spPr>
          <a:xfrm>
            <a:off x="1534496" y="5972001"/>
            <a:ext cx="1065195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altLang="zh-CN" sz="3500" b="0" dirty="0">
                <a:sym typeface="Helvetica Neue Light"/>
              </a:rPr>
              <a:t>a </a:t>
            </a:r>
            <a:r>
              <a:rPr lang="zh-CN" altLang="en-US" sz="3500" b="0" dirty="0">
                <a:sym typeface="Helvetica Neue Light"/>
              </a:rPr>
              <a:t>是根节点，与上层的父节点相连（如果有的话）</a:t>
            </a:r>
            <a:endParaRPr dirty="0"/>
          </a:p>
        </p:txBody>
      </p:sp>
      <p:sp>
        <p:nvSpPr>
          <p:cNvPr id="17" name="xxxxx">
            <a:extLst>
              <a:ext uri="{FF2B5EF4-FFF2-40B4-BE49-F238E27FC236}">
                <a16:creationId xmlns:a16="http://schemas.microsoft.com/office/drawing/2014/main" id="{A29ADDA2-DE86-4EAC-A5DC-1E452DCE7C3D}"/>
              </a:ext>
            </a:extLst>
          </p:cNvPr>
          <p:cNvSpPr txBox="1"/>
          <p:nvPr/>
        </p:nvSpPr>
        <p:spPr>
          <a:xfrm>
            <a:off x="1534496" y="6794488"/>
            <a:ext cx="12242134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altLang="zh-CN" sz="3500" b="0" dirty="0" err="1">
                <a:sym typeface="Helvetica Neue Light"/>
              </a:rPr>
              <a:t>bc</a:t>
            </a:r>
            <a:r>
              <a:rPr lang="en-US" altLang="zh-CN" sz="3500" b="0" dirty="0">
                <a:sym typeface="Helvetica Neue Light"/>
              </a:rPr>
              <a:t> </a:t>
            </a:r>
            <a:r>
              <a:rPr lang="zh-CN" altLang="en-US" sz="3500" b="0" dirty="0">
                <a:sym typeface="Helvetica Neue Light"/>
              </a:rPr>
              <a:t>是子节点，与其各自子节点中路径最大值的节点相连</a:t>
            </a:r>
            <a:endParaRPr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F89B181A-6965-4382-8B8D-85B70AF96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000" y="6981738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|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/  \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060D8F15-8A11-4DFB-B65B-E64AF4CF3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000" y="9032607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|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    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9DF2BC35-19BF-488B-8F9B-D2F38F30D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000" y="2880000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|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   /  \</a:t>
            </a:r>
          </a:p>
        </p:txBody>
      </p:sp>
    </p:spTree>
    <p:extLst>
      <p:ext uri="{BB962C8B-B14F-4D97-AF65-F5344CB8AC3E}">
        <p14:creationId xmlns:p14="http://schemas.microsoft.com/office/powerpoint/2010/main" val="40682657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 animBg="1"/>
      <p:bldP spid="10" grpId="0" animBg="1"/>
      <p:bldP spid="11" grpId="0" animBg="1"/>
      <p:bldP spid="14" grpId="0"/>
      <p:bldP spid="15" grpId="0" animBg="1"/>
      <p:bldP spid="16" grpId="0" animBg="1"/>
      <p:bldP spid="17" grpId="0" animBg="1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268182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dirty="0"/>
              <a:t> </a:t>
            </a:r>
            <a:r>
              <a:rPr lang="zh-CN" altLang="en-US" dirty="0"/>
              <a:t>解题思路</a:t>
            </a:r>
            <a:endParaRPr dirty="0"/>
          </a:p>
        </p:txBody>
      </p:sp>
      <p:sp>
        <p:nvSpPr>
          <p:cNvPr id="11" name="xxxxx">
            <a:extLst>
              <a:ext uri="{FF2B5EF4-FFF2-40B4-BE49-F238E27FC236}">
                <a16:creationId xmlns:a16="http://schemas.microsoft.com/office/drawing/2014/main" id="{2FA336E7-065F-44EE-9546-2206454DC3BA}"/>
              </a:ext>
            </a:extLst>
          </p:cNvPr>
          <p:cNvSpPr txBox="1"/>
          <p:nvPr/>
        </p:nvSpPr>
        <p:spPr>
          <a:xfrm>
            <a:off x="1524755" y="5149514"/>
            <a:ext cx="4462760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设计一个</a:t>
            </a:r>
            <a:r>
              <a:rPr lang="zh-CN" altLang="en-US" sz="3500" b="0" dirty="0">
                <a:sym typeface="Helvetica Neue Light"/>
              </a:rPr>
              <a:t>递归函数</a:t>
            </a:r>
            <a:endParaRPr dirty="0"/>
          </a:p>
        </p:txBody>
      </p:sp>
      <p:sp>
        <p:nvSpPr>
          <p:cNvPr id="16" name="xxxxx">
            <a:extLst>
              <a:ext uri="{FF2B5EF4-FFF2-40B4-BE49-F238E27FC236}">
                <a16:creationId xmlns:a16="http://schemas.microsoft.com/office/drawing/2014/main" id="{F64E741B-D212-40B0-A755-B82B04FCFEB6}"/>
              </a:ext>
            </a:extLst>
          </p:cNvPr>
          <p:cNvSpPr txBox="1"/>
          <p:nvPr/>
        </p:nvSpPr>
        <p:spPr>
          <a:xfrm>
            <a:off x="1534496" y="5972001"/>
            <a:ext cx="580928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递归的传入参数为某节点</a:t>
            </a:r>
            <a:endParaRPr lang="en-US" altLang="zh-CN" dirty="0"/>
          </a:p>
        </p:txBody>
      </p:sp>
      <p:sp>
        <p:nvSpPr>
          <p:cNvPr id="17" name="xxxxx">
            <a:extLst>
              <a:ext uri="{FF2B5EF4-FFF2-40B4-BE49-F238E27FC236}">
                <a16:creationId xmlns:a16="http://schemas.microsoft.com/office/drawing/2014/main" id="{A29ADDA2-DE86-4EAC-A5DC-1E452DCE7C3D}"/>
              </a:ext>
            </a:extLst>
          </p:cNvPr>
          <p:cNvSpPr txBox="1"/>
          <p:nvPr/>
        </p:nvSpPr>
        <p:spPr>
          <a:xfrm>
            <a:off x="1534496" y="6794488"/>
            <a:ext cx="1299073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目的：得到从这个节点通往下方的最大路径和（联络最大和）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30780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268182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dirty="0"/>
              <a:t> </a:t>
            </a:r>
            <a:r>
              <a:rPr lang="zh-CN" altLang="en-US" dirty="0"/>
              <a:t>解题思路</a:t>
            </a:r>
            <a:endParaRPr dirty="0"/>
          </a:p>
        </p:txBody>
      </p:sp>
      <p:sp>
        <p:nvSpPr>
          <p:cNvPr id="122" name="xxxxx"/>
          <p:cNvSpPr txBox="1"/>
          <p:nvPr/>
        </p:nvSpPr>
        <p:spPr>
          <a:xfrm>
            <a:off x="1534496" y="7616975"/>
            <a:ext cx="2667397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实现方法</a:t>
            </a:r>
            <a:endParaRPr dirty="0"/>
          </a:p>
        </p:txBody>
      </p:sp>
      <p:sp>
        <p:nvSpPr>
          <p:cNvPr id="10" name="xxxxx">
            <a:extLst>
              <a:ext uri="{FF2B5EF4-FFF2-40B4-BE49-F238E27FC236}">
                <a16:creationId xmlns:a16="http://schemas.microsoft.com/office/drawing/2014/main" id="{280CB99E-3EDB-4AF8-BB5E-12F0770E5E86}"/>
              </a:ext>
            </a:extLst>
          </p:cNvPr>
          <p:cNvSpPr txBox="1"/>
          <p:nvPr/>
        </p:nvSpPr>
        <p:spPr>
          <a:xfrm>
            <a:off x="1534496" y="8439462"/>
            <a:ext cx="990014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对 </a:t>
            </a:r>
            <a:r>
              <a:rPr lang="en-US" altLang="zh-CN" dirty="0"/>
              <a:t>b </a:t>
            </a:r>
            <a:r>
              <a:rPr lang="zh-CN" altLang="en-US" dirty="0"/>
              <a:t>和 </a:t>
            </a:r>
            <a:r>
              <a:rPr lang="en-US" altLang="zh-CN" dirty="0"/>
              <a:t>c </a:t>
            </a:r>
            <a:r>
              <a:rPr lang="zh-CN" altLang="en-US" dirty="0"/>
              <a:t>递归，求出其通往下方的路径最大值</a:t>
            </a:r>
            <a:endParaRPr dirty="0"/>
          </a:p>
        </p:txBody>
      </p:sp>
      <p:sp>
        <p:nvSpPr>
          <p:cNvPr id="11" name="xxxxx">
            <a:extLst>
              <a:ext uri="{FF2B5EF4-FFF2-40B4-BE49-F238E27FC236}">
                <a16:creationId xmlns:a16="http://schemas.microsoft.com/office/drawing/2014/main" id="{2FA336E7-065F-44EE-9546-2206454DC3BA}"/>
              </a:ext>
            </a:extLst>
          </p:cNvPr>
          <p:cNvSpPr txBox="1"/>
          <p:nvPr/>
        </p:nvSpPr>
        <p:spPr>
          <a:xfrm>
            <a:off x="1524755" y="5149514"/>
            <a:ext cx="4462760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也就是情况 </a:t>
            </a:r>
            <a:r>
              <a:rPr lang="en-US" altLang="zh-CN" dirty="0"/>
              <a:t>2 </a:t>
            </a:r>
            <a:r>
              <a:rPr lang="zh-CN" altLang="en-US" dirty="0"/>
              <a:t>和 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xxxxx">
            <a:extLst>
              <a:ext uri="{FF2B5EF4-FFF2-40B4-BE49-F238E27FC236}">
                <a16:creationId xmlns:a16="http://schemas.microsoft.com/office/drawing/2014/main" id="{7800DA4C-75FA-4AC0-AE85-892397E20131}"/>
              </a:ext>
            </a:extLst>
          </p:cNvPr>
          <p:cNvSpPr txBox="1"/>
          <p:nvPr/>
        </p:nvSpPr>
        <p:spPr>
          <a:xfrm>
            <a:off x="1534496" y="9264354"/>
            <a:ext cx="9101851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选择 </a:t>
            </a:r>
            <a:r>
              <a:rPr lang="en-US" altLang="zh-CN" dirty="0"/>
              <a:t>b + a </a:t>
            </a:r>
            <a:r>
              <a:rPr lang="zh-CN" altLang="en-US" dirty="0"/>
              <a:t>和 </a:t>
            </a:r>
            <a:r>
              <a:rPr lang="en-US" altLang="zh-CN" dirty="0"/>
              <a:t>c + a </a:t>
            </a:r>
            <a:r>
              <a:rPr lang="zh-CN" altLang="en-US" dirty="0"/>
              <a:t>中较大的值作为返回值</a:t>
            </a:r>
            <a:endParaRPr dirty="0"/>
          </a:p>
        </p:txBody>
      </p:sp>
      <p:sp>
        <p:nvSpPr>
          <p:cNvPr id="16" name="xxxxx">
            <a:extLst>
              <a:ext uri="{FF2B5EF4-FFF2-40B4-BE49-F238E27FC236}">
                <a16:creationId xmlns:a16="http://schemas.microsoft.com/office/drawing/2014/main" id="{F64E741B-D212-40B0-A755-B82B04FCFEB6}"/>
              </a:ext>
            </a:extLst>
          </p:cNvPr>
          <p:cNvSpPr txBox="1"/>
          <p:nvPr/>
        </p:nvSpPr>
        <p:spPr>
          <a:xfrm>
            <a:off x="1534496" y="5972001"/>
            <a:ext cx="233557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altLang="zh-CN" dirty="0"/>
              <a:t>2. b + a</a:t>
            </a:r>
          </a:p>
        </p:txBody>
      </p:sp>
      <p:sp>
        <p:nvSpPr>
          <p:cNvPr id="17" name="xxxxx">
            <a:extLst>
              <a:ext uri="{FF2B5EF4-FFF2-40B4-BE49-F238E27FC236}">
                <a16:creationId xmlns:a16="http://schemas.microsoft.com/office/drawing/2014/main" id="{A29ADDA2-DE86-4EAC-A5DC-1E452DCE7C3D}"/>
              </a:ext>
            </a:extLst>
          </p:cNvPr>
          <p:cNvSpPr txBox="1"/>
          <p:nvPr/>
        </p:nvSpPr>
        <p:spPr>
          <a:xfrm>
            <a:off x="1534496" y="6794488"/>
            <a:ext cx="231954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altLang="zh-CN" dirty="0"/>
              <a:t>3. c + a</a:t>
            </a:r>
          </a:p>
        </p:txBody>
      </p:sp>
    </p:spTree>
    <p:extLst>
      <p:ext uri="{BB962C8B-B14F-4D97-AF65-F5344CB8AC3E}">
        <p14:creationId xmlns:p14="http://schemas.microsoft.com/office/powerpoint/2010/main" val="28512752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0" grpId="0" animBg="1"/>
      <p:bldP spid="11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268182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dirty="0"/>
              <a:t> </a:t>
            </a:r>
            <a:r>
              <a:rPr lang="zh-CN" altLang="en-US" dirty="0"/>
              <a:t>解题思路</a:t>
            </a:r>
            <a:endParaRPr dirty="0"/>
          </a:p>
        </p:txBody>
      </p:sp>
      <p:sp>
        <p:nvSpPr>
          <p:cNvPr id="11" name="xxxxx">
            <a:extLst>
              <a:ext uri="{FF2B5EF4-FFF2-40B4-BE49-F238E27FC236}">
                <a16:creationId xmlns:a16="http://schemas.microsoft.com/office/drawing/2014/main" id="{2FA336E7-065F-44EE-9546-2206454DC3BA}"/>
              </a:ext>
            </a:extLst>
          </p:cNvPr>
          <p:cNvSpPr txBox="1"/>
          <p:nvPr/>
        </p:nvSpPr>
        <p:spPr>
          <a:xfrm>
            <a:off x="1524755" y="5149514"/>
            <a:ext cx="8986434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另外，情况 </a:t>
            </a:r>
            <a:r>
              <a:rPr lang="en-US" altLang="zh-CN" dirty="0"/>
              <a:t>1 </a:t>
            </a:r>
            <a:r>
              <a:rPr lang="zh-CN" altLang="en-US" dirty="0"/>
              <a:t>中也有可能产生最大路径和</a:t>
            </a:r>
            <a:endParaRPr dirty="0"/>
          </a:p>
        </p:txBody>
      </p:sp>
      <p:sp>
        <p:nvSpPr>
          <p:cNvPr id="16" name="xxxxx">
            <a:extLst>
              <a:ext uri="{FF2B5EF4-FFF2-40B4-BE49-F238E27FC236}">
                <a16:creationId xmlns:a16="http://schemas.microsoft.com/office/drawing/2014/main" id="{F64E741B-D212-40B0-A755-B82B04FCFEB6}"/>
              </a:ext>
            </a:extLst>
          </p:cNvPr>
          <p:cNvSpPr txBox="1"/>
          <p:nvPr/>
        </p:nvSpPr>
        <p:spPr>
          <a:xfrm>
            <a:off x="1534496" y="5972001"/>
            <a:ext cx="8053487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FontTx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使用一个全局变量来记录全局最大和</a:t>
            </a:r>
            <a:endParaRPr lang="en-US" altLang="zh-CN" dirty="0"/>
          </a:p>
        </p:txBody>
      </p:sp>
      <p:sp>
        <p:nvSpPr>
          <p:cNvPr id="12" name="xxxxx">
            <a:extLst>
              <a:ext uri="{FF2B5EF4-FFF2-40B4-BE49-F238E27FC236}">
                <a16:creationId xmlns:a16="http://schemas.microsoft.com/office/drawing/2014/main" id="{18F95F2E-DCBB-403E-88B8-0B8911D9E99F}"/>
              </a:ext>
            </a:extLst>
          </p:cNvPr>
          <p:cNvSpPr txBox="1"/>
          <p:nvPr/>
        </p:nvSpPr>
        <p:spPr>
          <a:xfrm>
            <a:off x="1534496" y="6794488"/>
            <a:ext cx="872034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altLang="zh-CN" dirty="0"/>
          </a:p>
        </p:txBody>
      </p:sp>
      <p:sp>
        <p:nvSpPr>
          <p:cNvPr id="13" name="xxxxx">
            <a:extLst>
              <a:ext uri="{FF2B5EF4-FFF2-40B4-BE49-F238E27FC236}">
                <a16:creationId xmlns:a16="http://schemas.microsoft.com/office/drawing/2014/main" id="{FA2A4CC9-32A4-4069-9D0A-41B6B03C5A85}"/>
              </a:ext>
            </a:extLst>
          </p:cNvPr>
          <p:cNvSpPr txBox="1"/>
          <p:nvPr/>
        </p:nvSpPr>
        <p:spPr>
          <a:xfrm>
            <a:off x="1534495" y="7616975"/>
            <a:ext cx="8502328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将全局最大和更新成所有情况的最大值</a:t>
            </a:r>
            <a:endParaRPr lang="en-US" altLang="zh-CN" dirty="0"/>
          </a:p>
        </p:txBody>
      </p:sp>
      <p:sp>
        <p:nvSpPr>
          <p:cNvPr id="14" name="xxxxx">
            <a:extLst>
              <a:ext uri="{FF2B5EF4-FFF2-40B4-BE49-F238E27FC236}">
                <a16:creationId xmlns:a16="http://schemas.microsoft.com/office/drawing/2014/main" id="{7880ECCE-5E69-427B-BC9F-A4BEC31A8DB0}"/>
              </a:ext>
            </a:extLst>
          </p:cNvPr>
          <p:cNvSpPr txBox="1"/>
          <p:nvPr/>
        </p:nvSpPr>
        <p:spPr>
          <a:xfrm>
            <a:off x="1524755" y="8439462"/>
            <a:ext cx="4013919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返回联络最大和</a:t>
            </a:r>
            <a:endParaRPr lang="en-US" altLang="zh-CN" dirty="0"/>
          </a:p>
        </p:txBody>
      </p:sp>
      <p:sp>
        <p:nvSpPr>
          <p:cNvPr id="18" name="xxxxx">
            <a:extLst>
              <a:ext uri="{FF2B5EF4-FFF2-40B4-BE49-F238E27FC236}">
                <a16:creationId xmlns:a16="http://schemas.microsoft.com/office/drawing/2014/main" id="{816FD7A2-41C0-4895-B692-CBCA1BF164FA}"/>
              </a:ext>
            </a:extLst>
          </p:cNvPr>
          <p:cNvSpPr txBox="1"/>
          <p:nvPr/>
        </p:nvSpPr>
        <p:spPr>
          <a:xfrm>
            <a:off x="1534495" y="6794488"/>
            <a:ext cx="957954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FontTx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得到 </a:t>
            </a:r>
            <a:r>
              <a:rPr lang="en-US" altLang="zh-CN" dirty="0"/>
              <a:t>b </a:t>
            </a:r>
            <a:r>
              <a:rPr lang="zh-CN" altLang="en-US" dirty="0"/>
              <a:t>和 </a:t>
            </a:r>
            <a:r>
              <a:rPr lang="en-US" altLang="zh-CN" dirty="0"/>
              <a:t>c </a:t>
            </a:r>
            <a:r>
              <a:rPr lang="zh-CN" altLang="en-US" dirty="0"/>
              <a:t>递归值之后，计算 </a:t>
            </a:r>
            <a:r>
              <a:rPr lang="en-US" altLang="zh-CN" dirty="0"/>
              <a:t>b + a + c </a:t>
            </a:r>
            <a:r>
              <a:rPr lang="zh-CN" altLang="en-US" dirty="0"/>
              <a:t>的值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17853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2" grpId="0" animBg="1"/>
      <p:bldP spid="13" grpId="0" animBg="1"/>
      <p:bldP spid="14" grpId="0" animBg="1"/>
      <p:bldP spid="18" grpId="0" animBg="1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1068</Words>
  <Application>Microsoft Office PowerPoint</Application>
  <PresentationFormat>自定义</PresentationFormat>
  <Paragraphs>258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Helvetica Neue</vt:lpstr>
      <vt:lpstr>Helvetica Neue Light</vt:lpstr>
      <vt:lpstr>Helvetica Neue Medium</vt:lpstr>
      <vt:lpstr>华文楷体</vt:lpstr>
      <vt:lpstr>华文细黑</vt:lpstr>
      <vt:lpstr>Arial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志勇 周</cp:lastModifiedBy>
  <cp:revision>32</cp:revision>
  <dcterms:modified xsi:type="dcterms:W3CDTF">2020-01-21T10:10:13Z</dcterms:modified>
</cp:coreProperties>
</file>