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1" r:id="rId2"/>
    <p:sldId id="257" r:id="rId3"/>
    <p:sldId id="258" r:id="rId4"/>
    <p:sldId id="289" r:id="rId5"/>
    <p:sldId id="290" r:id="rId6"/>
    <p:sldId id="291" r:id="rId7"/>
    <p:sldId id="301" r:id="rId8"/>
    <p:sldId id="302" r:id="rId9"/>
    <p:sldId id="303" r:id="rId10"/>
    <p:sldId id="304" r:id="rId11"/>
    <p:sldId id="305" r:id="rId12"/>
    <p:sldId id="306" r:id="rId13"/>
    <p:sldId id="307" r:id="rId14"/>
    <p:sldId id="308" r:id="rId15"/>
    <p:sldId id="295" r:id="rId16"/>
    <p:sldId id="266" r:id="rId17"/>
    <p:sldId id="267" r:id="rId18"/>
    <p:sldId id="268" r:id="rId19"/>
    <p:sldId id="269" r:id="rId20"/>
    <p:sldId id="300"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3EB6F3-31F1-4B30-B45D-C0D3C20DF5DC}" v="1992" dt="2025-08-15T17:40:09.524"/>
    <p1510:client id="{7245BCB8-5089-38C3-CE87-E88CE315D1E5}" v="412" dt="2025-08-15T20:11:38.980"/>
    <p1510:client id="{AFF6E114-A2A3-48A4-BFF5-C6B60269E4E1}" v="449" dt="2025-08-15T10:34:01.4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8/15/2025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6419" y="1622792"/>
            <a:ext cx="6289221" cy="586699"/>
          </a:xfrm>
          <a:prstGeom prst="rect">
            <a:avLst/>
          </a:prstGeom>
        </p:spPr>
        <p:txBody>
          <a:bodyPr vert="horz" wrap="square" lIns="0" tIns="9525" rIns="0" bIns="0" rtlCol="0" anchor="t">
            <a:spAutoFit/>
          </a:bodyPr>
          <a:lstStyle/>
          <a:p>
            <a:pPr marL="9525">
              <a:spcBef>
                <a:spcPts val="75"/>
              </a:spcBef>
            </a:pPr>
            <a:r>
              <a:rPr lang="en-US" sz="3750" dirty="0">
                <a:latin typeface="Times New Roman"/>
                <a:cs typeface="Times New Roman"/>
              </a:rPr>
              <a:t>Car Market Analysis Report</a:t>
            </a:r>
          </a:p>
        </p:txBody>
      </p:sp>
      <p:sp>
        <p:nvSpPr>
          <p:cNvPr id="3" name="object 3"/>
          <p:cNvSpPr txBox="1"/>
          <p:nvPr/>
        </p:nvSpPr>
        <p:spPr>
          <a:xfrm>
            <a:off x="717113" y="3427767"/>
            <a:ext cx="8428339" cy="1789592"/>
          </a:xfrm>
          <a:prstGeom prst="rect">
            <a:avLst/>
          </a:prstGeom>
        </p:spPr>
        <p:txBody>
          <a:bodyPr vert="horz" wrap="square" lIns="0" tIns="9525" rIns="0" bIns="0" rtlCol="0" anchor="t">
            <a:spAutoFit/>
          </a:bodyPr>
          <a:lstStyle/>
          <a:p>
            <a:pPr marL="9525" marR="1196340">
              <a:lnSpc>
                <a:spcPct val="117700"/>
              </a:lnSpc>
              <a:spcBef>
                <a:spcPts val="75"/>
              </a:spcBef>
            </a:pPr>
            <a:r>
              <a:rPr sz="2500" spc="-26" dirty="0">
                <a:latin typeface="Trebuchet MS"/>
                <a:cs typeface="Trebuchet MS"/>
              </a:rPr>
              <a:t>Student</a:t>
            </a:r>
            <a:r>
              <a:rPr sz="2500" spc="-90" dirty="0">
                <a:latin typeface="Trebuchet MS"/>
                <a:cs typeface="Trebuchet MS"/>
              </a:rPr>
              <a:t> </a:t>
            </a:r>
            <a:r>
              <a:rPr sz="2500" spc="-8" dirty="0">
                <a:latin typeface="Trebuchet MS"/>
                <a:cs typeface="Trebuchet MS"/>
              </a:rPr>
              <a:t>Name:</a:t>
            </a:r>
            <a:r>
              <a:rPr lang="en-US" sz="2500" spc="-8" dirty="0">
                <a:latin typeface="Trebuchet MS"/>
                <a:cs typeface="Trebuchet MS"/>
              </a:rPr>
              <a:t> Ahmed Tawfeeq P S</a:t>
            </a:r>
            <a:r>
              <a:rPr sz="2500" spc="-8" dirty="0">
                <a:latin typeface="Trebuchet MS"/>
                <a:cs typeface="Trebuchet MS"/>
              </a:rPr>
              <a:t> </a:t>
            </a:r>
            <a:r>
              <a:rPr sz="2500" dirty="0">
                <a:latin typeface="Trebuchet MS"/>
                <a:cs typeface="Trebuchet MS"/>
              </a:rPr>
              <a:t>Course</a:t>
            </a:r>
            <a:r>
              <a:rPr lang="en-US" sz="2500" spc="-79" dirty="0">
                <a:latin typeface="Trebuchet MS"/>
                <a:cs typeface="Trebuchet MS"/>
              </a:rPr>
              <a:t> 4</a:t>
            </a:r>
            <a:r>
              <a:rPr lang="en-US" sz="2500" dirty="0">
                <a:latin typeface="Trebuchet MS"/>
                <a:cs typeface="Trebuchet MS"/>
              </a:rPr>
              <a:t> </a:t>
            </a:r>
            <a:r>
              <a:rPr sz="2500" spc="-146" dirty="0">
                <a:latin typeface="Trebuchet MS"/>
                <a:cs typeface="Trebuchet MS"/>
              </a:rPr>
              <a:t>:</a:t>
            </a:r>
            <a:r>
              <a:rPr lang="en-US" sz="2500" spc="-98" dirty="0">
                <a:latin typeface="Trebuchet MS"/>
                <a:cs typeface="Trebuchet MS"/>
              </a:rPr>
              <a:t> Python for Data Science</a:t>
            </a:r>
          </a:p>
          <a:p>
            <a:pPr marL="9525">
              <a:lnSpc>
                <a:spcPct val="100000"/>
              </a:lnSpc>
              <a:spcBef>
                <a:spcPts val="360"/>
              </a:spcBef>
            </a:pPr>
            <a:r>
              <a:rPr sz="2500" spc="-19" dirty="0">
                <a:latin typeface="Trebuchet MS"/>
                <a:cs typeface="Trebuchet MS"/>
              </a:rPr>
              <a:t>Batch</a:t>
            </a:r>
            <a:r>
              <a:rPr sz="2500" spc="-116" dirty="0">
                <a:latin typeface="Trebuchet MS"/>
                <a:cs typeface="Trebuchet MS"/>
              </a:rPr>
              <a:t> </a:t>
            </a:r>
            <a:r>
              <a:rPr sz="2500" spc="-8" dirty="0">
                <a:latin typeface="Trebuchet MS"/>
                <a:cs typeface="Trebuchet MS"/>
              </a:rPr>
              <a:t>Code:</a:t>
            </a:r>
            <a:r>
              <a:rPr sz="2500" spc="-127" dirty="0">
                <a:latin typeface="Trebuchet MS"/>
                <a:cs typeface="Trebuchet MS"/>
              </a:rPr>
              <a:t> </a:t>
            </a:r>
            <a:r>
              <a:rPr sz="2500" spc="-8" dirty="0">
                <a:latin typeface="Trebuchet MS"/>
                <a:cs typeface="Trebuchet MS"/>
              </a:rPr>
              <a:t>DA464S46</a:t>
            </a:r>
            <a:endParaRPr sz="2500" dirty="0">
              <a:latin typeface="Trebuchet MS"/>
              <a:cs typeface="Trebuchet MS"/>
            </a:endParaRPr>
          </a:p>
          <a:p>
            <a:pPr marL="9525">
              <a:lnSpc>
                <a:spcPct val="100000"/>
              </a:lnSpc>
              <a:spcBef>
                <a:spcPts val="353"/>
              </a:spcBef>
            </a:pPr>
            <a:r>
              <a:rPr sz="2500" spc="-68" dirty="0">
                <a:latin typeface="Trebuchet MS"/>
                <a:cs typeface="Trebuchet MS"/>
              </a:rPr>
              <a:t>Project</a:t>
            </a:r>
            <a:r>
              <a:rPr sz="2500" spc="-116" dirty="0">
                <a:latin typeface="Trebuchet MS"/>
                <a:cs typeface="Trebuchet MS"/>
              </a:rPr>
              <a:t> </a:t>
            </a:r>
            <a:r>
              <a:rPr sz="2500" spc="-38" dirty="0">
                <a:latin typeface="Trebuchet MS"/>
                <a:cs typeface="Trebuchet MS"/>
              </a:rPr>
              <a:t>Guide:</a:t>
            </a:r>
            <a:r>
              <a:rPr sz="2500" spc="-127" dirty="0">
                <a:latin typeface="Trebuchet MS"/>
                <a:cs typeface="Trebuchet MS"/>
              </a:rPr>
              <a:t> </a:t>
            </a:r>
            <a:r>
              <a:rPr sz="2500" spc="-34" dirty="0">
                <a:latin typeface="Trebuchet MS"/>
                <a:cs typeface="Trebuchet MS"/>
              </a:rPr>
              <a:t>Komilla</a:t>
            </a:r>
            <a:r>
              <a:rPr sz="2500" spc="-131" dirty="0">
                <a:latin typeface="Trebuchet MS"/>
                <a:cs typeface="Trebuchet MS"/>
              </a:rPr>
              <a:t> </a:t>
            </a:r>
            <a:r>
              <a:rPr sz="2500" spc="-8" dirty="0">
                <a:latin typeface="Trebuchet MS"/>
                <a:cs typeface="Trebuchet MS"/>
              </a:rPr>
              <a:t>Bhatia</a:t>
            </a:r>
            <a:endParaRPr sz="2500" dirty="0">
              <a:latin typeface="Trebuchet MS"/>
              <a:cs typeface="Trebuchet MS"/>
            </a:endParaRPr>
          </a:p>
        </p:txBody>
      </p:sp>
    </p:spTree>
    <p:extLst>
      <p:ext uri="{BB962C8B-B14F-4D97-AF65-F5344CB8AC3E}">
        <p14:creationId xmlns:p14="http://schemas.microsoft.com/office/powerpoint/2010/main" val="889908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9D26E4-F6DC-D35A-543A-FFBF4D73DE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40DE13-4C70-FB7F-D483-39870B768590}"/>
              </a:ext>
            </a:extLst>
          </p:cNvPr>
          <p:cNvSpPr>
            <a:spLocks noGrp="1"/>
          </p:cNvSpPr>
          <p:nvPr>
            <p:ph type="title"/>
          </p:nvPr>
        </p:nvSpPr>
        <p:spPr/>
        <p:txBody>
          <a:bodyPr>
            <a:normAutofit/>
          </a:bodyPr>
          <a:lstStyle/>
          <a:p>
            <a:r>
              <a:rPr lang="en-US" dirty="0">
                <a:latin typeface="Times New Roman"/>
                <a:cs typeface="Times New Roman"/>
              </a:rPr>
              <a:t>Weight Distribution Study</a:t>
            </a:r>
          </a:p>
        </p:txBody>
      </p:sp>
      <p:pic>
        <p:nvPicPr>
          <p:cNvPr id="5" name="Content Placeholder 4">
            <a:extLst>
              <a:ext uri="{FF2B5EF4-FFF2-40B4-BE49-F238E27FC236}">
                <a16:creationId xmlns:a16="http://schemas.microsoft.com/office/drawing/2014/main" id="{4FBADE71-DBEF-C6D6-CE92-D39F655052CC}"/>
              </a:ext>
            </a:extLst>
          </p:cNvPr>
          <p:cNvPicPr>
            <a:picLocks noGrp="1" noChangeAspect="1"/>
          </p:cNvPicPr>
          <p:nvPr>
            <p:ph idx="1"/>
          </p:nvPr>
        </p:nvPicPr>
        <p:blipFill>
          <a:blip r:embed="rId2"/>
          <a:stretch>
            <a:fillRect/>
          </a:stretch>
        </p:blipFill>
        <p:spPr>
          <a:xfrm>
            <a:off x="250371" y="1620804"/>
            <a:ext cx="8648700" cy="4174510"/>
          </a:xfrm>
          <a:prstGeom prst="rect">
            <a:avLst/>
          </a:prstGeom>
        </p:spPr>
      </p:pic>
    </p:spTree>
    <p:extLst>
      <p:ext uri="{BB962C8B-B14F-4D97-AF65-F5344CB8AC3E}">
        <p14:creationId xmlns:p14="http://schemas.microsoft.com/office/powerpoint/2010/main" val="2587937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75A3D-8BED-0BAF-7C12-92259CD068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526F4E-29D3-5B1C-5768-C13F05587458}"/>
              </a:ext>
            </a:extLst>
          </p:cNvPr>
          <p:cNvSpPr>
            <a:spLocks noGrp="1"/>
          </p:cNvSpPr>
          <p:nvPr>
            <p:ph type="title"/>
          </p:nvPr>
        </p:nvSpPr>
        <p:spPr/>
        <p:txBody>
          <a:bodyPr>
            <a:normAutofit/>
          </a:bodyPr>
          <a:lstStyle/>
          <a:p>
            <a:r>
              <a:rPr lang="en-US" dirty="0">
                <a:latin typeface="Times New Roman"/>
                <a:cs typeface="Times New Roman"/>
              </a:rPr>
              <a:t>User Comfort Exploration</a:t>
            </a:r>
          </a:p>
        </p:txBody>
      </p:sp>
      <p:pic>
        <p:nvPicPr>
          <p:cNvPr id="6" name="Content Placeholder 5" descr="A comparison of a number of models&#10;&#10;AI-generated content may be incorrect.">
            <a:extLst>
              <a:ext uri="{FF2B5EF4-FFF2-40B4-BE49-F238E27FC236}">
                <a16:creationId xmlns:a16="http://schemas.microsoft.com/office/drawing/2014/main" id="{668BA1FD-5CF9-8F8E-106D-CD9F78808D88}"/>
              </a:ext>
            </a:extLst>
          </p:cNvPr>
          <p:cNvPicPr>
            <a:picLocks noGrp="1" noChangeAspect="1"/>
          </p:cNvPicPr>
          <p:nvPr>
            <p:ph idx="1"/>
          </p:nvPr>
        </p:nvPicPr>
        <p:blipFill>
          <a:blip r:embed="rId2"/>
          <a:stretch>
            <a:fillRect/>
          </a:stretch>
        </p:blipFill>
        <p:spPr>
          <a:xfrm>
            <a:off x="266700" y="1713400"/>
            <a:ext cx="8605157" cy="3477692"/>
          </a:xfrm>
          <a:prstGeom prst="rect">
            <a:avLst/>
          </a:prstGeom>
        </p:spPr>
      </p:pic>
    </p:spTree>
    <p:extLst>
      <p:ext uri="{BB962C8B-B14F-4D97-AF65-F5344CB8AC3E}">
        <p14:creationId xmlns:p14="http://schemas.microsoft.com/office/powerpoint/2010/main" val="3462753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ED07DA-CC88-7943-77D5-3D899824BD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0B2244-D3C2-7D68-AE3D-1F15103E5BE5}"/>
              </a:ext>
            </a:extLst>
          </p:cNvPr>
          <p:cNvSpPr>
            <a:spLocks noGrp="1"/>
          </p:cNvSpPr>
          <p:nvPr>
            <p:ph type="title"/>
          </p:nvPr>
        </p:nvSpPr>
        <p:spPr/>
        <p:txBody>
          <a:bodyPr>
            <a:normAutofit/>
          </a:bodyPr>
          <a:lstStyle/>
          <a:p>
            <a:r>
              <a:rPr lang="en-US" dirty="0">
                <a:latin typeface="Times New Roman"/>
                <a:cs typeface="Times New Roman"/>
              </a:rPr>
              <a:t>Alert System Analysis</a:t>
            </a:r>
          </a:p>
        </p:txBody>
      </p:sp>
      <p:pic>
        <p:nvPicPr>
          <p:cNvPr id="5" name="Content Placeholder 4" descr="A graph of seat belt reminder&#10;&#10;AI-generated content may be incorrect.">
            <a:extLst>
              <a:ext uri="{FF2B5EF4-FFF2-40B4-BE49-F238E27FC236}">
                <a16:creationId xmlns:a16="http://schemas.microsoft.com/office/drawing/2014/main" id="{3BCBBA61-64C5-6750-2632-F5F6262F63BD}"/>
              </a:ext>
            </a:extLst>
          </p:cNvPr>
          <p:cNvPicPr>
            <a:picLocks noGrp="1" noChangeAspect="1"/>
          </p:cNvPicPr>
          <p:nvPr>
            <p:ph idx="1"/>
          </p:nvPr>
        </p:nvPicPr>
        <p:blipFill>
          <a:blip r:embed="rId2"/>
          <a:stretch>
            <a:fillRect/>
          </a:stretch>
        </p:blipFill>
        <p:spPr>
          <a:xfrm>
            <a:off x="163286" y="1718632"/>
            <a:ext cx="8757556" cy="3728486"/>
          </a:xfrm>
          <a:prstGeom prst="rect">
            <a:avLst/>
          </a:prstGeom>
        </p:spPr>
      </p:pic>
    </p:spTree>
    <p:extLst>
      <p:ext uri="{BB962C8B-B14F-4D97-AF65-F5344CB8AC3E}">
        <p14:creationId xmlns:p14="http://schemas.microsoft.com/office/powerpoint/2010/main" val="419628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A85ADE-5BC8-620C-00AD-734DC8758C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D855B5-5A3B-FB07-F34B-D4116B401666}"/>
              </a:ext>
            </a:extLst>
          </p:cNvPr>
          <p:cNvSpPr>
            <a:spLocks noGrp="1"/>
          </p:cNvSpPr>
          <p:nvPr>
            <p:ph type="title"/>
          </p:nvPr>
        </p:nvSpPr>
        <p:spPr/>
        <p:txBody>
          <a:bodyPr>
            <a:normAutofit/>
          </a:bodyPr>
          <a:lstStyle/>
          <a:p>
            <a:r>
              <a:rPr lang="en-US" dirty="0">
                <a:latin typeface="Times New Roman"/>
                <a:cs typeface="Times New Roman"/>
              </a:rPr>
              <a:t>Alert System Analysis</a:t>
            </a:r>
          </a:p>
        </p:txBody>
      </p:sp>
      <p:pic>
        <p:nvPicPr>
          <p:cNvPr id="5" name="Content Placeholder 4" descr="A graph of seat belt reminder&#10;&#10;AI-generated content may be incorrect.">
            <a:extLst>
              <a:ext uri="{FF2B5EF4-FFF2-40B4-BE49-F238E27FC236}">
                <a16:creationId xmlns:a16="http://schemas.microsoft.com/office/drawing/2014/main" id="{3E4ACFA5-1BC5-2C05-8B95-1A826C139154}"/>
              </a:ext>
            </a:extLst>
          </p:cNvPr>
          <p:cNvPicPr>
            <a:picLocks noGrp="1" noChangeAspect="1"/>
          </p:cNvPicPr>
          <p:nvPr>
            <p:ph idx="1"/>
          </p:nvPr>
        </p:nvPicPr>
        <p:blipFill>
          <a:blip r:embed="rId2"/>
          <a:stretch>
            <a:fillRect/>
          </a:stretch>
        </p:blipFill>
        <p:spPr>
          <a:xfrm>
            <a:off x="163286" y="1718632"/>
            <a:ext cx="8757556" cy="3728486"/>
          </a:xfrm>
          <a:prstGeom prst="rect">
            <a:avLst/>
          </a:prstGeom>
        </p:spPr>
      </p:pic>
    </p:spTree>
    <p:extLst>
      <p:ext uri="{BB962C8B-B14F-4D97-AF65-F5344CB8AC3E}">
        <p14:creationId xmlns:p14="http://schemas.microsoft.com/office/powerpoint/2010/main" val="534016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17416A-BBC0-2C7C-C7B2-25B657BB06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81F2C3-E746-185B-81A2-F94E0D0205AD}"/>
              </a:ext>
            </a:extLst>
          </p:cNvPr>
          <p:cNvSpPr>
            <a:spLocks noGrp="1"/>
          </p:cNvSpPr>
          <p:nvPr>
            <p:ph type="title"/>
          </p:nvPr>
        </p:nvSpPr>
        <p:spPr/>
        <p:txBody>
          <a:bodyPr>
            <a:normAutofit/>
          </a:bodyPr>
          <a:lstStyle/>
          <a:p>
            <a:r>
              <a:rPr lang="en-US" dirty="0">
                <a:latin typeface="Times New Roman"/>
                <a:cs typeface="Times New Roman"/>
              </a:rPr>
              <a:t>Dimensional Analysis</a:t>
            </a:r>
          </a:p>
        </p:txBody>
      </p:sp>
      <p:pic>
        <p:nvPicPr>
          <p:cNvPr id="6" name="Content Placeholder 5">
            <a:extLst>
              <a:ext uri="{FF2B5EF4-FFF2-40B4-BE49-F238E27FC236}">
                <a16:creationId xmlns:a16="http://schemas.microsoft.com/office/drawing/2014/main" id="{1FEC75E6-4164-E937-2693-E1207A76BE36}"/>
              </a:ext>
            </a:extLst>
          </p:cNvPr>
          <p:cNvPicPr>
            <a:picLocks noGrp="1" noChangeAspect="1"/>
          </p:cNvPicPr>
          <p:nvPr>
            <p:ph idx="1"/>
          </p:nvPr>
        </p:nvPicPr>
        <p:blipFill>
          <a:blip r:embed="rId2"/>
          <a:stretch>
            <a:fillRect/>
          </a:stretch>
        </p:blipFill>
        <p:spPr>
          <a:xfrm>
            <a:off x="185057" y="1583798"/>
            <a:ext cx="8768442" cy="3791323"/>
          </a:xfrm>
          <a:prstGeom prst="rect">
            <a:avLst/>
          </a:prstGeom>
        </p:spPr>
      </p:pic>
    </p:spTree>
    <p:extLst>
      <p:ext uri="{BB962C8B-B14F-4D97-AF65-F5344CB8AC3E}">
        <p14:creationId xmlns:p14="http://schemas.microsoft.com/office/powerpoint/2010/main" val="432173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03AE21-72A2-93C7-D631-F253862805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E0464E-CDAA-1688-1248-26A07EDFD058}"/>
              </a:ext>
            </a:extLst>
          </p:cNvPr>
          <p:cNvSpPr>
            <a:spLocks noGrp="1"/>
          </p:cNvSpPr>
          <p:nvPr>
            <p:ph type="title"/>
          </p:nvPr>
        </p:nvSpPr>
        <p:spPr>
          <a:xfrm>
            <a:off x="-326572" y="-84591"/>
            <a:ext cx="9802585" cy="1159328"/>
          </a:xfrm>
        </p:spPr>
        <p:txBody>
          <a:bodyPr>
            <a:normAutofit/>
          </a:bodyPr>
          <a:lstStyle/>
          <a:p>
            <a:r>
              <a:rPr lang="en-US" sz="3800" dirty="0">
                <a:latin typeface="Times New Roman"/>
                <a:cs typeface="Times New Roman"/>
              </a:rPr>
              <a:t>Key Business Findings</a:t>
            </a:r>
          </a:p>
        </p:txBody>
      </p:sp>
      <p:sp>
        <p:nvSpPr>
          <p:cNvPr id="3" name="Content Placeholder 2">
            <a:extLst>
              <a:ext uri="{FF2B5EF4-FFF2-40B4-BE49-F238E27FC236}">
                <a16:creationId xmlns:a16="http://schemas.microsoft.com/office/drawing/2014/main" id="{D671637D-6D46-11FB-2048-F1E55B90DAD7}"/>
              </a:ext>
            </a:extLst>
          </p:cNvPr>
          <p:cNvSpPr>
            <a:spLocks noGrp="1"/>
          </p:cNvSpPr>
          <p:nvPr>
            <p:ph idx="1"/>
          </p:nvPr>
        </p:nvSpPr>
        <p:spPr>
          <a:xfrm>
            <a:off x="163286" y="1812471"/>
            <a:ext cx="8817428" cy="4525963"/>
          </a:xfrm>
        </p:spPr>
        <p:txBody>
          <a:bodyPr vert="horz" lIns="91440" tIns="45720" rIns="91440" bIns="45720" rtlCol="0" anchor="t">
            <a:normAutofit/>
          </a:bodyPr>
          <a:lstStyle/>
          <a:p>
            <a:pPr>
              <a:buNone/>
            </a:pPr>
            <a:br>
              <a:rPr lang="en-US" dirty="0"/>
            </a:br>
            <a:endParaRPr lang="en-US"/>
          </a:p>
          <a:p>
            <a:pPr marL="0" indent="0">
              <a:buNone/>
            </a:pPr>
            <a:endParaRPr lang="en-US" dirty="0">
              <a:latin typeface="Trebuchet MS"/>
              <a:ea typeface="Calibri"/>
              <a:cs typeface="Calibri"/>
            </a:endParaRPr>
          </a:p>
        </p:txBody>
      </p:sp>
      <p:sp>
        <p:nvSpPr>
          <p:cNvPr id="5" name="TextBox 4">
            <a:extLst>
              <a:ext uri="{FF2B5EF4-FFF2-40B4-BE49-F238E27FC236}">
                <a16:creationId xmlns:a16="http://schemas.microsoft.com/office/drawing/2014/main" id="{947093CE-2345-82AA-A786-CC6F1AF4FDA1}"/>
              </a:ext>
            </a:extLst>
          </p:cNvPr>
          <p:cNvSpPr txBox="1"/>
          <p:nvPr/>
        </p:nvSpPr>
        <p:spPr>
          <a:xfrm>
            <a:off x="293914" y="1181100"/>
            <a:ext cx="8665027"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gn="just">
              <a:buFont typeface=""/>
              <a:buChar char="•"/>
            </a:pPr>
            <a:r>
              <a:rPr lang="en-US" sz="3000" dirty="0">
                <a:latin typeface="Times New Roman"/>
                <a:ea typeface="Calibri"/>
                <a:cs typeface="Arial"/>
              </a:rPr>
              <a:t>Petrol</a:t>
            </a:r>
            <a:r>
              <a:rPr lang="en-US" sz="3000" dirty="0">
                <a:latin typeface="Times New Roman"/>
                <a:ea typeface="+mn-lt"/>
                <a:cs typeface="Arial"/>
              </a:rPr>
              <a:t> dominates but CNG is rising in mileage-conscious segments.</a:t>
            </a:r>
            <a:endParaRPr lang="en-US" dirty="0">
              <a:latin typeface="Times New Roman"/>
              <a:ea typeface="Calibri"/>
              <a:cs typeface="Calibri"/>
            </a:endParaRPr>
          </a:p>
          <a:p>
            <a:pPr marL="228600" indent="-228600" algn="just">
              <a:buFont typeface=""/>
              <a:buChar char="•"/>
            </a:pPr>
            <a:endParaRPr lang="en-US" sz="3000" dirty="0">
              <a:latin typeface="Times New Roman"/>
              <a:ea typeface="+mn-lt"/>
              <a:cs typeface="Arial"/>
            </a:endParaRPr>
          </a:p>
          <a:p>
            <a:pPr marL="228600" indent="-228600" algn="just">
              <a:buFont typeface=""/>
              <a:buChar char="•"/>
            </a:pPr>
            <a:r>
              <a:rPr lang="en-US" sz="3000" dirty="0">
                <a:latin typeface="Times New Roman"/>
                <a:ea typeface="+mn-lt"/>
                <a:cs typeface="+mn-lt"/>
              </a:rPr>
              <a:t>Safety features are inconsistent across models.</a:t>
            </a:r>
            <a:endParaRPr lang="en-US" dirty="0">
              <a:latin typeface="Times New Roman"/>
              <a:cs typeface="Times New Roman"/>
            </a:endParaRPr>
          </a:p>
          <a:p>
            <a:pPr marL="228600" indent="-228600" algn="just">
              <a:buFont typeface=""/>
              <a:buChar char="•"/>
            </a:pPr>
            <a:endParaRPr lang="en-US" sz="3000" dirty="0">
              <a:latin typeface="Times New Roman"/>
              <a:ea typeface="+mn-lt"/>
              <a:cs typeface="+mn-lt"/>
            </a:endParaRPr>
          </a:p>
          <a:p>
            <a:pPr marL="228600" indent="-228600" algn="just">
              <a:buFont typeface=""/>
              <a:buChar char="•"/>
            </a:pPr>
            <a:r>
              <a:rPr lang="en-US" sz="3000" dirty="0">
                <a:latin typeface="Times New Roman"/>
                <a:ea typeface="+mn-lt"/>
                <a:cs typeface="+mn-lt"/>
              </a:rPr>
              <a:t>SUVs are a major growth segment.</a:t>
            </a:r>
            <a:endParaRPr lang="en-US" dirty="0">
              <a:latin typeface="Times New Roman"/>
              <a:cs typeface="Times New Roman"/>
            </a:endParaRPr>
          </a:p>
          <a:p>
            <a:pPr marL="228600" indent="-228600" algn="just">
              <a:buFont typeface=""/>
              <a:buChar char="•"/>
            </a:pPr>
            <a:endParaRPr lang="en-US" sz="3000" dirty="0">
              <a:latin typeface="Times New Roman"/>
              <a:ea typeface="+mn-lt"/>
              <a:cs typeface="+mn-lt"/>
            </a:endParaRPr>
          </a:p>
          <a:p>
            <a:pPr marL="228600" indent="-228600" algn="just">
              <a:buFont typeface=""/>
              <a:buChar char="•"/>
            </a:pPr>
            <a:r>
              <a:rPr lang="en-US" sz="3000" dirty="0">
                <a:latin typeface="Times New Roman"/>
                <a:ea typeface="+mn-lt"/>
                <a:cs typeface="+mn-lt"/>
              </a:rPr>
              <a:t>Electric adoption is still small.</a:t>
            </a:r>
            <a:endParaRPr lang="en-US" dirty="0">
              <a:latin typeface="Times New Roman"/>
              <a:cs typeface="Times New Roman"/>
            </a:endParaRPr>
          </a:p>
          <a:p>
            <a:pPr marL="228600" indent="-228600">
              <a:buFont typeface=""/>
              <a:buChar char="•"/>
            </a:pPr>
            <a:endParaRPr lang="en-US" sz="3000" dirty="0">
              <a:latin typeface="Trebuchet MS"/>
              <a:ea typeface="Calibri"/>
              <a:cs typeface="Arial"/>
            </a:endParaRPr>
          </a:p>
        </p:txBody>
      </p:sp>
    </p:spTree>
    <p:extLst>
      <p:ext uri="{BB962C8B-B14F-4D97-AF65-F5344CB8AC3E}">
        <p14:creationId xmlns:p14="http://schemas.microsoft.com/office/powerpoint/2010/main" val="3800473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Times New Roman"/>
                <a:cs typeface="Times New Roman"/>
              </a:rPr>
              <a:t> Summary</a:t>
            </a:r>
          </a:p>
        </p:txBody>
      </p:sp>
      <p:sp>
        <p:nvSpPr>
          <p:cNvPr id="3" name="Content Placeholder 2"/>
          <p:cNvSpPr>
            <a:spLocks noGrp="1"/>
          </p:cNvSpPr>
          <p:nvPr>
            <p:ph idx="1"/>
          </p:nvPr>
        </p:nvSpPr>
        <p:spPr/>
        <p:txBody>
          <a:bodyPr vert="horz" lIns="91440" tIns="45720" rIns="91440" bIns="45720" rtlCol="0" anchor="t">
            <a:normAutofit/>
          </a:bodyPr>
          <a:lstStyle/>
          <a:p>
            <a:pPr>
              <a:spcBef>
                <a:spcPts val="20"/>
              </a:spcBef>
            </a:pPr>
            <a:r>
              <a:rPr lang="en-US" dirty="0">
                <a:latin typeface="Times New Roman"/>
                <a:ea typeface="Calibri"/>
                <a:cs typeface="Calibri"/>
              </a:rPr>
              <a:t>Size: 1,276 car entries covering multiple manufacturers and body types</a:t>
            </a:r>
            <a:endParaRPr lang="en-US" dirty="0">
              <a:latin typeface="Calibri"/>
              <a:ea typeface="Calibri"/>
              <a:cs typeface="Calibri"/>
            </a:endParaRPr>
          </a:p>
          <a:p>
            <a:pPr>
              <a:spcBef>
                <a:spcPts val="20"/>
              </a:spcBef>
            </a:pPr>
            <a:endParaRPr lang="en-US" dirty="0">
              <a:latin typeface="Times New Roman"/>
              <a:ea typeface="Calibri"/>
              <a:cs typeface="Calibri"/>
            </a:endParaRPr>
          </a:p>
          <a:p>
            <a:pPr>
              <a:spcBef>
                <a:spcPts val="20"/>
              </a:spcBef>
            </a:pPr>
            <a:r>
              <a:rPr lang="en-US" dirty="0">
                <a:latin typeface="Times New Roman"/>
                <a:ea typeface="Calibri"/>
                <a:cs typeface="Times New Roman"/>
              </a:rPr>
              <a:t>Attributes: 30 columns, including specifications, performance metrics, safety features, and dimensions</a:t>
            </a:r>
            <a:endParaRPr lang="en-US" dirty="0"/>
          </a:p>
          <a:p>
            <a:pPr>
              <a:spcBef>
                <a:spcPts val="20"/>
              </a:spcBef>
            </a:pPr>
            <a:endParaRPr lang="en-US" dirty="0">
              <a:latin typeface="Times New Roman"/>
              <a:ea typeface="Calibri"/>
              <a:cs typeface="Times New Roman"/>
            </a:endParaRPr>
          </a:p>
          <a:p>
            <a:pPr>
              <a:spcBef>
                <a:spcPts val="20"/>
              </a:spcBef>
            </a:pPr>
            <a:r>
              <a:rPr lang="en-US" dirty="0">
                <a:latin typeface="Times New Roman"/>
                <a:ea typeface="Calibri"/>
                <a:cs typeface="Times New Roman"/>
              </a:rPr>
              <a:t>Scope: Both mainstream and niche vehicle categories are represented</a:t>
            </a:r>
            <a:endParaRPr lang="en-US" dirty="0"/>
          </a:p>
          <a:p>
            <a:endParaRPr lang="en-US" dirty="0">
              <a:latin typeface="Times New Roman"/>
              <a:ea typeface="Calibri"/>
              <a:cs typeface="Calibri"/>
            </a:endParaRPr>
          </a:p>
          <a:p>
            <a:endParaRPr lang="en-US" dirty="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a:cs typeface="Times New Roman"/>
              </a:rPr>
              <a:t>Summary</a:t>
            </a:r>
            <a:endParaRPr dirty="0">
              <a:latin typeface="Times New Roman"/>
              <a:cs typeface="Times New Roman"/>
            </a:endParaRPr>
          </a:p>
        </p:txBody>
      </p:sp>
      <p:sp>
        <p:nvSpPr>
          <p:cNvPr id="3" name="Content Placeholder 2"/>
          <p:cNvSpPr>
            <a:spLocks noGrp="1"/>
          </p:cNvSpPr>
          <p:nvPr>
            <p:ph idx="1"/>
          </p:nvPr>
        </p:nvSpPr>
        <p:spPr/>
        <p:txBody>
          <a:bodyPr vert="horz" lIns="91440" tIns="45720" rIns="91440" bIns="45720" rtlCol="0" anchor="t">
            <a:normAutofit/>
          </a:bodyPr>
          <a:lstStyle/>
          <a:p>
            <a:pPr>
              <a:spcBef>
                <a:spcPts val="20"/>
              </a:spcBef>
            </a:pPr>
            <a:r>
              <a:rPr lang="en-US">
                <a:latin typeface="Times New Roman"/>
                <a:ea typeface="+mn-lt"/>
                <a:cs typeface="+mn-lt"/>
              </a:rPr>
              <a:t>Performance metrics: displacement, cylinders, valves, power, torque, city mileage, highway mileage</a:t>
            </a:r>
            <a:endParaRPr lang="en-US" dirty="0">
              <a:latin typeface="Times New Roman"/>
              <a:ea typeface="Calibri"/>
              <a:cs typeface="Calibri"/>
            </a:endParaRPr>
          </a:p>
          <a:p>
            <a:pPr>
              <a:spcBef>
                <a:spcPts val="20"/>
              </a:spcBef>
            </a:pPr>
            <a:r>
              <a:rPr lang="en-US">
                <a:latin typeface="Times New Roman"/>
                <a:ea typeface="+mn-lt"/>
                <a:cs typeface="Times New Roman"/>
              </a:rPr>
              <a:t>Design and dimensions: length, width, height, seating capacity, fuel tank size</a:t>
            </a:r>
            <a:endParaRPr lang="en-US"/>
          </a:p>
          <a:p>
            <a:pPr>
              <a:spcBef>
                <a:spcPts val="20"/>
              </a:spcBef>
            </a:pPr>
            <a:r>
              <a:rPr lang="en-US">
                <a:latin typeface="Times New Roman"/>
                <a:ea typeface="+mn-lt"/>
                <a:cs typeface="Times New Roman"/>
              </a:rPr>
              <a:t>Safety and comfort: ABS, airbags, central locking, child safety locks, hill assist, drive modes</a:t>
            </a:r>
            <a:endParaRPr lang="en-US"/>
          </a:p>
          <a:p>
            <a:endParaRPr lang="en-US" dirty="0">
              <a:latin typeface="Times New Roman"/>
              <a:ea typeface="Calibri"/>
              <a:cs typeface="Calibri"/>
            </a:endParaRPr>
          </a:p>
          <a:p>
            <a:endParaRPr lang="en-US" dirty="0">
              <a:latin typeface="Times New Roman"/>
              <a:ea typeface="Calibri"/>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a:cs typeface="Times New Roman"/>
              </a:rPr>
              <a:t>Summary</a:t>
            </a:r>
          </a:p>
        </p:txBody>
      </p:sp>
      <p:sp>
        <p:nvSpPr>
          <p:cNvPr id="3" name="Content Placeholder 2"/>
          <p:cNvSpPr>
            <a:spLocks noGrp="1"/>
          </p:cNvSpPr>
          <p:nvPr>
            <p:ph idx="1"/>
          </p:nvPr>
        </p:nvSpPr>
        <p:spPr/>
        <p:txBody>
          <a:bodyPr vert="horz" lIns="91440" tIns="45720" rIns="91440" bIns="45720" rtlCol="0" anchor="t">
            <a:normAutofit/>
          </a:bodyPr>
          <a:lstStyle/>
          <a:p>
            <a:endParaRPr lang="en-US">
              <a:latin typeface="Times New Roman"/>
              <a:ea typeface="Calibri"/>
              <a:cs typeface="Calibri"/>
            </a:endParaRPr>
          </a:p>
          <a:p>
            <a:pPr>
              <a:spcBef>
                <a:spcPts val="20"/>
              </a:spcBef>
            </a:pPr>
            <a:r>
              <a:rPr lang="en-US">
                <a:latin typeface="Times New Roman"/>
                <a:cs typeface="Times New Roman"/>
              </a:rPr>
              <a:t>Missing values in mileage (highway more than city), safety features, and weight attributes</a:t>
            </a:r>
            <a:endParaRPr lang="en-US"/>
          </a:p>
          <a:p>
            <a:pPr>
              <a:spcBef>
                <a:spcPts val="20"/>
              </a:spcBef>
            </a:pPr>
            <a:r>
              <a:rPr lang="en-US">
                <a:latin typeface="Times New Roman"/>
                <a:cs typeface="Times New Roman"/>
              </a:rPr>
              <a:t>Some numerical values stored as text due to formatting</a:t>
            </a:r>
            <a:endParaRPr lang="en-US"/>
          </a:p>
          <a:p>
            <a:pPr>
              <a:spcBef>
                <a:spcPts val="20"/>
              </a:spcBef>
            </a:pPr>
            <a:r>
              <a:rPr lang="en-US">
                <a:latin typeface="Times New Roman"/>
                <a:cs typeface="Times New Roman"/>
              </a:rPr>
              <a:t>Opportunity: Standardizing data will improve accuracy of market analysis and feature comparison</a:t>
            </a:r>
            <a:endParaRPr lang="en-US"/>
          </a:p>
          <a:p>
            <a:endParaRPr lang="en-US" dirty="0">
              <a:latin typeface="Times New Roman"/>
              <a:ea typeface="Calibri"/>
              <a:cs typeface="Calibri"/>
            </a:endParaRPr>
          </a:p>
          <a:p>
            <a:endParaRPr lang="en-US" dirty="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Times New Roman"/>
                <a:cs typeface="Times New Roman"/>
              </a:rPr>
              <a:t>Conclusion</a:t>
            </a:r>
          </a:p>
        </p:txBody>
      </p:sp>
      <p:sp>
        <p:nvSpPr>
          <p:cNvPr id="3" name="Content Placeholder 2"/>
          <p:cNvSpPr>
            <a:spLocks noGrp="1"/>
          </p:cNvSpPr>
          <p:nvPr>
            <p:ph idx="1"/>
          </p:nvPr>
        </p:nvSpPr>
        <p:spPr/>
        <p:txBody>
          <a:bodyPr vert="horz" lIns="91440" tIns="45720" rIns="91440" bIns="45720" rtlCol="0" anchor="t">
            <a:normAutofit/>
          </a:bodyPr>
          <a:lstStyle/>
          <a:p>
            <a:pPr>
              <a:spcBef>
                <a:spcPts val="20"/>
              </a:spcBef>
            </a:pPr>
            <a:r>
              <a:rPr lang="en-US" dirty="0">
                <a:latin typeface="Times New Roman"/>
                <a:ea typeface="+mn-lt"/>
                <a:cs typeface="+mn-lt"/>
              </a:rPr>
              <a:t>Petrol-powered SUVs and hatchbacks dominate the current market landscape</a:t>
            </a:r>
            <a:endParaRPr lang="en-US" dirty="0">
              <a:latin typeface="Times New Roman"/>
              <a:ea typeface="+mn-lt"/>
              <a:cs typeface="Times New Roman"/>
            </a:endParaRPr>
          </a:p>
          <a:p>
            <a:pPr>
              <a:spcBef>
                <a:spcPts val="20"/>
              </a:spcBef>
            </a:pPr>
            <a:endParaRPr lang="en-US" dirty="0">
              <a:latin typeface="Times New Roman"/>
              <a:ea typeface="+mn-lt"/>
              <a:cs typeface="Calibri"/>
            </a:endParaRPr>
          </a:p>
          <a:p>
            <a:pPr>
              <a:spcBef>
                <a:spcPts val="20"/>
              </a:spcBef>
            </a:pPr>
            <a:r>
              <a:rPr lang="en-US" dirty="0">
                <a:latin typeface="Times New Roman"/>
                <a:ea typeface="+mn-lt"/>
                <a:cs typeface="Times New Roman"/>
              </a:rPr>
              <a:t>CNG vehicles are gaining popularity among mileage-conscious customers</a:t>
            </a:r>
            <a:endParaRPr lang="en-US" dirty="0"/>
          </a:p>
          <a:p>
            <a:pPr>
              <a:spcBef>
                <a:spcPts val="20"/>
              </a:spcBef>
            </a:pPr>
            <a:endParaRPr lang="en-US" dirty="0">
              <a:latin typeface="Times New Roman"/>
              <a:ea typeface="+mn-lt"/>
              <a:cs typeface="Times New Roman"/>
            </a:endParaRPr>
          </a:p>
          <a:p>
            <a:pPr>
              <a:spcBef>
                <a:spcPts val="20"/>
              </a:spcBef>
            </a:pPr>
            <a:r>
              <a:rPr lang="en-US">
                <a:latin typeface="Times New Roman"/>
                <a:ea typeface="+mn-lt"/>
                <a:cs typeface="Times New Roman"/>
              </a:rPr>
              <a:t>Safety features like ABS and airbags are not standard across all models</a:t>
            </a:r>
            <a:endParaRPr lang="en-US"/>
          </a:p>
          <a:p>
            <a:endParaRPr lang="en-US" dirty="0">
              <a:latin typeface="Times New Roman"/>
              <a:ea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dirty="0">
                <a:latin typeface="Times New Roman"/>
                <a:cs typeface="Times New Roman"/>
              </a:rPr>
              <a:t>Problem</a:t>
            </a:r>
            <a:r>
              <a:rPr sz="4000" dirty="0"/>
              <a:t> </a:t>
            </a:r>
            <a:r>
              <a:rPr sz="4000" dirty="0">
                <a:latin typeface="Times New Roman"/>
                <a:cs typeface="Times New Roman"/>
              </a:rPr>
              <a:t>Statement</a:t>
            </a:r>
          </a:p>
        </p:txBody>
      </p:sp>
      <p:sp>
        <p:nvSpPr>
          <p:cNvPr id="3" name="Content Placeholder 2"/>
          <p:cNvSpPr>
            <a:spLocks noGrp="1"/>
          </p:cNvSpPr>
          <p:nvPr>
            <p:ph idx="1"/>
          </p:nvPr>
        </p:nvSpPr>
        <p:spPr>
          <a:xfrm>
            <a:off x="457200" y="1715047"/>
            <a:ext cx="8229600" cy="4525963"/>
          </a:xfrm>
        </p:spPr>
        <p:txBody>
          <a:bodyPr vert="horz" lIns="91440" tIns="45720" rIns="91440" bIns="45720" rtlCol="0" anchor="t">
            <a:normAutofit/>
          </a:bodyPr>
          <a:lstStyle/>
          <a:p>
            <a:r>
              <a:rPr lang="en-US" dirty="0">
                <a:latin typeface="Times New Roman"/>
                <a:ea typeface="+mn-lt"/>
                <a:cs typeface="+mn-lt"/>
              </a:rPr>
              <a:t>The automotive industry faces constant pressure to meet evolving customer expectations for performance, fuel efficiency, and safety.  This analysis uses detailed car specifications to uncover trends, identify gaps, and guide strategic product decisions.</a:t>
            </a:r>
          </a:p>
          <a:p>
            <a:endParaRPr lang="en-US" dirty="0">
              <a:ea typeface="+mn-lt"/>
              <a:cs typeface="+mn-lt"/>
            </a:endParaRPr>
          </a:p>
          <a:p>
            <a:endParaRPr lang="en-US" dirty="0">
              <a:latin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AD1A47-668D-78AA-278E-FE4CEBD589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994DEA-A3F8-0BE5-CC40-205EA8221CDA}"/>
              </a:ext>
            </a:extLst>
          </p:cNvPr>
          <p:cNvSpPr>
            <a:spLocks noGrp="1"/>
          </p:cNvSpPr>
          <p:nvPr>
            <p:ph type="title"/>
          </p:nvPr>
        </p:nvSpPr>
        <p:spPr/>
        <p:txBody>
          <a:bodyPr/>
          <a:lstStyle/>
          <a:p>
            <a:r>
              <a:rPr dirty="0">
                <a:latin typeface="Times New Roman"/>
                <a:cs typeface="Times New Roman"/>
              </a:rPr>
              <a:t>Conclusion</a:t>
            </a:r>
          </a:p>
        </p:txBody>
      </p:sp>
      <p:sp>
        <p:nvSpPr>
          <p:cNvPr id="3" name="Content Placeholder 2">
            <a:extLst>
              <a:ext uri="{FF2B5EF4-FFF2-40B4-BE49-F238E27FC236}">
                <a16:creationId xmlns:a16="http://schemas.microsoft.com/office/drawing/2014/main" id="{DE1F92FB-E0DA-3EEF-B169-66EF1E2E9726}"/>
              </a:ext>
            </a:extLst>
          </p:cNvPr>
          <p:cNvSpPr>
            <a:spLocks noGrp="1"/>
          </p:cNvSpPr>
          <p:nvPr>
            <p:ph idx="1"/>
          </p:nvPr>
        </p:nvSpPr>
        <p:spPr/>
        <p:txBody>
          <a:bodyPr vert="horz" lIns="91440" tIns="45720" rIns="91440" bIns="45720" rtlCol="0" anchor="t">
            <a:normAutofit/>
          </a:bodyPr>
          <a:lstStyle/>
          <a:p>
            <a:pPr>
              <a:spcBef>
                <a:spcPts val="20"/>
              </a:spcBef>
            </a:pPr>
            <a:r>
              <a:rPr lang="en-US" dirty="0">
                <a:latin typeface="Times New Roman"/>
                <a:ea typeface="+mn-lt"/>
                <a:cs typeface="+mn-lt"/>
              </a:rPr>
              <a:t>Significant missing data suggests the need for standardized specification reporting</a:t>
            </a:r>
          </a:p>
          <a:p>
            <a:pPr>
              <a:spcBef>
                <a:spcPts val="20"/>
              </a:spcBef>
            </a:pPr>
            <a:endParaRPr lang="en-US" dirty="0">
              <a:latin typeface="Times New Roman"/>
              <a:ea typeface="+mn-lt"/>
              <a:cs typeface="Calibri"/>
            </a:endParaRPr>
          </a:p>
          <a:p>
            <a:pPr>
              <a:spcBef>
                <a:spcPts val="20"/>
              </a:spcBef>
            </a:pPr>
            <a:r>
              <a:rPr lang="en-US" dirty="0">
                <a:latin typeface="Times New Roman"/>
                <a:ea typeface="+mn-lt"/>
                <a:cs typeface="Times New Roman"/>
              </a:rPr>
              <a:t>Addressing feature gaps and expanding alternative </a:t>
            </a:r>
            <a:r>
              <a:rPr lang="en-US" dirty="0">
                <a:latin typeface="Times New Roman"/>
                <a:ea typeface="Calibri"/>
                <a:cs typeface="Times New Roman"/>
              </a:rPr>
              <a:t>fuel </a:t>
            </a:r>
            <a:r>
              <a:rPr lang="en-US" dirty="0">
                <a:latin typeface="Times New Roman"/>
                <a:ea typeface="+mn-lt"/>
                <a:cs typeface="Times New Roman"/>
              </a:rPr>
              <a:t>options</a:t>
            </a:r>
            <a:r>
              <a:rPr lang="en-US" dirty="0">
                <a:latin typeface="Times New Roman"/>
                <a:ea typeface="Calibri"/>
                <a:cs typeface="Times New Roman"/>
              </a:rPr>
              <a:t> can boost competitiveness</a:t>
            </a:r>
            <a:endParaRPr lang="en-US">
              <a:ea typeface="Calibri"/>
              <a:cs typeface="Calibri"/>
            </a:endParaRPr>
          </a:p>
          <a:p>
            <a:pPr>
              <a:spcBef>
                <a:spcPts val="20"/>
              </a:spcBef>
            </a:pPr>
            <a:endParaRPr lang="en-US" dirty="0">
              <a:latin typeface="Times New Roman"/>
              <a:ea typeface="Calibri"/>
              <a:cs typeface="Times New Roman"/>
            </a:endParaRPr>
          </a:p>
          <a:p>
            <a:pPr>
              <a:spcBef>
                <a:spcPts val="20"/>
              </a:spcBef>
            </a:pPr>
            <a:r>
              <a:rPr lang="en-US">
                <a:latin typeface="Times New Roman"/>
                <a:ea typeface="Calibri"/>
                <a:cs typeface="Times New Roman"/>
              </a:rPr>
              <a:t>Enhancing safety features can improve brand perception </a:t>
            </a:r>
            <a:r>
              <a:rPr lang="en-US">
                <a:latin typeface="Times New Roman"/>
                <a:ea typeface="+mn-lt"/>
                <a:cs typeface="Times New Roman"/>
              </a:rPr>
              <a:t>and customer trust</a:t>
            </a:r>
            <a:endParaRPr lang="en-US"/>
          </a:p>
          <a:p>
            <a:endParaRPr lang="en-US" dirty="0">
              <a:latin typeface="Times New Roman"/>
              <a:ea typeface="Calibri"/>
              <a:cs typeface="Calibri"/>
            </a:endParaRPr>
          </a:p>
          <a:p>
            <a:endParaRPr lang="en-US" dirty="0">
              <a:latin typeface="Times New Roman"/>
              <a:ea typeface="Calibri"/>
              <a:cs typeface="Calibri"/>
            </a:endParaRPr>
          </a:p>
          <a:p>
            <a:endParaRPr lang="en-US" dirty="0">
              <a:latin typeface="Times New Roman"/>
              <a:ea typeface="Calibri"/>
              <a:cs typeface="Times New Roman"/>
            </a:endParaRPr>
          </a:p>
        </p:txBody>
      </p:sp>
    </p:spTree>
    <p:extLst>
      <p:ext uri="{BB962C8B-B14F-4D97-AF65-F5344CB8AC3E}">
        <p14:creationId xmlns:p14="http://schemas.microsoft.com/office/powerpoint/2010/main" val="2137492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Times New Roman"/>
                <a:cs typeface="Times New Roman"/>
              </a:rPr>
              <a:t>Dataset Overview</a:t>
            </a: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Times New Roman"/>
                <a:cs typeface="Times New Roman"/>
              </a:rPr>
              <a:t>Datasource</a:t>
            </a:r>
            <a:r>
              <a:rPr dirty="0">
                <a:latin typeface="Times New Roman"/>
                <a:cs typeface="Times New Roman"/>
              </a:rPr>
              <a:t>: </a:t>
            </a:r>
            <a:r>
              <a:rPr lang="en-US" dirty="0">
                <a:latin typeface="Times New Roman"/>
                <a:cs typeface="Times New Roman"/>
              </a:rPr>
              <a:t>Car Data</a:t>
            </a:r>
            <a:endParaRPr lang="en-US">
              <a:latin typeface="Times New Roman"/>
              <a:ea typeface="Calibri"/>
              <a:cs typeface="Times New Roman"/>
            </a:endParaRPr>
          </a:p>
          <a:p>
            <a:endParaRPr lang="en-US" dirty="0">
              <a:latin typeface="Times New Roman"/>
              <a:ea typeface="Calibri"/>
              <a:cs typeface="Calibri"/>
            </a:endParaRPr>
          </a:p>
          <a:p>
            <a:r>
              <a:rPr dirty="0">
                <a:latin typeface="Times New Roman"/>
                <a:cs typeface="Times New Roman"/>
              </a:rPr>
              <a:t>Key Metrics: </a:t>
            </a:r>
            <a:r>
              <a:rPr lang="en-US" dirty="0">
                <a:latin typeface="Times New Roman"/>
                <a:cs typeface="Times New Roman"/>
              </a:rPr>
              <a:t>Make, Model, Body Type, Fuel Type, Power, Torque, Mileage, Safety Features. </a:t>
            </a:r>
            <a:endParaRPr lang="en-US">
              <a:latin typeface="Times New Roman"/>
              <a:ea typeface="Calibri"/>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60930F-4AE4-2396-5596-C4F15BA13E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7D2880-1288-9A7D-6948-51EB9A036069}"/>
              </a:ext>
            </a:extLst>
          </p:cNvPr>
          <p:cNvSpPr>
            <a:spLocks noGrp="1"/>
          </p:cNvSpPr>
          <p:nvPr>
            <p:ph type="title"/>
          </p:nvPr>
        </p:nvSpPr>
        <p:spPr/>
        <p:txBody>
          <a:bodyPr/>
          <a:lstStyle/>
          <a:p>
            <a:r>
              <a:rPr lang="en-US" dirty="0">
                <a:latin typeface="Times New Roman"/>
                <a:cs typeface="Times New Roman"/>
              </a:rPr>
              <a:t>Data Preparation</a:t>
            </a:r>
            <a:endParaRPr dirty="0">
              <a:latin typeface="Times New Roman"/>
              <a:cs typeface="Times New Roman"/>
            </a:endParaRPr>
          </a:p>
        </p:txBody>
      </p:sp>
      <p:sp>
        <p:nvSpPr>
          <p:cNvPr id="3" name="Content Placeholder 2">
            <a:extLst>
              <a:ext uri="{FF2B5EF4-FFF2-40B4-BE49-F238E27FC236}">
                <a16:creationId xmlns:a16="http://schemas.microsoft.com/office/drawing/2014/main" id="{CFDDC6CE-9BFE-17E8-7BD3-6F5CCF91D52E}"/>
              </a:ext>
            </a:extLst>
          </p:cNvPr>
          <p:cNvSpPr>
            <a:spLocks noGrp="1"/>
          </p:cNvSpPr>
          <p:nvPr>
            <p:ph idx="1"/>
          </p:nvPr>
        </p:nvSpPr>
        <p:spPr/>
        <p:txBody>
          <a:bodyPr vert="horz" lIns="91440" tIns="45720" rIns="91440" bIns="45720" rtlCol="0" anchor="t">
            <a:normAutofit/>
          </a:bodyPr>
          <a:lstStyle/>
          <a:p>
            <a:r>
              <a:rPr lang="en-US" dirty="0">
                <a:latin typeface="Times New Roman"/>
                <a:cs typeface="Times New Roman"/>
              </a:rPr>
              <a:t>Steps Taken: missing value handling, data cleaning</a:t>
            </a:r>
            <a:endParaRPr lang="en-US" dirty="0">
              <a:latin typeface="Times New Roman"/>
              <a:ea typeface="Calibri"/>
              <a:cs typeface="Times New Roman"/>
            </a:endParaRPr>
          </a:p>
          <a:p>
            <a:endParaRPr lang="en-US" dirty="0">
              <a:latin typeface="Times New Roman"/>
              <a:ea typeface="Calibri"/>
              <a:cs typeface="Calibri"/>
            </a:endParaRPr>
          </a:p>
          <a:p>
            <a:r>
              <a:rPr lang="en-US" dirty="0">
                <a:latin typeface="Times New Roman"/>
                <a:ea typeface="Calibri"/>
                <a:cs typeface="Calibri"/>
              </a:rPr>
              <a:t>Tools used : Pandas, </a:t>
            </a:r>
            <a:r>
              <a:rPr lang="en-US" err="1">
                <a:latin typeface="Times New Roman"/>
                <a:ea typeface="Calibri"/>
                <a:cs typeface="Calibri"/>
              </a:rPr>
              <a:t>Numpy</a:t>
            </a:r>
            <a:r>
              <a:rPr lang="en-US" dirty="0">
                <a:latin typeface="Times New Roman"/>
                <a:ea typeface="Calibri"/>
                <a:cs typeface="Calibri"/>
              </a:rPr>
              <a:t>, Seaborn, Matplotlib, </a:t>
            </a:r>
            <a:r>
              <a:rPr lang="en-US" err="1">
                <a:latin typeface="Times New Roman"/>
                <a:ea typeface="Calibri"/>
                <a:cs typeface="Calibri"/>
              </a:rPr>
              <a:t>Scipy</a:t>
            </a:r>
            <a:r>
              <a:rPr lang="en-US" dirty="0">
                <a:latin typeface="Times New Roman"/>
                <a:ea typeface="Calibri"/>
                <a:cs typeface="Calibri"/>
              </a:rPr>
              <a:t>.</a:t>
            </a:r>
          </a:p>
        </p:txBody>
      </p:sp>
    </p:spTree>
    <p:extLst>
      <p:ext uri="{BB962C8B-B14F-4D97-AF65-F5344CB8AC3E}">
        <p14:creationId xmlns:p14="http://schemas.microsoft.com/office/powerpoint/2010/main" val="3259140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236A66-685E-5165-9A49-B5EC2FF28E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24E054-0D7D-0225-9522-CDC7D78C04C0}"/>
              </a:ext>
            </a:extLst>
          </p:cNvPr>
          <p:cNvSpPr>
            <a:spLocks noGrp="1"/>
          </p:cNvSpPr>
          <p:nvPr>
            <p:ph type="title"/>
          </p:nvPr>
        </p:nvSpPr>
        <p:spPr/>
        <p:txBody>
          <a:bodyPr/>
          <a:lstStyle/>
          <a:p>
            <a:r>
              <a:rPr lang="en-US" dirty="0">
                <a:latin typeface="Times New Roman"/>
                <a:cs typeface="Times New Roman"/>
              </a:rPr>
              <a:t>Objective</a:t>
            </a:r>
            <a:endParaRPr dirty="0">
              <a:latin typeface="Times New Roman"/>
              <a:cs typeface="Times New Roman"/>
            </a:endParaRPr>
          </a:p>
        </p:txBody>
      </p:sp>
      <p:sp>
        <p:nvSpPr>
          <p:cNvPr id="3" name="Content Placeholder 2">
            <a:extLst>
              <a:ext uri="{FF2B5EF4-FFF2-40B4-BE49-F238E27FC236}">
                <a16:creationId xmlns:a16="http://schemas.microsoft.com/office/drawing/2014/main" id="{F51B0A3F-4FE3-0D5B-1242-283626C0307D}"/>
              </a:ext>
            </a:extLst>
          </p:cNvPr>
          <p:cNvSpPr>
            <a:spLocks noGrp="1"/>
          </p:cNvSpPr>
          <p:nvPr>
            <p:ph idx="1"/>
          </p:nvPr>
        </p:nvSpPr>
        <p:spPr>
          <a:xfrm>
            <a:off x="152400" y="1600200"/>
            <a:ext cx="8817428" cy="4525963"/>
          </a:xfrm>
        </p:spPr>
        <p:txBody>
          <a:bodyPr vert="horz" lIns="91440" tIns="45720" rIns="91440" bIns="45720" rtlCol="0" anchor="t">
            <a:normAutofit/>
          </a:bodyPr>
          <a:lstStyle/>
          <a:p>
            <a:r>
              <a:rPr lang="en-US" dirty="0">
                <a:latin typeface="Times New Roman"/>
                <a:ea typeface="Calibri"/>
                <a:cs typeface="Calibri"/>
              </a:rPr>
              <a:t>Understand</a:t>
            </a:r>
            <a:r>
              <a:rPr lang="en-US" dirty="0">
                <a:latin typeface="Times New Roman"/>
                <a:ea typeface="+mn-lt"/>
                <a:cs typeface="+mn-lt"/>
              </a:rPr>
              <a:t> market trends in fuel type, performance, and safety features.</a:t>
            </a:r>
            <a:endParaRPr lang="en-US">
              <a:latin typeface="Times New Roman"/>
              <a:ea typeface="Calibri"/>
              <a:cs typeface="Calibri"/>
            </a:endParaRPr>
          </a:p>
          <a:p>
            <a:r>
              <a:rPr lang="en-US" dirty="0">
                <a:latin typeface="Times New Roman"/>
                <a:ea typeface="+mn-lt"/>
                <a:cs typeface="+mn-lt"/>
              </a:rPr>
              <a:t>Identify gaps and opportunities in product offerings.</a:t>
            </a:r>
            <a:endParaRPr lang="en-US" dirty="0">
              <a:latin typeface="Times New Roman"/>
              <a:cs typeface="Times New Roman"/>
            </a:endParaRPr>
          </a:p>
          <a:p>
            <a:r>
              <a:rPr lang="en-US" dirty="0">
                <a:latin typeface="Times New Roman"/>
                <a:ea typeface="+mn-lt"/>
                <a:cs typeface="+mn-lt"/>
              </a:rPr>
              <a:t>Provide recommendations for improving competitiveness.</a:t>
            </a:r>
            <a:endParaRPr lang="en-US" dirty="0">
              <a:latin typeface="Times New Roman"/>
              <a:cs typeface="Times New Roman"/>
            </a:endParaRPr>
          </a:p>
          <a:p>
            <a:endParaRPr lang="en-US" dirty="0">
              <a:latin typeface="Trebuchet MS"/>
              <a:ea typeface="Calibri"/>
              <a:cs typeface="Calibri"/>
            </a:endParaRPr>
          </a:p>
          <a:p>
            <a:endParaRPr lang="en-US" dirty="0">
              <a:latin typeface="Trebuchet MS"/>
              <a:ea typeface="Calibri"/>
              <a:cs typeface="Calibri"/>
            </a:endParaRPr>
          </a:p>
        </p:txBody>
      </p:sp>
    </p:spTree>
    <p:extLst>
      <p:ext uri="{BB962C8B-B14F-4D97-AF65-F5344CB8AC3E}">
        <p14:creationId xmlns:p14="http://schemas.microsoft.com/office/powerpoint/2010/main" val="3945775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DB27D5-C85E-4AF3-2345-B39AE3ED19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54C321-709E-2DF7-7F72-DA8FD4E7DD13}"/>
              </a:ext>
            </a:extLst>
          </p:cNvPr>
          <p:cNvSpPr>
            <a:spLocks noGrp="1"/>
          </p:cNvSpPr>
          <p:nvPr>
            <p:ph type="title"/>
          </p:nvPr>
        </p:nvSpPr>
        <p:spPr/>
        <p:txBody>
          <a:bodyPr/>
          <a:lstStyle/>
          <a:p>
            <a:r>
              <a:rPr lang="en-US" dirty="0">
                <a:latin typeface="Times New Roman"/>
                <a:cs typeface="Times New Roman"/>
              </a:rPr>
              <a:t>Top Five Car body Types</a:t>
            </a:r>
            <a:endParaRPr dirty="0">
              <a:latin typeface="Times New Roman"/>
              <a:cs typeface="Times New Roman"/>
            </a:endParaRPr>
          </a:p>
        </p:txBody>
      </p:sp>
      <p:pic>
        <p:nvPicPr>
          <p:cNvPr id="4" name="Content Placeholder 3" descr="A graph of a car body type&#10;&#10;AI-generated content may be incorrect.">
            <a:extLst>
              <a:ext uri="{FF2B5EF4-FFF2-40B4-BE49-F238E27FC236}">
                <a16:creationId xmlns:a16="http://schemas.microsoft.com/office/drawing/2014/main" id="{08B51B65-D23C-9970-4128-AE17402F1198}"/>
              </a:ext>
            </a:extLst>
          </p:cNvPr>
          <p:cNvPicPr>
            <a:picLocks noGrp="1" noChangeAspect="1"/>
          </p:cNvPicPr>
          <p:nvPr>
            <p:ph idx="1"/>
          </p:nvPr>
        </p:nvPicPr>
        <p:blipFill>
          <a:blip r:embed="rId2"/>
          <a:stretch>
            <a:fillRect/>
          </a:stretch>
        </p:blipFill>
        <p:spPr>
          <a:xfrm>
            <a:off x="456828" y="1284514"/>
            <a:ext cx="8246672" cy="4961391"/>
          </a:xfrm>
          <a:prstGeom prst="rect">
            <a:avLst/>
          </a:prstGeom>
        </p:spPr>
      </p:pic>
    </p:spTree>
    <p:extLst>
      <p:ext uri="{BB962C8B-B14F-4D97-AF65-F5344CB8AC3E}">
        <p14:creationId xmlns:p14="http://schemas.microsoft.com/office/powerpoint/2010/main" val="3991387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880712-CE3B-3B3A-3CB4-6D66201273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CE353A-C536-6E76-0FBE-ED332022E79B}"/>
              </a:ext>
            </a:extLst>
          </p:cNvPr>
          <p:cNvSpPr>
            <a:spLocks noGrp="1"/>
          </p:cNvSpPr>
          <p:nvPr>
            <p:ph type="title"/>
          </p:nvPr>
        </p:nvSpPr>
        <p:spPr/>
        <p:txBody>
          <a:bodyPr>
            <a:normAutofit fontScale="90000"/>
          </a:bodyPr>
          <a:lstStyle/>
          <a:p>
            <a:r>
              <a:rPr lang="en-US" dirty="0">
                <a:latin typeface="Times New Roman"/>
                <a:cs typeface="Times New Roman"/>
              </a:rPr>
              <a:t>Top ten Manufacturers based on Mileage</a:t>
            </a:r>
            <a:endParaRPr dirty="0">
              <a:latin typeface="Times New Roman"/>
              <a:cs typeface="Times New Roman"/>
            </a:endParaRPr>
          </a:p>
        </p:txBody>
      </p:sp>
      <p:pic>
        <p:nvPicPr>
          <p:cNvPr id="6" name="Content Placeholder 5" descr="A graph of a number of cars&#10;&#10;AI-generated content may be incorrect.">
            <a:extLst>
              <a:ext uri="{FF2B5EF4-FFF2-40B4-BE49-F238E27FC236}">
                <a16:creationId xmlns:a16="http://schemas.microsoft.com/office/drawing/2014/main" id="{DCF73C5D-EC01-3F1B-E5D2-7B094C23E126}"/>
              </a:ext>
            </a:extLst>
          </p:cNvPr>
          <p:cNvPicPr>
            <a:picLocks noGrp="1" noChangeAspect="1"/>
          </p:cNvPicPr>
          <p:nvPr>
            <p:ph idx="1"/>
          </p:nvPr>
        </p:nvPicPr>
        <p:blipFill>
          <a:blip r:embed="rId2"/>
          <a:stretch>
            <a:fillRect/>
          </a:stretch>
        </p:blipFill>
        <p:spPr>
          <a:xfrm>
            <a:off x="455426" y="1627414"/>
            <a:ext cx="8211377" cy="4863420"/>
          </a:xfrm>
          <a:prstGeom prst="rect">
            <a:avLst/>
          </a:prstGeom>
        </p:spPr>
      </p:pic>
    </p:spTree>
    <p:extLst>
      <p:ext uri="{BB962C8B-B14F-4D97-AF65-F5344CB8AC3E}">
        <p14:creationId xmlns:p14="http://schemas.microsoft.com/office/powerpoint/2010/main" val="3325367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1DD66-EE2D-C21F-AF8F-0DA4BC90FE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5B8BD9-9364-7835-A80C-97D4629869E1}"/>
              </a:ext>
            </a:extLst>
          </p:cNvPr>
          <p:cNvSpPr>
            <a:spLocks noGrp="1"/>
          </p:cNvSpPr>
          <p:nvPr>
            <p:ph type="title"/>
          </p:nvPr>
        </p:nvSpPr>
        <p:spPr/>
        <p:txBody>
          <a:bodyPr>
            <a:normAutofit fontScale="90000"/>
          </a:bodyPr>
          <a:lstStyle/>
          <a:p>
            <a:r>
              <a:rPr lang="en-US" dirty="0">
                <a:latin typeface="Times New Roman"/>
                <a:cs typeface="Times New Roman"/>
              </a:rPr>
              <a:t>Top twenty Non electric Manufacturers based on Mileage</a:t>
            </a:r>
          </a:p>
        </p:txBody>
      </p:sp>
      <p:pic>
        <p:nvPicPr>
          <p:cNvPr id="5" name="Content Placeholder 4" descr="A graph of a number of vehicles&#10;&#10;AI-generated content may be incorrect.">
            <a:extLst>
              <a:ext uri="{FF2B5EF4-FFF2-40B4-BE49-F238E27FC236}">
                <a16:creationId xmlns:a16="http://schemas.microsoft.com/office/drawing/2014/main" id="{783CF628-8024-B53C-2022-944DB90302FC}"/>
              </a:ext>
            </a:extLst>
          </p:cNvPr>
          <p:cNvPicPr>
            <a:picLocks noGrp="1" noChangeAspect="1"/>
          </p:cNvPicPr>
          <p:nvPr>
            <p:ph idx="1"/>
          </p:nvPr>
        </p:nvPicPr>
        <p:blipFill>
          <a:blip r:embed="rId2"/>
          <a:stretch>
            <a:fillRect/>
          </a:stretch>
        </p:blipFill>
        <p:spPr>
          <a:xfrm>
            <a:off x="639229" y="1507672"/>
            <a:ext cx="7860100" cy="5053920"/>
          </a:xfrm>
          <a:prstGeom prst="rect">
            <a:avLst/>
          </a:prstGeom>
        </p:spPr>
      </p:pic>
    </p:spTree>
    <p:extLst>
      <p:ext uri="{BB962C8B-B14F-4D97-AF65-F5344CB8AC3E}">
        <p14:creationId xmlns:p14="http://schemas.microsoft.com/office/powerpoint/2010/main" val="4133463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C094FD-C330-9CFE-A311-7EDFAD3F05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271E95-AAB2-F96C-04D6-FE87F4644164}"/>
              </a:ext>
            </a:extLst>
          </p:cNvPr>
          <p:cNvSpPr>
            <a:spLocks noGrp="1"/>
          </p:cNvSpPr>
          <p:nvPr>
            <p:ph type="title"/>
          </p:nvPr>
        </p:nvSpPr>
        <p:spPr/>
        <p:txBody>
          <a:bodyPr>
            <a:normAutofit/>
          </a:bodyPr>
          <a:lstStyle/>
          <a:p>
            <a:r>
              <a:rPr lang="en-US" dirty="0">
                <a:latin typeface="Times New Roman"/>
                <a:cs typeface="Times New Roman"/>
              </a:rPr>
              <a:t>Mileage across Manufacturers</a:t>
            </a:r>
          </a:p>
        </p:txBody>
      </p:sp>
      <p:pic>
        <p:nvPicPr>
          <p:cNvPr id="6" name="Content Placeholder 5" descr="A graph of mileage comparison&#10;&#10;AI-generated content may be incorrect.">
            <a:extLst>
              <a:ext uri="{FF2B5EF4-FFF2-40B4-BE49-F238E27FC236}">
                <a16:creationId xmlns:a16="http://schemas.microsoft.com/office/drawing/2014/main" id="{AA36626D-CD9A-AA40-04D1-3598C5D76AD2}"/>
              </a:ext>
            </a:extLst>
          </p:cNvPr>
          <p:cNvPicPr>
            <a:picLocks noGrp="1" noChangeAspect="1"/>
          </p:cNvPicPr>
          <p:nvPr>
            <p:ph idx="1"/>
          </p:nvPr>
        </p:nvPicPr>
        <p:blipFill>
          <a:blip r:embed="rId2"/>
          <a:stretch>
            <a:fillRect/>
          </a:stretch>
        </p:blipFill>
        <p:spPr>
          <a:xfrm>
            <a:off x="1095592" y="1567543"/>
            <a:ext cx="6707888" cy="5010377"/>
          </a:xfrm>
          <a:prstGeom prst="rect">
            <a:avLst/>
          </a:prstGeom>
        </p:spPr>
      </p:pic>
    </p:spTree>
    <p:extLst>
      <p:ext uri="{BB962C8B-B14F-4D97-AF65-F5344CB8AC3E}">
        <p14:creationId xmlns:p14="http://schemas.microsoft.com/office/powerpoint/2010/main" val="2036689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Office PowerPoint</Application>
  <PresentationFormat>On-screen Show (4:3)</PresentationFormat>
  <Paragraphs>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Car Market Analysis Report</vt:lpstr>
      <vt:lpstr>Problem Statement</vt:lpstr>
      <vt:lpstr>Dataset Overview</vt:lpstr>
      <vt:lpstr>Data Preparation</vt:lpstr>
      <vt:lpstr>Objective</vt:lpstr>
      <vt:lpstr>Top Five Car body Types</vt:lpstr>
      <vt:lpstr>Top ten Manufacturers based on Mileage</vt:lpstr>
      <vt:lpstr>Top twenty Non electric Manufacturers based on Mileage</vt:lpstr>
      <vt:lpstr>Mileage across Manufacturers</vt:lpstr>
      <vt:lpstr>Weight Distribution Study</vt:lpstr>
      <vt:lpstr>User Comfort Exploration</vt:lpstr>
      <vt:lpstr>Alert System Analysis</vt:lpstr>
      <vt:lpstr>Alert System Analysis</vt:lpstr>
      <vt:lpstr>Dimensional Analysis</vt:lpstr>
      <vt:lpstr>Key Business Findings</vt:lpstr>
      <vt:lpstr> Summary</vt:lpstr>
      <vt:lpstr>Summary</vt:lpstr>
      <vt:lpstr>Summary</vt:lpstr>
      <vt:lpstr>Conclusion</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659</cp:revision>
  <dcterms:created xsi:type="dcterms:W3CDTF">2013-01-27T09:14:16Z</dcterms:created>
  <dcterms:modified xsi:type="dcterms:W3CDTF">2025-08-15T20:11:49Z</dcterms:modified>
  <cp:category/>
</cp:coreProperties>
</file>