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72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B8B096-4D1F-40A3-AE3F-359AD5408121}" v="73" dt="2025-08-16T05:21:34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ABC44-6792-46D2-973E-0175A436839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20BEE-5FDF-43D3-A37A-FD44F1F10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57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2586-23F4-4D8D-8914-DFE01B4FE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51C64-FA21-4CB2-9E3A-F0C0CA05D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9336-3F90-45BE-A76C-88F30189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1DE-717E-4740-81BB-DADDEADA84E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2F93-3585-46CD-9ED0-3942A8A8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6C510-BF97-491D-B560-D3C32735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0F18-F342-41E8-AAE3-180E9980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1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BF6B-532A-424C-8017-058EBBE4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D6308-845A-41AA-90CD-A6DC748A6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E7E9-7165-4EEE-8247-9688E7C7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1DE-717E-4740-81BB-DADDEADA84E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0A1C-0316-43A7-8077-D619B379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910D-BD4D-4A11-BC75-354E1575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0F18-F342-41E8-AAE3-180E9980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77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A844F-2164-4B78-938B-4212D879D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C4CE3-FAC2-496B-8259-DA81EB7C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C911-E3B3-4816-91E1-063C0BAB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1DE-717E-4740-81BB-DADDEADA84E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9094-3D87-4A6A-8C4A-DEC439EB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E030-097B-4E9F-B03E-756D88B4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0F18-F342-41E8-AAE3-180E9980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49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F85B-2662-467D-A4D0-BF3296C8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F95E-6D53-4FDF-A053-6A72B473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2DA8F-8EFC-485E-B0A0-855424A4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1DE-717E-4740-81BB-DADDEADA84E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4E459-D797-42D6-BE73-218AF9A0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B29B-57DE-47FC-AE6B-50F6432D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0F18-F342-41E8-AAE3-180E9980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2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D166-CFFE-4992-80D8-7AA89D6F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520D4-12B2-46A9-B9CF-6A150CE1D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06BB2-1EDD-434B-BA1E-C0BBCE74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1DE-717E-4740-81BB-DADDEADA84E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5224-8A32-4855-B147-AA68EF61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A653-3239-4CA6-A6E2-A27E7BF1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0F18-F342-41E8-AAE3-180E9980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84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E8B7-DF83-4E1B-A27E-DEAACFCF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1037-4217-4EFD-BD5F-0B7E55628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C9E09-6DDB-4BD6-A4B0-9BC9EDC4B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D8430-224A-4E35-A4DE-96BE84F6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1DE-717E-4740-81BB-DADDEADA84E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F9A3-41A4-41E1-9419-1DF3247A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30E06-C4EA-4979-8A17-AFF7CEBF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0F18-F342-41E8-AAE3-180E9980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8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C932-7EF5-4868-82A4-9646DFBC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179ED-363D-46A0-90B6-F3BC85DC0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EC4F9-9CAB-414E-98B3-FB57CB169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5A45B-D68E-4A9C-BFEC-D122ABBD6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A7A73-AE2A-49CA-869E-AE7195A68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CAC65-7B2E-4FA6-9ADE-68E090C3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1DE-717E-4740-81BB-DADDEADA84E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EBF01-65F7-4CEC-9152-DFB9270F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8AC10-5C79-4D45-989D-313FFDAB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0F18-F342-41E8-AAE3-180E9980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246F-DA9F-4A49-9D02-CFB5E96B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4B0FB-4FDE-4007-ADDE-F6607C3A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1DE-717E-4740-81BB-DADDEADA84E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F9AE9-4203-4C79-A5D6-F14A8A76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830E2-2E2E-414B-99FA-13781AED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0F18-F342-41E8-AAE3-180E9980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1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50A8B-9C17-49F4-81C6-5F550D95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1DE-717E-4740-81BB-DADDEADA84E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D198F-DC95-485F-9F85-95B9D1F2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2E19A-2966-4BAD-B3A4-762E8944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0F18-F342-41E8-AAE3-180E9980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D6B9-3B6D-4E66-9282-04B54DB0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DAAD-2E2C-41ED-9D52-10F152CBB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A47A5-F37F-4E60-B812-CC969CC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BB2F9-3BDC-4EA0-953A-AC7654B2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1DE-717E-4740-81BB-DADDEADA84E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A0B5C-FC2B-40AD-9B59-7C2C7428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1173B-AB34-444B-9277-82DC817C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0F18-F342-41E8-AAE3-180E9980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2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EC3D-3FC1-4DA9-8196-CC5B8892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85878-8024-4674-826C-F8701AB78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936F1-5552-4A66-A964-C94355587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78BB3-3A8B-4F8E-9A72-59B2BB87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1DE-717E-4740-81BB-DADDEADA84E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4B1CD-DB73-4731-A023-CBF49ED5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6FBF4-BE91-4CFA-8215-53D720EC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0F18-F342-41E8-AAE3-180E9980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50363-9D09-4A43-BD7B-26F0E696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3410A-F88F-4512-96ED-8FAFA23DE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90E8-38EF-4ED0-B3F0-6FA7463E1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D21DE-717E-4740-81BB-DADDEADA84E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CB46-8415-4859-B61C-4C38A6CC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A573-F96D-4481-9C26-6EDC582E0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0F18-F342-41E8-AAE3-180E9980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3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1020-7D7F-4277-BF14-60296D6F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4" y="788894"/>
            <a:ext cx="10515600" cy="1066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en-GB" sz="4000" b="1" dirty="0">
                <a:ea typeface="+mn-lt"/>
                <a:cs typeface="+mn-lt"/>
              </a:rPr>
              <a:t>Optimizing Hotel Performance through Booking and Customer Behaviour Analytics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sz="4000" b="1" dirty="0">
              <a:ea typeface="Calibri"/>
              <a:cs typeface="Calibri"/>
            </a:endParaRPr>
          </a:p>
          <a:p>
            <a:endParaRPr lang="en-GB" sz="3500">
              <a:ea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3D40A-489D-EA93-B466-1485D2795FDD}"/>
              </a:ext>
            </a:extLst>
          </p:cNvPr>
          <p:cNvSpPr txBox="1"/>
          <p:nvPr/>
        </p:nvSpPr>
        <p:spPr>
          <a:xfrm>
            <a:off x="2890157" y="3151414"/>
            <a:ext cx="828402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dirty="0">
                <a:latin typeface="Trebuchet MS"/>
                <a:cs typeface="Segoe UI"/>
              </a:rPr>
              <a:t>Student Name: Ahmed Tawfeeq P S</a:t>
            </a:r>
            <a:endParaRPr lang="en-US" dirty="0"/>
          </a:p>
          <a:p>
            <a:r>
              <a:rPr lang="en-US" sz="2500" dirty="0">
                <a:latin typeface="Trebuchet MS"/>
                <a:cs typeface="Segoe UI"/>
              </a:rPr>
              <a:t>Course 5 : Exploratory Data Analysis</a:t>
            </a:r>
            <a:endParaRPr lang="en-US" dirty="0"/>
          </a:p>
          <a:p>
            <a:r>
              <a:rPr lang="en-US" sz="2500" dirty="0">
                <a:latin typeface="Trebuchet MS"/>
                <a:cs typeface="Segoe UI"/>
              </a:rPr>
              <a:t>Batch Code: DA464S46​</a:t>
            </a:r>
          </a:p>
          <a:p>
            <a:r>
              <a:rPr lang="en-US" sz="2500" dirty="0">
                <a:latin typeface="Trebuchet MS"/>
                <a:cs typeface="Segoe UI"/>
              </a:rPr>
              <a:t>Project Guide: Komilla Bhatia​</a:t>
            </a:r>
          </a:p>
        </p:txBody>
      </p:sp>
    </p:spTree>
    <p:extLst>
      <p:ext uri="{BB962C8B-B14F-4D97-AF65-F5344CB8AC3E}">
        <p14:creationId xmlns:p14="http://schemas.microsoft.com/office/powerpoint/2010/main" val="349973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A597-1A68-4EAE-A0E4-5EA4F320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313765"/>
            <a:ext cx="11430000" cy="6131859"/>
          </a:xfrm>
        </p:spPr>
        <p:txBody>
          <a:bodyPr/>
          <a:lstStyle/>
          <a:p>
            <a:pPr marL="0" indent="0">
              <a:buNone/>
            </a:pPr>
            <a:r>
              <a:rPr lang="en-GB" sz="2500" dirty="0"/>
              <a:t>        Booking Changes vs Cancellation                    Days in Waiting List vs Cancellation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       </a:t>
            </a:r>
          </a:p>
          <a:p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3F9A1B7-364D-4802-BB3B-331CD2BEA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8" y="678515"/>
            <a:ext cx="5362575" cy="40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1E2A568-FD72-4E8E-AD93-F8D5CBDF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3" y="678515"/>
            <a:ext cx="5438775" cy="40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51F1E2-0A6E-4861-9443-564FCE5940E2}"/>
              </a:ext>
            </a:extLst>
          </p:cNvPr>
          <p:cNvSpPr txBox="1"/>
          <p:nvPr/>
        </p:nvSpPr>
        <p:spPr>
          <a:xfrm>
            <a:off x="1084729" y="5020235"/>
            <a:ext cx="482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More </a:t>
            </a:r>
            <a:r>
              <a:rPr lang="en-GB" b="1" dirty="0"/>
              <a:t>booking changes</a:t>
            </a:r>
            <a:r>
              <a:rPr lang="en-GB" dirty="0"/>
              <a:t> increase the likelihood of </a:t>
            </a:r>
            <a:r>
              <a:rPr lang="en-GB" b="1" dirty="0"/>
              <a:t>cancellation</a:t>
            </a:r>
            <a:r>
              <a:rPr lang="en-GB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AEA8A-BEA4-4A01-93D5-02F247886E4F}"/>
              </a:ext>
            </a:extLst>
          </p:cNvPr>
          <p:cNvSpPr txBox="1"/>
          <p:nvPr/>
        </p:nvSpPr>
        <p:spPr>
          <a:xfrm>
            <a:off x="6723529" y="4930588"/>
            <a:ext cx="485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Bookings that wait longer are </a:t>
            </a:r>
            <a:r>
              <a:rPr lang="en-GB" b="1" dirty="0"/>
              <a:t>more likely to cancel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03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A597-1A68-4EAE-A0E4-5EA4F320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313765"/>
            <a:ext cx="11430000" cy="6131859"/>
          </a:xfrm>
        </p:spPr>
        <p:txBody>
          <a:bodyPr/>
          <a:lstStyle/>
          <a:p>
            <a:pPr marL="0" indent="0">
              <a:buNone/>
            </a:pPr>
            <a:r>
              <a:rPr lang="en-GB" sz="2500" dirty="0"/>
              <a:t>        Repeated Guests by Customer Type            </a:t>
            </a:r>
            <a:r>
              <a:rPr lang="en-GB" sz="2500" dirty="0" err="1"/>
              <a:t>Avg</a:t>
            </a:r>
            <a:r>
              <a:rPr lang="en-GB" sz="2500" dirty="0"/>
              <a:t> </a:t>
            </a:r>
            <a:r>
              <a:rPr lang="en-GB" sz="2500" dirty="0" err="1"/>
              <a:t>Spl</a:t>
            </a:r>
            <a:r>
              <a:rPr lang="en-GB" sz="2500" dirty="0"/>
              <a:t> </a:t>
            </a:r>
            <a:r>
              <a:rPr lang="en-GB" sz="2500" dirty="0" err="1"/>
              <a:t>Rqst</a:t>
            </a:r>
            <a:r>
              <a:rPr lang="en-GB" sz="2500" dirty="0"/>
              <a:t>: Repeated vs Non-Repeated Guests</a:t>
            </a:r>
            <a:r>
              <a:rPr lang="en-GB" dirty="0"/>
              <a:t>                   </a:t>
            </a:r>
          </a:p>
          <a:p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8396191-D53D-460A-9F0B-A1EECF919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2" y="726140"/>
            <a:ext cx="5524500" cy="40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03FAA15-F944-4592-9597-4B3A447D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980" y="726140"/>
            <a:ext cx="5505450" cy="403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7697AD-FB5C-454A-8F5E-44D485B5299A}"/>
              </a:ext>
            </a:extLst>
          </p:cNvPr>
          <p:cNvSpPr txBox="1"/>
          <p:nvPr/>
        </p:nvSpPr>
        <p:spPr>
          <a:xfrm>
            <a:off x="1120588" y="4975412"/>
            <a:ext cx="488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</a:t>
            </a:r>
            <a:r>
              <a:rPr lang="en-GB" b="1" dirty="0"/>
              <a:t>Repeated guests</a:t>
            </a:r>
            <a:r>
              <a:rPr lang="en-GB" dirty="0"/>
              <a:t> are more common among </a:t>
            </a:r>
            <a:r>
              <a:rPr lang="en-GB" b="1" dirty="0"/>
              <a:t>transient</a:t>
            </a:r>
            <a:r>
              <a:rPr lang="en-GB" dirty="0"/>
              <a:t> customer type.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38A78-A3F6-4765-BB51-EDF206BDBECF}"/>
              </a:ext>
            </a:extLst>
          </p:cNvPr>
          <p:cNvSpPr txBox="1"/>
          <p:nvPr/>
        </p:nvSpPr>
        <p:spPr>
          <a:xfrm>
            <a:off x="6723529" y="4975412"/>
            <a:ext cx="493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</a:t>
            </a:r>
            <a:r>
              <a:rPr lang="en-GB" b="1" dirty="0"/>
              <a:t>Repeated guests</a:t>
            </a:r>
            <a:r>
              <a:rPr lang="en-GB" dirty="0"/>
              <a:t> make slightly </a:t>
            </a:r>
            <a:r>
              <a:rPr lang="en-GB" b="1" dirty="0"/>
              <a:t>more special requests</a:t>
            </a:r>
            <a:r>
              <a:rPr lang="en-GB" dirty="0"/>
              <a:t> on average.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73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A597-1A68-4EAE-A0E4-5EA4F320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313765"/>
            <a:ext cx="11430000" cy="6131859"/>
          </a:xfrm>
        </p:spPr>
        <p:txBody>
          <a:bodyPr/>
          <a:lstStyle/>
          <a:p>
            <a:pPr marL="0" indent="0">
              <a:buNone/>
            </a:pPr>
            <a:r>
              <a:rPr lang="en-GB" sz="2500" dirty="0"/>
              <a:t>                   Lead Time Distribution 				Previous Cancellations &amp;                </a:t>
            </a:r>
          </a:p>
          <a:p>
            <a:pPr marL="0" indent="0">
              <a:buNone/>
            </a:pPr>
            <a:r>
              <a:rPr lang="en-GB" sz="2500" dirty="0"/>
              <a:t>         Repeated vs Non-Repeated Guests                        Bookings by Repeat Guest Status</a:t>
            </a:r>
          </a:p>
          <a:p>
            <a:r>
              <a:rPr lang="en-IN" dirty="0"/>
              <a:t>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8E7FCD2-88C1-4889-9ED0-189ACE365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1271587"/>
            <a:ext cx="5438775" cy="386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D8B9C15-E275-4502-B1C0-C53CA4814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21" y="1246094"/>
            <a:ext cx="5400675" cy="389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332048-9EE2-417A-839F-D63A53B70676}"/>
              </a:ext>
            </a:extLst>
          </p:cNvPr>
          <p:cNvSpPr txBox="1"/>
          <p:nvPr/>
        </p:nvSpPr>
        <p:spPr>
          <a:xfrm>
            <a:off x="1013012" y="5253318"/>
            <a:ext cx="489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Majority of bookings have </a:t>
            </a:r>
            <a:r>
              <a:rPr lang="en-GB" b="1" dirty="0"/>
              <a:t>lead time under 20 days</a:t>
            </a:r>
            <a:r>
              <a:rPr lang="en-GB" dirty="0"/>
              <a:t>; long lead times are rare.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4A57B-6911-404E-BC56-9C50BBC769C4}"/>
              </a:ext>
            </a:extLst>
          </p:cNvPr>
          <p:cNvSpPr txBox="1"/>
          <p:nvPr/>
        </p:nvSpPr>
        <p:spPr>
          <a:xfrm>
            <a:off x="6849035" y="5253318"/>
            <a:ext cx="4833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Guests with </a:t>
            </a:r>
            <a:r>
              <a:rPr lang="en-GB" b="1" dirty="0"/>
              <a:t>past cancellations</a:t>
            </a:r>
            <a:r>
              <a:rPr lang="en-GB" dirty="0"/>
              <a:t> are </a:t>
            </a:r>
            <a:r>
              <a:rPr lang="en-GB" b="1" dirty="0"/>
              <a:t>less likely to be repeated guests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666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A597-1A68-4EAE-A0E4-5EA4F320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313765"/>
            <a:ext cx="11430000" cy="6131859"/>
          </a:xfrm>
        </p:spPr>
        <p:txBody>
          <a:bodyPr/>
          <a:lstStyle/>
          <a:p>
            <a:pPr marL="0" indent="0">
              <a:buNone/>
            </a:pPr>
            <a:r>
              <a:rPr lang="en-GB" sz="2500" dirty="0"/>
              <a:t>Distribution of Number of Special Requests              ADR vs Number of Special Requests</a:t>
            </a:r>
          </a:p>
          <a:p>
            <a:pPr marL="0" indent="0">
              <a:buNone/>
            </a:pPr>
            <a:r>
              <a:rPr lang="en-GB" sz="2500" dirty="0"/>
              <a:t>						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8A8565-07B7-4A68-B253-748A311CD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5" y="1034023"/>
            <a:ext cx="5438775" cy="369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9F64FD-7E6E-4E1D-A9DC-6BE8428F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22" y="1034024"/>
            <a:ext cx="5438775" cy="369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6C3BED-BD2C-427E-B04C-8C1F11B076A9}"/>
              </a:ext>
            </a:extLst>
          </p:cNvPr>
          <p:cNvSpPr txBox="1"/>
          <p:nvPr/>
        </p:nvSpPr>
        <p:spPr>
          <a:xfrm>
            <a:off x="1039906" y="5163671"/>
            <a:ext cx="495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Most bookings have </a:t>
            </a:r>
            <a:r>
              <a:rPr lang="en-GB" b="1" dirty="0"/>
              <a:t>0 to 2 special requests</a:t>
            </a:r>
            <a:r>
              <a:rPr lang="en-GB" dirty="0"/>
              <a:t>; 3 or more are uncommon.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7FFC2-F30B-4F21-A72C-0CC99C7EF8FC}"/>
              </a:ext>
            </a:extLst>
          </p:cNvPr>
          <p:cNvSpPr txBox="1"/>
          <p:nvPr/>
        </p:nvSpPr>
        <p:spPr>
          <a:xfrm>
            <a:off x="6947647" y="4876800"/>
            <a:ext cx="477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</a:t>
            </a:r>
            <a:r>
              <a:rPr lang="en-GB" b="1" dirty="0"/>
              <a:t>Higher ADR</a:t>
            </a:r>
            <a:r>
              <a:rPr lang="en-GB" dirty="0"/>
              <a:t> is associated with </a:t>
            </a:r>
            <a:r>
              <a:rPr lang="en-GB" b="1" dirty="0"/>
              <a:t>more special requests</a:t>
            </a:r>
            <a:r>
              <a:rPr lang="en-GB" dirty="0"/>
              <a:t>, suggesting high-paying guests expect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15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A597-1A68-4EAE-A0E4-5EA4F320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313765"/>
            <a:ext cx="11430000" cy="6131859"/>
          </a:xfrm>
        </p:spPr>
        <p:txBody>
          <a:bodyPr/>
          <a:lstStyle/>
          <a:p>
            <a:pPr marL="0" indent="0">
              <a:buNone/>
            </a:pPr>
            <a:r>
              <a:rPr lang="en-GB" sz="2500" dirty="0"/>
              <a:t>      Successful Bookings by Market Segment   	Successful Bookings by Distribution 								               Channel						</a:t>
            </a: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DBA2A4F-4A7B-42E1-B168-A4A39E789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8" y="1007969"/>
            <a:ext cx="5524500" cy="404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2ED92B5-9CBB-4F95-835D-2BDF40486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69" y="1007969"/>
            <a:ext cx="5524500" cy="404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947B0B-8AD4-4617-A1F7-5A4C76725C38}"/>
              </a:ext>
            </a:extLst>
          </p:cNvPr>
          <p:cNvSpPr txBox="1"/>
          <p:nvPr/>
        </p:nvSpPr>
        <p:spPr>
          <a:xfrm>
            <a:off x="1317812" y="5146583"/>
            <a:ext cx="478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</a:t>
            </a:r>
            <a:r>
              <a:rPr lang="en-GB" b="1" dirty="0"/>
              <a:t>Online TA</a:t>
            </a:r>
            <a:r>
              <a:rPr lang="en-GB" dirty="0"/>
              <a:t> and </a:t>
            </a:r>
            <a:r>
              <a:rPr lang="en-GB" b="1" dirty="0"/>
              <a:t>offline segments</a:t>
            </a:r>
            <a:r>
              <a:rPr lang="en-GB" dirty="0"/>
              <a:t> contribute the most to successful bookings.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06E50-9B0B-4CE4-832D-778761529CF9}"/>
              </a:ext>
            </a:extLst>
          </p:cNvPr>
          <p:cNvSpPr txBox="1"/>
          <p:nvPr/>
        </p:nvSpPr>
        <p:spPr>
          <a:xfrm>
            <a:off x="6893859" y="5109885"/>
            <a:ext cx="478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</a:t>
            </a:r>
            <a:r>
              <a:rPr lang="en-GB" b="1" dirty="0"/>
              <a:t>Direct</a:t>
            </a:r>
            <a:r>
              <a:rPr lang="en-GB" dirty="0"/>
              <a:t> and </a:t>
            </a:r>
            <a:r>
              <a:rPr lang="en-GB" b="1" dirty="0"/>
              <a:t>Corporate</a:t>
            </a:r>
            <a:r>
              <a:rPr lang="en-GB" dirty="0"/>
              <a:t> channels have the </a:t>
            </a:r>
            <a:r>
              <a:rPr lang="en-GB" b="1" dirty="0"/>
              <a:t>highest success rates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90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A597-1A68-4EAE-A0E4-5EA4F320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313765"/>
            <a:ext cx="11430000" cy="6131859"/>
          </a:xfrm>
        </p:spPr>
        <p:txBody>
          <a:bodyPr/>
          <a:lstStyle/>
          <a:p>
            <a:pPr marL="0" indent="0">
              <a:buNone/>
            </a:pPr>
            <a:r>
              <a:rPr lang="en-GB" sz="2500" dirty="0"/>
              <a:t>          ADR by Number of Car Parking                             Total Bookings by Distribution 		         Spaces Required 				   	Channel						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26B821-6B82-4538-A90B-A16FE675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5" y="1007970"/>
            <a:ext cx="5438775" cy="404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FB9A468-C6FF-4A3F-B5FE-25319962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18" y="1007969"/>
            <a:ext cx="5524500" cy="404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6782DC-CBEE-4824-B5AE-C07971F09B1D}"/>
              </a:ext>
            </a:extLst>
          </p:cNvPr>
          <p:cNvSpPr txBox="1"/>
          <p:nvPr/>
        </p:nvSpPr>
        <p:spPr>
          <a:xfrm>
            <a:off x="932329" y="5208494"/>
            <a:ext cx="4781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Bookings with </a:t>
            </a:r>
            <a:r>
              <a:rPr lang="en-GB" b="1" dirty="0"/>
              <a:t>more car parking spaces</a:t>
            </a:r>
            <a:r>
              <a:rPr lang="en-GB" dirty="0"/>
              <a:t> tend to have </a:t>
            </a:r>
            <a:r>
              <a:rPr lang="en-GB" b="1" dirty="0"/>
              <a:t>higher ADR</a:t>
            </a:r>
            <a:r>
              <a:rPr lang="en-GB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F31F-5271-42BB-AB3B-F3E038E56A22}"/>
              </a:ext>
            </a:extLst>
          </p:cNvPr>
          <p:cNvSpPr txBox="1"/>
          <p:nvPr/>
        </p:nvSpPr>
        <p:spPr>
          <a:xfrm>
            <a:off x="6822141" y="5056933"/>
            <a:ext cx="4793877" cy="9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Again shows </a:t>
            </a:r>
            <a:r>
              <a:rPr lang="en-GB" b="1" dirty="0"/>
              <a:t>Online TA</a:t>
            </a:r>
            <a:r>
              <a:rPr lang="en-GB" dirty="0"/>
              <a:t> leading in volume; includes the </a:t>
            </a:r>
            <a:r>
              <a:rPr lang="en-GB" b="1" dirty="0"/>
              <a:t>context of car parking usage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22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049C-ED33-4902-B2BA-91D34CAA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94" y="475129"/>
            <a:ext cx="10614212" cy="5853954"/>
          </a:xfrm>
        </p:spPr>
        <p:txBody>
          <a:bodyPr/>
          <a:lstStyle/>
          <a:p>
            <a:pPr marL="0" indent="0">
              <a:buNone/>
            </a:pPr>
            <a:r>
              <a:rPr lang="en-GB" sz="3500" b="1" dirty="0"/>
              <a:t>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Cancellations are influenced heavily by </a:t>
            </a:r>
            <a:r>
              <a:rPr lang="en-GB" b="1" dirty="0"/>
              <a:t>lead time</a:t>
            </a:r>
            <a:r>
              <a:rPr lang="en-GB" dirty="0"/>
              <a:t>, </a:t>
            </a:r>
            <a:r>
              <a:rPr lang="en-GB" b="1" dirty="0"/>
              <a:t>deposit type</a:t>
            </a:r>
            <a:r>
              <a:rPr lang="en-GB" dirty="0"/>
              <a:t>, and </a:t>
            </a:r>
            <a:r>
              <a:rPr lang="en-GB" b="1" dirty="0"/>
              <a:t>customer type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Repeated guests</a:t>
            </a:r>
            <a:r>
              <a:rPr lang="en-GB" dirty="0"/>
              <a:t> tend to cancel less and have different </a:t>
            </a:r>
            <a:r>
              <a:rPr lang="en-GB" dirty="0" err="1"/>
              <a:t>behavior</a:t>
            </a:r>
            <a:r>
              <a:rPr lang="en-GB" dirty="0"/>
              <a:t> compared to new guests.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Distribution channels</a:t>
            </a:r>
            <a:r>
              <a:rPr lang="en-GB" dirty="0"/>
              <a:t> show varied performance in terms of bookings and cancellation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Special requests</a:t>
            </a:r>
            <a:r>
              <a:rPr lang="en-GB" dirty="0"/>
              <a:t>, </a:t>
            </a:r>
            <a:r>
              <a:rPr lang="en-GB" b="1" dirty="0"/>
              <a:t>car parking</a:t>
            </a:r>
            <a:r>
              <a:rPr lang="en-GB" dirty="0"/>
              <a:t>, and </a:t>
            </a:r>
            <a:r>
              <a:rPr lang="en-GB" b="1" dirty="0"/>
              <a:t>room types</a:t>
            </a:r>
            <a:r>
              <a:rPr lang="en-GB" dirty="0"/>
              <a:t> are closely related to customer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Pricing (ADR) fluctuates across months and customer types, influencing booking success.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15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F3B70-9414-45B2-9CCD-9F5EF6BE2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F40F-A469-D1DF-5738-B6DED6FA6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94" y="475129"/>
            <a:ext cx="10614212" cy="58539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500" b="1" dirty="0"/>
              <a:t>Conclusion:</a:t>
            </a:r>
          </a:p>
          <a:p>
            <a:r>
              <a:rPr lang="en-GB" dirty="0">
                <a:ea typeface="+mn-lt"/>
                <a:cs typeface="+mn-lt"/>
              </a:rPr>
              <a:t>The analysis highlights that high cancellation rates and inconsistent customer preferences are significantly impacting occupancy and revenue. </a:t>
            </a:r>
          </a:p>
          <a:p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By identifying booking patterns, customer behaviour trends, and pricing sensitivities, the hotel can adopt data-driven strategies to reduce cancellations, enhance customer satisfaction, and improve retention.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 Implementing flexible pricing models, targeted promotions, and personalized service offerings can help stabilize occupancy rates, maximize revenue, and build long-term customer loyalty.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14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D16ED-F573-FA24-345C-7DD87FB40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40C2-D8C0-9EE3-F445-AEFD30A5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494"/>
            <a:ext cx="10515600" cy="5540469"/>
          </a:xfrm>
        </p:spPr>
        <p:txBody>
          <a:bodyPr/>
          <a:lstStyle/>
          <a:p>
            <a:pPr marL="0" indent="0">
              <a:buNone/>
            </a:pPr>
            <a:r>
              <a:rPr lang="en-GB" sz="4000" b="1" dirty="0"/>
              <a:t>Problem Statement</a:t>
            </a:r>
          </a:p>
          <a:p>
            <a:r>
              <a:rPr lang="en-GB" sz="3500" dirty="0"/>
              <a:t>The hotel is experiencing a high rate of booking cancellations and inconsistent customer preferences. There is a need to </a:t>
            </a:r>
            <a:r>
              <a:rPr lang="en-GB" sz="3500" dirty="0" err="1"/>
              <a:t>analyze</a:t>
            </a:r>
            <a:r>
              <a:rPr lang="en-GB" sz="3500" dirty="0"/>
              <a:t> patterns in bookings, cancellations, customer </a:t>
            </a:r>
            <a:r>
              <a:rPr lang="en-GB" sz="3500" dirty="0" err="1"/>
              <a:t>behavior</a:t>
            </a:r>
            <a:r>
              <a:rPr lang="en-GB" sz="3500" dirty="0"/>
              <a:t>, and pricing to understand the driving factors and improve hotel performance metrics like occupancy, revenue, and customer retention.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39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A5CF-541E-4560-8264-D6F2346D3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558398"/>
          </a:xfrm>
        </p:spPr>
        <p:txBody>
          <a:bodyPr/>
          <a:lstStyle/>
          <a:p>
            <a:pPr marL="0" indent="0">
              <a:buNone/>
            </a:pPr>
            <a:r>
              <a:rPr lang="en-GB" sz="3500" b="1" dirty="0"/>
              <a:t>Objectives</a:t>
            </a:r>
          </a:p>
          <a:p>
            <a:pPr>
              <a:buFont typeface="+mj-lt"/>
              <a:buAutoNum type="arabicPeriod"/>
            </a:pPr>
            <a:r>
              <a:rPr lang="en-GB" dirty="0"/>
              <a:t>Identify trends in bookings (daily, weekly, monthly).</a:t>
            </a:r>
          </a:p>
          <a:p>
            <a:pPr>
              <a:buFont typeface="+mj-lt"/>
              <a:buAutoNum type="arabicPeriod"/>
            </a:pPr>
            <a:r>
              <a:rPr lang="en-GB" dirty="0" err="1"/>
              <a:t>Analyze</a:t>
            </a:r>
            <a:r>
              <a:rPr lang="en-GB" dirty="0"/>
              <a:t> cancellation </a:t>
            </a:r>
            <a:r>
              <a:rPr lang="en-GB" dirty="0" err="1"/>
              <a:t>behavior</a:t>
            </a:r>
            <a:r>
              <a:rPr lang="en-GB" dirty="0"/>
              <a:t> based on lead time, customer type, deposit type, etc.</a:t>
            </a:r>
          </a:p>
          <a:p>
            <a:pPr>
              <a:buFont typeface="+mj-lt"/>
              <a:buAutoNum type="arabicPeriod"/>
            </a:pPr>
            <a:r>
              <a:rPr lang="en-GB" dirty="0"/>
              <a:t>Explore the impact of customer </a:t>
            </a:r>
            <a:r>
              <a:rPr lang="en-GB" dirty="0" err="1"/>
              <a:t>behavior</a:t>
            </a:r>
            <a:r>
              <a:rPr lang="en-GB" dirty="0"/>
              <a:t> (repeated bookings, special requests).</a:t>
            </a:r>
          </a:p>
          <a:p>
            <a:pPr>
              <a:buFont typeface="+mj-lt"/>
              <a:buAutoNum type="arabicPeriod"/>
            </a:pPr>
            <a:r>
              <a:rPr lang="en-GB" dirty="0"/>
              <a:t>Determine the relationship between pricing (ADR) and customer preferences.</a:t>
            </a:r>
          </a:p>
          <a:p>
            <a:pPr>
              <a:buFont typeface="+mj-lt"/>
              <a:buAutoNum type="arabicPeriod"/>
            </a:pPr>
            <a:r>
              <a:rPr lang="en-GB" dirty="0"/>
              <a:t>Evaluate the performance of distribution channels and market segments.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34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F52C4-334D-4360-A9E6-8C393F9B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71" y="403412"/>
            <a:ext cx="11358281" cy="607807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Monthly Bookings                                </a:t>
            </a:r>
            <a:r>
              <a:rPr lang="en-GB" dirty="0"/>
              <a:t>Lead Time vs Cancellation</a:t>
            </a:r>
          </a:p>
          <a:p>
            <a:endParaRPr lang="en-IN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B796B97-A4A0-4F20-8FB5-2C1A9E9B6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023" y="912719"/>
            <a:ext cx="5477436" cy="403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18CDC7-B71C-4899-80E6-776E2BF20133}"/>
              </a:ext>
            </a:extLst>
          </p:cNvPr>
          <p:cNvSpPr txBox="1"/>
          <p:nvPr/>
        </p:nvSpPr>
        <p:spPr>
          <a:xfrm>
            <a:off x="950259" y="5065059"/>
            <a:ext cx="5441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Bookings peak in </a:t>
            </a:r>
            <a:r>
              <a:rPr lang="en-GB" b="1" dirty="0"/>
              <a:t>July and August</a:t>
            </a:r>
            <a:r>
              <a:rPr lang="en-GB" dirty="0"/>
              <a:t>, suggesting high demand during summer. Lowest activity is seen in </a:t>
            </a:r>
            <a:r>
              <a:rPr lang="en-GB" b="1" dirty="0"/>
              <a:t>December and January</a:t>
            </a:r>
            <a:r>
              <a:rPr lang="en-GB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440C9-6CB4-4B51-9D22-695AC01234FB}"/>
              </a:ext>
            </a:extLst>
          </p:cNvPr>
          <p:cNvSpPr txBox="1"/>
          <p:nvPr/>
        </p:nvSpPr>
        <p:spPr>
          <a:xfrm>
            <a:off x="7162800" y="4840941"/>
            <a:ext cx="4912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</a:t>
            </a:r>
            <a:r>
              <a:rPr lang="en-GB" b="1" dirty="0"/>
              <a:t>Higher lead time</a:t>
            </a:r>
            <a:r>
              <a:rPr lang="en-GB" dirty="0"/>
              <a:t> strongly correlates with </a:t>
            </a:r>
            <a:r>
              <a:rPr lang="en-GB" b="1" dirty="0"/>
              <a:t>more cancellations</a:t>
            </a:r>
            <a:r>
              <a:rPr lang="en-GB" dirty="0"/>
              <a:t>, indicating people booking far in advance are more likely to cancel.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00951C-DE09-4A6D-9643-47822B9A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55" y="894789"/>
            <a:ext cx="5460346" cy="41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25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EA28A-0818-4088-87E8-38F4E65E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403412"/>
            <a:ext cx="11528612" cy="608703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Bookings by Week Number                            </a:t>
            </a:r>
            <a:r>
              <a:rPr lang="en-GB" dirty="0"/>
              <a:t>Bookings by Day of Week</a:t>
            </a:r>
          </a:p>
          <a:p>
            <a:pPr lvl="8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5D4997A-660D-4415-AD8B-112DA7376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87" y="939609"/>
            <a:ext cx="5752540" cy="408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96FAAA5-121F-47E7-8ACD-02DB8A08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693" y="876860"/>
            <a:ext cx="5884214" cy="415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DD017B-89E9-4BF8-A1B6-A5BE73C84EEC}"/>
              </a:ext>
            </a:extLst>
          </p:cNvPr>
          <p:cNvSpPr txBox="1"/>
          <p:nvPr/>
        </p:nvSpPr>
        <p:spPr>
          <a:xfrm>
            <a:off x="896471" y="5163671"/>
            <a:ext cx="5199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Weeks </a:t>
            </a:r>
            <a:r>
              <a:rPr lang="en-GB" b="1" dirty="0"/>
              <a:t>28 to 34</a:t>
            </a:r>
            <a:r>
              <a:rPr lang="en-GB" dirty="0"/>
              <a:t> (mid-year) see maximum bookings. A clear </a:t>
            </a:r>
            <a:r>
              <a:rPr lang="en-GB" b="1" dirty="0"/>
              <a:t>seasonal trend</a:t>
            </a:r>
            <a:r>
              <a:rPr lang="en-GB" dirty="0"/>
              <a:t> with activity dropping near year-end.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4405F-69CB-437E-8EF4-34858BF5040A}"/>
              </a:ext>
            </a:extLst>
          </p:cNvPr>
          <p:cNvSpPr txBox="1"/>
          <p:nvPr/>
        </p:nvSpPr>
        <p:spPr>
          <a:xfrm>
            <a:off x="6947647" y="5029200"/>
            <a:ext cx="5002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</a:t>
            </a:r>
            <a:r>
              <a:rPr lang="en-GB" b="1" dirty="0"/>
              <a:t>Weekends (Friday to Sunday)</a:t>
            </a:r>
            <a:r>
              <a:rPr lang="en-GB" dirty="0"/>
              <a:t> have more bookings, with a sharp drop during </a:t>
            </a:r>
            <a:r>
              <a:rPr lang="en-GB" b="1" dirty="0"/>
              <a:t>midweek (Tuesday and Wednesday)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415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A597-1A68-4EAE-A0E4-5EA4F320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313765"/>
            <a:ext cx="11430000" cy="613185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        Customer Type vs Cancellation                 Deposit Type vs Cancellation  </a:t>
            </a:r>
          </a:p>
          <a:p>
            <a:pPr marL="0" indent="0">
              <a:buNone/>
            </a:pPr>
            <a:r>
              <a:rPr lang="en-GB" dirty="0"/>
              <a:t>                   </a:t>
            </a:r>
          </a:p>
          <a:p>
            <a:endParaRPr lang="en-IN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9CA18526-3BCA-42E2-883D-D7A6BB69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6" y="790576"/>
            <a:ext cx="5263404" cy="403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498CDE8-BC9C-4B30-AC3A-B51E9FDB3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18" y="790575"/>
            <a:ext cx="5524500" cy="403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485A04-DC7C-4168-A35B-BF7712E3578C}"/>
              </a:ext>
            </a:extLst>
          </p:cNvPr>
          <p:cNvSpPr txBox="1"/>
          <p:nvPr/>
        </p:nvSpPr>
        <p:spPr>
          <a:xfrm>
            <a:off x="1129553" y="4921624"/>
            <a:ext cx="467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</a:t>
            </a:r>
            <a:r>
              <a:rPr lang="en-GB" b="1" dirty="0"/>
              <a:t>Transient customers</a:t>
            </a:r>
            <a:r>
              <a:rPr lang="en-GB" dirty="0"/>
              <a:t> have the highest cancellation rate. </a:t>
            </a:r>
            <a:r>
              <a:rPr lang="en-GB" b="1" dirty="0"/>
              <a:t>Contract customers</a:t>
            </a:r>
            <a:r>
              <a:rPr lang="en-GB" dirty="0"/>
              <a:t> rarely cancel.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9E0E8-81AC-4382-B851-D9C4B34C3F57}"/>
              </a:ext>
            </a:extLst>
          </p:cNvPr>
          <p:cNvSpPr txBox="1"/>
          <p:nvPr/>
        </p:nvSpPr>
        <p:spPr>
          <a:xfrm>
            <a:off x="6714565" y="4826378"/>
            <a:ext cx="4875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</a:t>
            </a:r>
            <a:r>
              <a:rPr lang="en-GB" b="1" dirty="0"/>
              <a:t>No deposit</a:t>
            </a:r>
            <a:r>
              <a:rPr lang="en-GB" dirty="0"/>
              <a:t> bookings show </a:t>
            </a:r>
            <a:r>
              <a:rPr lang="en-GB" b="1" dirty="0"/>
              <a:t>very high cancellation</a:t>
            </a:r>
            <a:r>
              <a:rPr lang="en-GB" dirty="0"/>
              <a:t> rates. </a:t>
            </a:r>
            <a:r>
              <a:rPr lang="en-GB" b="1" dirty="0"/>
              <a:t>Non-refundable deposits</a:t>
            </a:r>
            <a:r>
              <a:rPr lang="en-GB" dirty="0"/>
              <a:t> have </a:t>
            </a:r>
            <a:r>
              <a:rPr lang="en-GB" b="1" dirty="0"/>
              <a:t>minimal cancellations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66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A597-1A68-4EAE-A0E4-5EA4F320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313765"/>
            <a:ext cx="11430000" cy="613185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    Lead Time by Customer Type               Special Requests by Customer Type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   </a:t>
            </a:r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3662C1-C6E5-4D72-A6B1-162D8843D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18" y="790576"/>
            <a:ext cx="5448300" cy="403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3B8D9D6-1C3E-459E-AAE6-98277E1A7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93" y="790576"/>
            <a:ext cx="5276850" cy="403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1FA3C7-B958-43BF-BB78-041B4F9C1705}"/>
              </a:ext>
            </a:extLst>
          </p:cNvPr>
          <p:cNvSpPr txBox="1"/>
          <p:nvPr/>
        </p:nvSpPr>
        <p:spPr>
          <a:xfrm>
            <a:off x="1264024" y="5091953"/>
            <a:ext cx="4827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Interpretation</a:t>
            </a:r>
            <a:r>
              <a:rPr lang="en-GB"/>
              <a:t>: </a:t>
            </a:r>
            <a:r>
              <a:rPr lang="en-GB" b="1"/>
              <a:t>Contract customers</a:t>
            </a:r>
            <a:r>
              <a:rPr lang="en-GB"/>
              <a:t> tend to book with short notice. </a:t>
            </a:r>
            <a:r>
              <a:rPr lang="en-GB" b="1"/>
              <a:t>Transient and group customers</a:t>
            </a:r>
            <a:r>
              <a:rPr lang="en-GB"/>
              <a:t> book with longer lead times.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CD358-AB73-47C6-8087-189B55D5AE4B}"/>
              </a:ext>
            </a:extLst>
          </p:cNvPr>
          <p:cNvSpPr txBox="1"/>
          <p:nvPr/>
        </p:nvSpPr>
        <p:spPr>
          <a:xfrm>
            <a:off x="6875929" y="5091953"/>
            <a:ext cx="4711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</a:t>
            </a:r>
            <a:r>
              <a:rPr lang="en-GB" b="1" dirty="0"/>
              <a:t>Transient guests</a:t>
            </a:r>
            <a:r>
              <a:rPr lang="en-GB" dirty="0"/>
              <a:t> make the most special requests. </a:t>
            </a:r>
            <a:r>
              <a:rPr lang="en-GB" b="1" dirty="0"/>
              <a:t>Contract guests</a:t>
            </a:r>
            <a:r>
              <a:rPr lang="en-GB" dirty="0"/>
              <a:t> rarely request extras.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25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A597-1A68-4EAE-A0E4-5EA4F320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313765"/>
            <a:ext cx="11430000" cy="6131859"/>
          </a:xfrm>
        </p:spPr>
        <p:txBody>
          <a:bodyPr/>
          <a:lstStyle/>
          <a:p>
            <a:pPr marL="0" indent="0">
              <a:buNone/>
            </a:pPr>
            <a:r>
              <a:rPr lang="en-GB" sz="2500" dirty="0"/>
              <a:t>Room Type Preferences by Customer Type             Average Daily Rate (ADR) by Month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       </a:t>
            </a:r>
          </a:p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794CDA3-95AC-4005-B2C9-9001684EE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3" y="790576"/>
            <a:ext cx="5590055" cy="420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8A0C639-5B0F-4506-AAE0-36638C25B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44" y="790576"/>
            <a:ext cx="5474074" cy="420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D252C1-92C5-49B3-A4FC-CC84BDC7FF62}"/>
              </a:ext>
            </a:extLst>
          </p:cNvPr>
          <p:cNvSpPr txBox="1"/>
          <p:nvPr/>
        </p:nvSpPr>
        <p:spPr>
          <a:xfrm>
            <a:off x="1048871" y="5065059"/>
            <a:ext cx="504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</a:t>
            </a:r>
            <a:r>
              <a:rPr lang="en-GB" b="1" dirty="0"/>
              <a:t>Transient guests</a:t>
            </a:r>
            <a:r>
              <a:rPr lang="en-GB" dirty="0"/>
              <a:t> prefer </a:t>
            </a:r>
            <a:r>
              <a:rPr lang="en-GB" b="1" dirty="0"/>
              <a:t>room type A</a:t>
            </a:r>
            <a:r>
              <a:rPr lang="en-GB" dirty="0"/>
              <a:t>. </a:t>
            </a:r>
            <a:r>
              <a:rPr lang="en-GB" b="1" dirty="0"/>
              <a:t>Groups</a:t>
            </a:r>
            <a:r>
              <a:rPr lang="en-GB" dirty="0"/>
              <a:t> prefer </a:t>
            </a:r>
            <a:r>
              <a:rPr lang="en-GB" b="1" dirty="0"/>
              <a:t>types C and D</a:t>
            </a:r>
            <a:r>
              <a:rPr lang="en-GB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1FD59-E685-4AFB-A9B0-9C05352DA002}"/>
              </a:ext>
            </a:extLst>
          </p:cNvPr>
          <p:cNvSpPr txBox="1"/>
          <p:nvPr/>
        </p:nvSpPr>
        <p:spPr>
          <a:xfrm>
            <a:off x="6911788" y="4894729"/>
            <a:ext cx="477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</a:t>
            </a:r>
            <a:r>
              <a:rPr lang="en-GB" b="1" dirty="0"/>
              <a:t>ADR peaks in summer (July–August)</a:t>
            </a:r>
            <a:r>
              <a:rPr lang="en-GB" dirty="0"/>
              <a:t> and is lowest in </a:t>
            </a:r>
            <a:r>
              <a:rPr lang="en-GB" b="1" dirty="0"/>
              <a:t>January and November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90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A597-1A68-4EAE-A0E4-5EA4F320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313765"/>
            <a:ext cx="11430000" cy="6131859"/>
          </a:xfrm>
        </p:spPr>
        <p:txBody>
          <a:bodyPr/>
          <a:lstStyle/>
          <a:p>
            <a:pPr marL="0" indent="0">
              <a:buNone/>
            </a:pPr>
            <a:r>
              <a:rPr lang="en-GB" sz="2500" dirty="0"/>
              <a:t>       Total Bookings by Distribution Channel      Cancellation Rate by Distribution Channel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       </a:t>
            </a:r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140E66-0507-4653-8F4B-E57AC16B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8" y="790575"/>
            <a:ext cx="5524500" cy="420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435BA1C-269A-4E50-B545-DCC192C8A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18" y="790574"/>
            <a:ext cx="5400675" cy="420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5CE4DA-78DE-434E-8E21-FA369DECF972}"/>
              </a:ext>
            </a:extLst>
          </p:cNvPr>
          <p:cNvSpPr txBox="1"/>
          <p:nvPr/>
        </p:nvSpPr>
        <p:spPr>
          <a:xfrm>
            <a:off x="1228165" y="5109882"/>
            <a:ext cx="478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</a:t>
            </a:r>
            <a:r>
              <a:rPr lang="en-GB" b="1" dirty="0"/>
              <a:t>Online TA (Travel Agents)</a:t>
            </a:r>
            <a:r>
              <a:rPr lang="en-GB" dirty="0"/>
              <a:t> dominate bookings, followed by </a:t>
            </a:r>
            <a:r>
              <a:rPr lang="en-GB" b="1" dirty="0"/>
              <a:t>Direct</a:t>
            </a:r>
            <a:r>
              <a:rPr lang="en-GB" dirty="0"/>
              <a:t> and </a:t>
            </a:r>
            <a:r>
              <a:rPr lang="en-GB" b="1" dirty="0"/>
              <a:t>Corporate</a:t>
            </a:r>
            <a:r>
              <a:rPr lang="en-GB" dirty="0"/>
              <a:t> channels.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6AB68-02F3-4DD5-9A64-8AD01706AE77}"/>
              </a:ext>
            </a:extLst>
          </p:cNvPr>
          <p:cNvSpPr txBox="1"/>
          <p:nvPr/>
        </p:nvSpPr>
        <p:spPr>
          <a:xfrm>
            <a:off x="6875929" y="4993339"/>
            <a:ext cx="478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  <a:r>
              <a:rPr lang="en-GB" dirty="0"/>
              <a:t>: </a:t>
            </a:r>
            <a:r>
              <a:rPr lang="en-GB" b="1" dirty="0"/>
              <a:t>Online TA</a:t>
            </a:r>
            <a:r>
              <a:rPr lang="en-GB" dirty="0"/>
              <a:t> has the </a:t>
            </a:r>
            <a:r>
              <a:rPr lang="en-GB" b="1" dirty="0"/>
              <a:t>highest cancellation rate</a:t>
            </a:r>
            <a:r>
              <a:rPr lang="en-GB" dirty="0"/>
              <a:t>. </a:t>
            </a:r>
            <a:r>
              <a:rPr lang="en-GB" b="1" dirty="0"/>
              <a:t>Corporate and Direct</a:t>
            </a:r>
            <a:r>
              <a:rPr lang="en-GB" dirty="0"/>
              <a:t> channels are more stable.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60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784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Sekar</dc:creator>
  <cp:lastModifiedBy>Nirmal Sekar</cp:lastModifiedBy>
  <cp:revision>60</cp:revision>
  <dcterms:created xsi:type="dcterms:W3CDTF">2025-05-31T08:28:34Z</dcterms:created>
  <dcterms:modified xsi:type="dcterms:W3CDTF">2025-08-16T05:21:41Z</dcterms:modified>
</cp:coreProperties>
</file>