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1" r:id="rId2"/>
    <p:sldId id="257" r:id="rId3"/>
    <p:sldId id="258" r:id="rId4"/>
    <p:sldId id="259" r:id="rId5"/>
    <p:sldId id="260" r:id="rId6"/>
    <p:sldId id="261" r:id="rId7"/>
    <p:sldId id="272" r:id="rId8"/>
    <p:sldId id="273" r:id="rId9"/>
    <p:sldId id="274" r:id="rId10"/>
    <p:sldId id="275" r:id="rId11"/>
    <p:sldId id="276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FF6E114-A2A3-48A4-BFF5-C6B60269E4E1}" v="449" dt="2025-08-15T10:34:01.4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96533" y="1715321"/>
            <a:ext cx="5314950" cy="1163780"/>
          </a:xfrm>
          <a:prstGeom prst="rect">
            <a:avLst/>
          </a:prstGeom>
        </p:spPr>
        <p:txBody>
          <a:bodyPr vert="horz" wrap="square" lIns="0" tIns="9525" rIns="0" bIns="0" rtlCol="0" anchor="t">
            <a:spAutoFit/>
          </a:bodyPr>
          <a:lstStyle/>
          <a:p>
            <a:pPr marL="9525">
              <a:spcBef>
                <a:spcPts val="75"/>
              </a:spcBef>
            </a:pPr>
            <a:r>
              <a:rPr lang="en-US" sz="3750" dirty="0">
                <a:latin typeface="Times New Roman"/>
                <a:cs typeface="Times New Roman"/>
              </a:rPr>
              <a:t>Optimizing Order &amp; Sales Data with SQL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94798" y="3427767"/>
            <a:ext cx="4928583" cy="2243563"/>
          </a:xfrm>
          <a:prstGeom prst="rect">
            <a:avLst/>
          </a:prstGeom>
        </p:spPr>
        <p:txBody>
          <a:bodyPr vert="horz" wrap="square" lIns="0" tIns="9525" rIns="0" bIns="0" rtlCol="0" anchor="t">
            <a:spAutoFit/>
          </a:bodyPr>
          <a:lstStyle/>
          <a:p>
            <a:pPr marL="9525" marR="1196340">
              <a:lnSpc>
                <a:spcPct val="117700"/>
              </a:lnSpc>
              <a:spcBef>
                <a:spcPts val="75"/>
              </a:spcBef>
            </a:pPr>
            <a:r>
              <a:rPr sz="2500" spc="-26" dirty="0">
                <a:latin typeface="Trebuchet MS"/>
                <a:cs typeface="Trebuchet MS"/>
              </a:rPr>
              <a:t>Student</a:t>
            </a:r>
            <a:r>
              <a:rPr sz="2500" spc="-90" dirty="0">
                <a:latin typeface="Trebuchet MS"/>
                <a:cs typeface="Trebuchet MS"/>
              </a:rPr>
              <a:t> </a:t>
            </a:r>
            <a:r>
              <a:rPr sz="2500" spc="-8" dirty="0">
                <a:latin typeface="Trebuchet MS"/>
                <a:cs typeface="Trebuchet MS"/>
              </a:rPr>
              <a:t>Name:</a:t>
            </a:r>
            <a:r>
              <a:rPr lang="en-US" sz="2500" spc="-8" dirty="0">
                <a:latin typeface="Trebuchet MS"/>
                <a:cs typeface="Trebuchet MS"/>
              </a:rPr>
              <a:t> Ahmed Tawfeeq P S</a:t>
            </a:r>
            <a:r>
              <a:rPr sz="2500" spc="-8" dirty="0">
                <a:latin typeface="Trebuchet MS"/>
                <a:cs typeface="Trebuchet MS"/>
              </a:rPr>
              <a:t> </a:t>
            </a:r>
            <a:r>
              <a:rPr sz="2500" dirty="0">
                <a:latin typeface="Trebuchet MS"/>
                <a:cs typeface="Trebuchet MS"/>
              </a:rPr>
              <a:t>Course</a:t>
            </a:r>
            <a:r>
              <a:rPr sz="2500" spc="-79" dirty="0">
                <a:latin typeface="Trebuchet MS"/>
                <a:cs typeface="Trebuchet MS"/>
              </a:rPr>
              <a:t> </a:t>
            </a:r>
            <a:r>
              <a:rPr lang="en-US" sz="2500" spc="-79" dirty="0">
                <a:latin typeface="Trebuchet MS"/>
                <a:cs typeface="Trebuchet MS"/>
              </a:rPr>
              <a:t>2</a:t>
            </a:r>
            <a:r>
              <a:rPr lang="en-US" sz="2500" dirty="0">
                <a:latin typeface="Trebuchet MS"/>
                <a:cs typeface="Trebuchet MS"/>
              </a:rPr>
              <a:t> </a:t>
            </a:r>
            <a:r>
              <a:rPr sz="2500" spc="-146" dirty="0">
                <a:latin typeface="Trebuchet MS"/>
                <a:cs typeface="Trebuchet MS"/>
              </a:rPr>
              <a:t>:</a:t>
            </a:r>
            <a:r>
              <a:rPr sz="2500" spc="-98" dirty="0">
                <a:latin typeface="Trebuchet MS"/>
                <a:cs typeface="Trebuchet MS"/>
              </a:rPr>
              <a:t> </a:t>
            </a:r>
            <a:r>
              <a:rPr lang="en-US" sz="2500" spc="-98" dirty="0">
                <a:latin typeface="Trebuchet MS"/>
                <a:cs typeface="Trebuchet MS"/>
              </a:rPr>
              <a:t>Analytics Using SQL</a:t>
            </a:r>
          </a:p>
          <a:p>
            <a:pPr marL="9525">
              <a:lnSpc>
                <a:spcPct val="100000"/>
              </a:lnSpc>
              <a:spcBef>
                <a:spcPts val="360"/>
              </a:spcBef>
            </a:pPr>
            <a:r>
              <a:rPr sz="2500" spc="-19" dirty="0">
                <a:latin typeface="Trebuchet MS"/>
                <a:cs typeface="Trebuchet MS"/>
              </a:rPr>
              <a:t>Batch</a:t>
            </a:r>
            <a:r>
              <a:rPr sz="2500" spc="-116" dirty="0">
                <a:latin typeface="Trebuchet MS"/>
                <a:cs typeface="Trebuchet MS"/>
              </a:rPr>
              <a:t> </a:t>
            </a:r>
            <a:r>
              <a:rPr sz="2500" spc="-8" dirty="0">
                <a:latin typeface="Trebuchet MS"/>
                <a:cs typeface="Trebuchet MS"/>
              </a:rPr>
              <a:t>Code:</a:t>
            </a:r>
            <a:r>
              <a:rPr sz="2500" spc="-127" dirty="0">
                <a:latin typeface="Trebuchet MS"/>
                <a:cs typeface="Trebuchet MS"/>
              </a:rPr>
              <a:t> </a:t>
            </a:r>
            <a:r>
              <a:rPr sz="2500" spc="-8" dirty="0">
                <a:latin typeface="Trebuchet MS"/>
                <a:cs typeface="Trebuchet MS"/>
              </a:rPr>
              <a:t>DA464S46</a:t>
            </a:r>
            <a:endParaRPr sz="2500" dirty="0">
              <a:latin typeface="Trebuchet MS"/>
              <a:cs typeface="Trebuchet MS"/>
            </a:endParaRPr>
          </a:p>
          <a:p>
            <a:pPr marL="9525">
              <a:lnSpc>
                <a:spcPct val="100000"/>
              </a:lnSpc>
              <a:spcBef>
                <a:spcPts val="353"/>
              </a:spcBef>
            </a:pPr>
            <a:r>
              <a:rPr sz="2500" spc="-68" dirty="0">
                <a:latin typeface="Trebuchet MS"/>
                <a:cs typeface="Trebuchet MS"/>
              </a:rPr>
              <a:t>Project</a:t>
            </a:r>
            <a:r>
              <a:rPr sz="2500" spc="-116" dirty="0">
                <a:latin typeface="Trebuchet MS"/>
                <a:cs typeface="Trebuchet MS"/>
              </a:rPr>
              <a:t> </a:t>
            </a:r>
            <a:r>
              <a:rPr sz="2500" spc="-38" dirty="0">
                <a:latin typeface="Trebuchet MS"/>
                <a:cs typeface="Trebuchet MS"/>
              </a:rPr>
              <a:t>Guide:</a:t>
            </a:r>
            <a:r>
              <a:rPr sz="2500" spc="-127" dirty="0">
                <a:latin typeface="Trebuchet MS"/>
                <a:cs typeface="Trebuchet MS"/>
              </a:rPr>
              <a:t> </a:t>
            </a:r>
            <a:r>
              <a:rPr sz="2500" spc="-34" dirty="0">
                <a:latin typeface="Trebuchet MS"/>
                <a:cs typeface="Trebuchet MS"/>
              </a:rPr>
              <a:t>Komilla</a:t>
            </a:r>
            <a:r>
              <a:rPr sz="2500" spc="-131" dirty="0">
                <a:latin typeface="Trebuchet MS"/>
                <a:cs typeface="Trebuchet MS"/>
              </a:rPr>
              <a:t> </a:t>
            </a:r>
            <a:r>
              <a:rPr sz="2500" spc="-8" dirty="0">
                <a:latin typeface="Trebuchet MS"/>
                <a:cs typeface="Trebuchet MS"/>
              </a:rPr>
              <a:t>Bhatia</a:t>
            </a:r>
            <a:endParaRPr sz="2500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8899083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6AB97C-5169-70C0-FFC1-0B8DE55AE7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36BEB-529E-4FE8-C17A-E282E4E83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226128" y="-139019"/>
            <a:ext cx="8229600" cy="1143000"/>
          </a:xfrm>
        </p:spPr>
        <p:txBody>
          <a:bodyPr/>
          <a:lstStyle/>
          <a:p>
            <a:r>
              <a:rPr lang="en-US" dirty="0">
                <a:latin typeface="Times New Roman"/>
                <a:cs typeface="Times New Roman"/>
              </a:rPr>
              <a:t>Order Analysis</a:t>
            </a:r>
            <a:endParaRPr dirty="0">
              <a:latin typeface="Times New Roman"/>
              <a:cs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3BFA29-AE38-D5DC-20E8-2CD58233F7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01485"/>
            <a:ext cx="8229600" cy="45259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>
                <a:latin typeface="Trebuchet MS"/>
                <a:ea typeface="Calibri"/>
                <a:cs typeface="Calibri"/>
              </a:rPr>
              <a:t>Most recent orders</a:t>
            </a:r>
          </a:p>
          <a:p>
            <a:endParaRPr lang="en-US" sz="2000" dirty="0">
              <a:latin typeface="Trebuchet MS"/>
              <a:ea typeface="Calibri"/>
              <a:cs typeface="Calibri"/>
            </a:endParaRPr>
          </a:p>
          <a:p>
            <a:endParaRPr lang="en-US" sz="2000" dirty="0">
              <a:latin typeface="Trebuchet MS"/>
              <a:ea typeface="Calibri"/>
              <a:cs typeface="Calibri"/>
            </a:endParaRPr>
          </a:p>
          <a:p>
            <a:endParaRPr lang="en-US" sz="2000" dirty="0">
              <a:latin typeface="Trebuchet MS"/>
              <a:ea typeface="Calibri"/>
              <a:cs typeface="Calibri"/>
            </a:endParaRPr>
          </a:p>
          <a:p>
            <a:endParaRPr lang="en-US" sz="2000" dirty="0">
              <a:latin typeface="Trebuchet MS"/>
              <a:ea typeface="Calibri"/>
              <a:cs typeface="Calibri"/>
            </a:endParaRPr>
          </a:p>
          <a:p>
            <a:endParaRPr lang="en-US" sz="2000" dirty="0">
              <a:latin typeface="Trebuchet MS"/>
              <a:ea typeface="Calibri"/>
              <a:cs typeface="Calibri"/>
            </a:endParaRPr>
          </a:p>
          <a:p>
            <a:endParaRPr lang="en-US" sz="2000" dirty="0">
              <a:latin typeface="Trebuchet MS"/>
              <a:ea typeface="Calibri"/>
              <a:cs typeface="Calibri"/>
            </a:endParaRPr>
          </a:p>
          <a:p>
            <a:endParaRPr lang="en-US" sz="2000" dirty="0">
              <a:latin typeface="Trebuchet MS"/>
              <a:ea typeface="Calibri"/>
              <a:cs typeface="Calibri"/>
            </a:endParaRPr>
          </a:p>
          <a:p>
            <a:endParaRPr lang="en-US" sz="2000" dirty="0">
              <a:latin typeface="Trebuchet MS"/>
              <a:ea typeface="Calibri"/>
              <a:cs typeface="Calibri"/>
            </a:endParaRPr>
          </a:p>
          <a:p>
            <a:r>
              <a:rPr lang="en-US" sz="2000">
                <a:latin typeface="Trebuchet MS"/>
                <a:ea typeface="Calibri"/>
                <a:cs typeface="Calibri"/>
              </a:rPr>
              <a:t>Highest value order based on Total Sales</a:t>
            </a:r>
            <a:endParaRPr lang="en-US" sz="2000" dirty="0">
              <a:latin typeface="Trebuchet MS"/>
              <a:ea typeface="Calibri"/>
              <a:cs typeface="Calibri"/>
            </a:endParaRPr>
          </a:p>
          <a:p>
            <a:endParaRPr lang="en-US" sz="2000" dirty="0">
              <a:latin typeface="Trebuchet MS"/>
              <a:ea typeface="Calibri"/>
              <a:cs typeface="Calibri"/>
            </a:endParaRPr>
          </a:p>
          <a:p>
            <a:pPr marL="0" indent="0">
              <a:buNone/>
            </a:pPr>
            <a:endParaRPr lang="en-US" sz="2000" dirty="0">
              <a:latin typeface="Trebuchet MS"/>
              <a:ea typeface="Calibri"/>
              <a:cs typeface="Calibri"/>
            </a:endParaRPr>
          </a:p>
        </p:txBody>
      </p:sp>
      <p:pic>
        <p:nvPicPr>
          <p:cNvPr id="4" name="Picture 3" descr="A black and white table with numbers&#10;&#10;AI-generated content may be incorrect.">
            <a:extLst>
              <a:ext uri="{FF2B5EF4-FFF2-40B4-BE49-F238E27FC236}">
                <a16:creationId xmlns:a16="http://schemas.microsoft.com/office/drawing/2014/main" id="{69A1FB83-A338-2A4A-C0E6-FC88308185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953" y="1434192"/>
            <a:ext cx="4493079" cy="2356758"/>
          </a:xfrm>
          <a:prstGeom prst="rect">
            <a:avLst/>
          </a:prstGeom>
        </p:spPr>
      </p:pic>
      <p:pic>
        <p:nvPicPr>
          <p:cNvPr id="5" name="Picture 4" descr="A black and white text&#10;&#10;AI-generated content may be incorrect.">
            <a:extLst>
              <a:ext uri="{FF2B5EF4-FFF2-40B4-BE49-F238E27FC236}">
                <a16:creationId xmlns:a16="http://schemas.microsoft.com/office/drawing/2014/main" id="{B0D6E285-88C1-9D89-01BE-510EE1FD72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232" y="4987018"/>
            <a:ext cx="4210050" cy="108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6658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EA7D9A-5064-33FA-A6D0-F771C7D453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01285-B253-8EC5-CAA3-9B1022250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226128" y="-139019"/>
            <a:ext cx="8229600" cy="1143000"/>
          </a:xfrm>
        </p:spPr>
        <p:txBody>
          <a:bodyPr/>
          <a:lstStyle/>
          <a:p>
            <a:r>
              <a:rPr lang="en-US" dirty="0">
                <a:latin typeface="Times New Roman"/>
                <a:cs typeface="Times New Roman"/>
              </a:rPr>
              <a:t>Order Analysis</a:t>
            </a:r>
            <a:endParaRPr dirty="0">
              <a:latin typeface="Times New Roman"/>
              <a:cs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DCA051-DE9B-EEDB-D5C0-AF444B8583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01485"/>
            <a:ext cx="8229600" cy="45259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>
                <a:latin typeface="Trebuchet MS"/>
                <a:ea typeface="Calibri"/>
                <a:cs typeface="Calibri"/>
              </a:rPr>
              <a:t>Most profitable orders based on total revenue</a:t>
            </a:r>
          </a:p>
          <a:p>
            <a:endParaRPr lang="en-US" sz="2000" dirty="0">
              <a:latin typeface="Trebuchet MS"/>
              <a:ea typeface="Calibri"/>
              <a:cs typeface="Calibri"/>
            </a:endParaRPr>
          </a:p>
          <a:p>
            <a:endParaRPr lang="en-US" sz="2000" dirty="0">
              <a:latin typeface="Trebuchet MS"/>
              <a:ea typeface="Calibri"/>
              <a:cs typeface="Calibri"/>
            </a:endParaRPr>
          </a:p>
          <a:p>
            <a:endParaRPr lang="en-US" sz="2000" dirty="0">
              <a:latin typeface="Trebuchet MS"/>
              <a:ea typeface="Calibri"/>
              <a:cs typeface="Calibri"/>
            </a:endParaRPr>
          </a:p>
          <a:p>
            <a:endParaRPr lang="en-US" sz="2000" dirty="0">
              <a:latin typeface="Trebuchet MS"/>
              <a:ea typeface="Calibri"/>
              <a:cs typeface="Calibri"/>
            </a:endParaRPr>
          </a:p>
          <a:p>
            <a:endParaRPr lang="en-US" sz="2000" dirty="0">
              <a:latin typeface="Trebuchet MS"/>
              <a:ea typeface="Calibri"/>
              <a:cs typeface="Calibri"/>
            </a:endParaRPr>
          </a:p>
          <a:p>
            <a:endParaRPr lang="en-US" sz="2000" dirty="0">
              <a:latin typeface="Trebuchet MS"/>
              <a:ea typeface="Calibri"/>
              <a:cs typeface="Calibri"/>
            </a:endParaRPr>
          </a:p>
          <a:p>
            <a:endParaRPr lang="en-US" sz="2000" dirty="0">
              <a:latin typeface="Trebuchet MS"/>
              <a:ea typeface="Calibri"/>
              <a:cs typeface="Calibri"/>
            </a:endParaRPr>
          </a:p>
          <a:p>
            <a:endParaRPr lang="en-US" sz="2000" dirty="0">
              <a:latin typeface="Trebuchet MS"/>
              <a:ea typeface="Calibri"/>
              <a:cs typeface="Calibri"/>
            </a:endParaRPr>
          </a:p>
          <a:p>
            <a:r>
              <a:rPr lang="en-US" sz="2000" dirty="0">
                <a:latin typeface="Trebuchet MS"/>
                <a:ea typeface="Calibri"/>
                <a:cs typeface="Calibri"/>
              </a:rPr>
              <a:t>Popular combinations within orders</a:t>
            </a:r>
          </a:p>
          <a:p>
            <a:endParaRPr lang="en-US" sz="2000" dirty="0">
              <a:latin typeface="Trebuchet MS"/>
              <a:ea typeface="Calibri"/>
              <a:cs typeface="Calibri"/>
            </a:endParaRPr>
          </a:p>
          <a:p>
            <a:pPr marL="0" indent="0">
              <a:buNone/>
            </a:pPr>
            <a:endParaRPr lang="en-US" sz="2000" dirty="0">
              <a:latin typeface="Trebuchet MS"/>
              <a:ea typeface="Calibri"/>
              <a:cs typeface="Calibri"/>
            </a:endParaRPr>
          </a:p>
        </p:txBody>
      </p:sp>
      <p:pic>
        <p:nvPicPr>
          <p:cNvPr id="6" name="Picture 5" descr="A screenshot of a black and white table&#10;&#10;AI-generated content may be incorrect.">
            <a:extLst>
              <a:ext uri="{FF2B5EF4-FFF2-40B4-BE49-F238E27FC236}">
                <a16:creationId xmlns:a16="http://schemas.microsoft.com/office/drawing/2014/main" id="{9067E038-4DC3-CD8C-A8F2-3BF101B9B1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560" y="1336221"/>
            <a:ext cx="2506436" cy="2699658"/>
          </a:xfrm>
          <a:prstGeom prst="rect">
            <a:avLst/>
          </a:prstGeom>
        </p:spPr>
      </p:pic>
      <p:pic>
        <p:nvPicPr>
          <p:cNvPr id="7" name="Picture 6" descr="A black and white table with numbers and letters&#10;&#10;AI-generated content may be incorrect.">
            <a:extLst>
              <a:ext uri="{FF2B5EF4-FFF2-40B4-BE49-F238E27FC236}">
                <a16:creationId xmlns:a16="http://schemas.microsoft.com/office/drawing/2014/main" id="{D8A19036-242A-4552-A90C-7BEFF9C7F9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053" y="4634592"/>
            <a:ext cx="2944587" cy="2128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3346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Times New Roman"/>
                <a:cs typeface="Times New Roman"/>
              </a:rPr>
              <a:t>Inactive Customers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dirty="0">
                <a:latin typeface="Trebuchet MS"/>
              </a:rPr>
              <a:t>Identified customers who haven't placed orders</a:t>
            </a:r>
            <a:endParaRPr lang="en-US" dirty="0">
              <a:latin typeface="Trebuchet MS"/>
            </a:endParaRPr>
          </a:p>
          <a:p>
            <a:r>
              <a:rPr dirty="0">
                <a:latin typeface="Trebuchet MS"/>
              </a:rPr>
              <a:t>Opportunity for re-engagement and targeted campaigns</a:t>
            </a:r>
            <a:endParaRPr>
              <a:latin typeface="Trebuchet MS"/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Times New Roman"/>
                <a:cs typeface="Times New Roman"/>
              </a:rPr>
              <a:t>Revenue by Product 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dirty="0">
                <a:latin typeface="Trebuchet MS"/>
              </a:rPr>
              <a:t>Analyzed sales performance across different product categories</a:t>
            </a:r>
            <a:endParaRPr lang="en-US" dirty="0">
              <a:latin typeface="Trebuchet MS"/>
            </a:endParaRPr>
          </a:p>
          <a:p>
            <a:r>
              <a:rPr dirty="0">
                <a:latin typeface="Trebuchet MS"/>
              </a:rPr>
              <a:t>Identified best-selling and underperforming products</a:t>
            </a:r>
            <a:endParaRPr>
              <a:latin typeface="Trebuchet MS"/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/>
                <a:cs typeface="Times New Roman"/>
              </a:rPr>
              <a:t>Sales Representative Performance</a:t>
            </a:r>
            <a:endParaRPr dirty="0">
              <a:latin typeface="Times New Roman"/>
              <a:cs typeface="Times New Roman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dirty="0">
                <a:latin typeface="Trebuchet MS"/>
              </a:rPr>
              <a:t>Ranked sales reps based on revenue generated</a:t>
            </a:r>
            <a:endParaRPr lang="en-US" dirty="0">
              <a:latin typeface="Trebuchet MS"/>
            </a:endParaRPr>
          </a:p>
          <a:p>
            <a:r>
              <a:rPr dirty="0">
                <a:latin typeface="Trebuchet MS"/>
              </a:rPr>
              <a:t>Helps optimize sales team strategies and incentives</a:t>
            </a:r>
            <a:endParaRPr>
              <a:latin typeface="Trebuchet MS"/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Times New Roman"/>
                <a:cs typeface="Times New Roman"/>
              </a:rPr>
              <a:t>Employee Role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dirty="0">
                <a:latin typeface="Trebuchet MS"/>
              </a:rPr>
              <a:t>Identified most common job roles</a:t>
            </a:r>
            <a:endParaRPr lang="en-US" dirty="0">
              <a:latin typeface="Trebuchet MS"/>
            </a:endParaRPr>
          </a:p>
          <a:p>
            <a:r>
              <a:rPr dirty="0">
                <a:latin typeface="Trebuchet MS"/>
              </a:rPr>
              <a:t>Helps in workforce planning and resource allocation</a:t>
            </a:r>
            <a:endParaRPr>
              <a:latin typeface="Trebuchet MS"/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Times New Roman"/>
                <a:cs typeface="Times New Roman"/>
              </a:rPr>
              <a:t>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dirty="0">
                <a:latin typeface="Trebuchet MS"/>
              </a:rPr>
              <a:t>High-value customers identified</a:t>
            </a:r>
            <a:endParaRPr lang="en-US" dirty="0">
              <a:latin typeface="Trebuchet MS"/>
            </a:endParaRPr>
          </a:p>
          <a:p>
            <a:r>
              <a:rPr dirty="0">
                <a:latin typeface="Trebuchet MS"/>
              </a:rPr>
              <a:t>Expansion opportunities based on geographic analysis</a:t>
            </a:r>
            <a:endParaRPr>
              <a:latin typeface="Trebuchet MS"/>
              <a:ea typeface="Calibri"/>
              <a:cs typeface="Calibri"/>
            </a:endParaRPr>
          </a:p>
          <a:p>
            <a:r>
              <a:rPr dirty="0">
                <a:latin typeface="Trebuchet MS"/>
              </a:rPr>
              <a:t>Sales rep performance optimization</a:t>
            </a:r>
            <a:endParaRPr>
              <a:latin typeface="Trebuchet MS"/>
              <a:ea typeface="Calibri"/>
              <a:cs typeface="Calibri"/>
            </a:endParaRPr>
          </a:p>
          <a:p>
            <a:r>
              <a:rPr dirty="0">
                <a:latin typeface="Trebuchet MS"/>
              </a:rPr>
              <a:t>Product line sales trends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/>
                <a:cs typeface="Times New Roman"/>
              </a:rPr>
              <a:t>Summary</a:t>
            </a:r>
            <a:endParaRPr dirty="0">
              <a:latin typeface="Times New Roman"/>
              <a:cs typeface="Times New Roman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dirty="0">
                <a:latin typeface="Trebuchet MS"/>
              </a:rPr>
              <a:t>Prioritize customer retention strategies</a:t>
            </a:r>
            <a:endParaRPr lang="en-US" dirty="0">
              <a:latin typeface="Trebuchet MS"/>
            </a:endParaRPr>
          </a:p>
          <a:p>
            <a:r>
              <a:rPr dirty="0">
                <a:latin typeface="Trebuchet MS"/>
              </a:rPr>
              <a:t>Expand sales efforts in high-credit-limit countries</a:t>
            </a:r>
            <a:endParaRPr>
              <a:latin typeface="Trebuchet MS"/>
              <a:ea typeface="Calibri"/>
              <a:cs typeface="Calibri"/>
            </a:endParaRPr>
          </a:p>
          <a:p>
            <a:r>
              <a:rPr dirty="0">
                <a:latin typeface="Trebuchet MS"/>
              </a:rPr>
              <a:t>Optimize sales rep structure based on performance</a:t>
            </a:r>
            <a:endParaRPr>
              <a:latin typeface="Trebuchet MS"/>
              <a:ea typeface="Calibri"/>
              <a:cs typeface="Calibri"/>
            </a:endParaRPr>
          </a:p>
          <a:p>
            <a:r>
              <a:rPr dirty="0">
                <a:latin typeface="Trebuchet MS"/>
              </a:rPr>
              <a:t>Re-engage inactive customers with targeted marketing</a:t>
            </a:r>
            <a:endParaRPr>
              <a:latin typeface="Trebuchet MS"/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/>
                <a:cs typeface="Times New Roman"/>
              </a:rP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dirty="0">
                <a:latin typeface="Trebuchet MS"/>
              </a:rPr>
              <a:t>Short-term: Improve customer engagement</a:t>
            </a:r>
            <a:endParaRPr lang="en-US" dirty="0">
              <a:latin typeface="Trebuchet MS"/>
            </a:endParaRPr>
          </a:p>
          <a:p>
            <a:pPr marL="0" indent="0">
              <a:buNone/>
            </a:pPr>
            <a:endParaRPr lang="en-US" dirty="0">
              <a:latin typeface="Trebuchet MS"/>
            </a:endParaRPr>
          </a:p>
          <a:p>
            <a:r>
              <a:rPr dirty="0">
                <a:latin typeface="Trebuchet MS"/>
              </a:rPr>
              <a:t>Mid-term: Optimize sales team strategy</a:t>
            </a:r>
            <a:endParaRPr>
              <a:latin typeface="Trebuchet MS"/>
              <a:ea typeface="Calibri"/>
              <a:cs typeface="Calibri"/>
            </a:endParaRPr>
          </a:p>
          <a:p>
            <a:pPr marL="0" indent="0">
              <a:buNone/>
            </a:pPr>
            <a:endParaRPr lang="en-US" dirty="0">
              <a:latin typeface="Trebuchet MS"/>
            </a:endParaRPr>
          </a:p>
          <a:p>
            <a:r>
              <a:rPr dirty="0">
                <a:latin typeface="Trebuchet MS"/>
              </a:rPr>
              <a:t>Long-term: Expand into high-potential markets</a:t>
            </a:r>
            <a:endParaRPr dirty="0">
              <a:latin typeface="Trebuchet MS"/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Times New Roman"/>
                <a:cs typeface="Times New Roman"/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dirty="0">
                <a:latin typeface="Trebuchet MS"/>
              </a:rPr>
              <a:t>Data-driven decisions can improve business performance</a:t>
            </a:r>
            <a:endParaRPr lang="en-US" dirty="0">
              <a:latin typeface="Trebuchet MS"/>
            </a:endParaRPr>
          </a:p>
          <a:p>
            <a:r>
              <a:rPr dirty="0">
                <a:latin typeface="Trebuchet MS"/>
              </a:rPr>
              <a:t>SQL analysis provides key insights for growth strategies</a:t>
            </a:r>
            <a:endParaRPr>
              <a:latin typeface="Trebuchet MS"/>
              <a:ea typeface="Calibri"/>
              <a:cs typeface="Calibri"/>
            </a:endParaRPr>
          </a:p>
          <a:p>
            <a:r>
              <a:rPr dirty="0">
                <a:latin typeface="Trebuchet MS"/>
              </a:rPr>
              <a:t>Implementation of recommendations will drive success</a:t>
            </a:r>
            <a:endParaRPr>
              <a:latin typeface="Trebuchet MS"/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000" dirty="0">
                <a:latin typeface="Times New Roman"/>
                <a:cs typeface="Times New Roman"/>
              </a:rPr>
              <a:t>Problem</a:t>
            </a:r>
            <a:r>
              <a:rPr sz="4000" dirty="0"/>
              <a:t> </a:t>
            </a:r>
            <a:r>
              <a:rPr sz="4000" dirty="0">
                <a:latin typeface="Times New Roman"/>
                <a:cs typeface="Times New Roman"/>
              </a:rPr>
              <a:t>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5047"/>
            <a:ext cx="8229600" cy="45259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dirty="0">
                <a:latin typeface="Trebuchet MS"/>
              </a:rPr>
              <a:t>Analysis of customer, sales, and employee data to identify key trends, optimize business performance, and provide strategic recommendations.</a:t>
            </a:r>
            <a:endParaRPr lang="en-US" dirty="0">
              <a:latin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Times New Roman"/>
                <a:cs typeface="Times New Roman"/>
              </a:rPr>
              <a:t>Dataset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dirty="0">
                <a:latin typeface="Trebuchet MS"/>
              </a:rPr>
              <a:t>Database: </a:t>
            </a:r>
            <a:r>
              <a:rPr err="1">
                <a:latin typeface="Trebuchet MS"/>
              </a:rPr>
              <a:t>modelcarsdb</a:t>
            </a:r>
            <a:endParaRPr lang="en-US">
              <a:latin typeface="Trebuchet MS"/>
              <a:ea typeface="Calibri"/>
              <a:cs typeface="Calibri"/>
            </a:endParaRPr>
          </a:p>
          <a:p>
            <a:r>
              <a:rPr dirty="0">
                <a:latin typeface="Trebuchet MS"/>
              </a:rPr>
              <a:t>Tables: Customers, Orders, </a:t>
            </a:r>
            <a:r>
              <a:rPr err="1">
                <a:latin typeface="Trebuchet MS"/>
              </a:rPr>
              <a:t>OrderDetails</a:t>
            </a:r>
            <a:r>
              <a:rPr dirty="0">
                <a:latin typeface="Trebuchet MS"/>
              </a:rPr>
              <a:t>, Employees</a:t>
            </a:r>
            <a:endParaRPr>
              <a:latin typeface="Trebuchet MS"/>
              <a:ea typeface="Calibri"/>
              <a:cs typeface="Calibri"/>
            </a:endParaRPr>
          </a:p>
          <a:p>
            <a:r>
              <a:rPr dirty="0">
                <a:latin typeface="Trebuchet MS"/>
              </a:rPr>
              <a:t>Key Metrics: Sales revenue, customer segmentation, employee performance</a:t>
            </a:r>
            <a:endParaRPr>
              <a:latin typeface="Trebuchet MS"/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Times New Roman"/>
                <a:cs typeface="Times New Roman"/>
              </a:rPr>
              <a:t>Data Preprocessing &amp; Cleaning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dirty="0">
                <a:latin typeface="Trebuchet MS"/>
              </a:rPr>
              <a:t>Removed duplicate records</a:t>
            </a:r>
            <a:endParaRPr lang="en-US" dirty="0">
              <a:latin typeface="Trebuchet MS"/>
            </a:endParaRPr>
          </a:p>
          <a:p>
            <a:r>
              <a:rPr dirty="0">
                <a:latin typeface="Trebuchet MS"/>
              </a:rPr>
              <a:t>Handled missing values</a:t>
            </a:r>
            <a:endParaRPr>
              <a:latin typeface="Trebuchet MS"/>
              <a:ea typeface="Calibri"/>
              <a:cs typeface="Calibri"/>
            </a:endParaRPr>
          </a:p>
          <a:p>
            <a:r>
              <a:rPr dirty="0">
                <a:latin typeface="Trebuchet MS"/>
              </a:rPr>
              <a:t>Standardized column formats</a:t>
            </a:r>
            <a:endParaRPr>
              <a:latin typeface="Trebuchet MS"/>
              <a:ea typeface="Calibri"/>
              <a:cs typeface="Calibri"/>
            </a:endParaRPr>
          </a:p>
          <a:p>
            <a:r>
              <a:rPr dirty="0">
                <a:latin typeface="Trebuchet MS"/>
              </a:rPr>
              <a:t>Merged related tables for better insights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Times New Roman"/>
                <a:cs typeface="Times New Roman"/>
              </a:rPr>
              <a:t>Top Customers by Credit Limit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dirty="0">
                <a:latin typeface="Trebuchet MS"/>
              </a:rPr>
              <a:t>Identified high-value customers</a:t>
            </a:r>
            <a:endParaRPr lang="en-US">
              <a:latin typeface="Trebuchet MS"/>
              <a:ea typeface="Calibri"/>
              <a:cs typeface="Calibri"/>
            </a:endParaRPr>
          </a:p>
          <a:p>
            <a:r>
              <a:rPr dirty="0">
                <a:latin typeface="Trebuchet MS"/>
              </a:rPr>
              <a:t>Helps in customer retention and targeted marketing</a:t>
            </a:r>
            <a:endParaRPr>
              <a:latin typeface="Trebuchet MS"/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295400" y="-139019"/>
            <a:ext cx="8229600" cy="1143000"/>
          </a:xfrm>
        </p:spPr>
        <p:txBody>
          <a:bodyPr/>
          <a:lstStyle/>
          <a:p>
            <a:r>
              <a:rPr dirty="0">
                <a:latin typeface="Times New Roman"/>
                <a:cs typeface="Times New Roman"/>
              </a:rPr>
              <a:t>Customer </a:t>
            </a:r>
            <a:r>
              <a:rPr lang="en-US" dirty="0">
                <a:latin typeface="Times New Roman"/>
                <a:cs typeface="Times New Roman"/>
              </a:rPr>
              <a:t>Data</a:t>
            </a:r>
            <a:r>
              <a:rPr dirty="0">
                <a:latin typeface="Times New Roman"/>
                <a:cs typeface="Times New Roman"/>
              </a:rPr>
              <a:t>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64771"/>
            <a:ext cx="8229600" cy="45259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>
                <a:latin typeface="Trebuchet MS"/>
                <a:ea typeface="Calibri"/>
                <a:cs typeface="Calibri"/>
              </a:rPr>
              <a:t>Top 10 customers by credit limit</a:t>
            </a:r>
          </a:p>
          <a:p>
            <a:endParaRPr lang="en-US" sz="2000" dirty="0">
              <a:latin typeface="Trebuchet MS"/>
              <a:ea typeface="Calibri"/>
              <a:cs typeface="Calibri"/>
            </a:endParaRPr>
          </a:p>
          <a:p>
            <a:endParaRPr lang="en-US" sz="2000" dirty="0">
              <a:latin typeface="Trebuchet MS"/>
              <a:ea typeface="Calibri"/>
              <a:cs typeface="Calibri"/>
            </a:endParaRPr>
          </a:p>
          <a:p>
            <a:endParaRPr lang="en-US" sz="2000" dirty="0">
              <a:latin typeface="Trebuchet MS"/>
              <a:ea typeface="Calibri"/>
              <a:cs typeface="Calibri"/>
            </a:endParaRPr>
          </a:p>
          <a:p>
            <a:endParaRPr lang="en-US" sz="2000" dirty="0">
              <a:latin typeface="Trebuchet MS"/>
              <a:ea typeface="Calibri"/>
              <a:cs typeface="Calibri"/>
            </a:endParaRPr>
          </a:p>
          <a:p>
            <a:endParaRPr lang="en-US" sz="2000" dirty="0">
              <a:latin typeface="Trebuchet MS"/>
              <a:ea typeface="Calibri"/>
              <a:cs typeface="Calibri"/>
            </a:endParaRPr>
          </a:p>
          <a:p>
            <a:endParaRPr lang="en-US" sz="2000" dirty="0">
              <a:latin typeface="Trebuchet MS"/>
              <a:ea typeface="Calibri"/>
              <a:cs typeface="Calibri"/>
            </a:endParaRPr>
          </a:p>
          <a:p>
            <a:endParaRPr lang="en-US" sz="2000" dirty="0">
              <a:latin typeface="Trebuchet MS"/>
              <a:ea typeface="Calibri"/>
              <a:cs typeface="Calibri"/>
            </a:endParaRPr>
          </a:p>
          <a:p>
            <a:pPr marL="0" indent="0">
              <a:buNone/>
            </a:pPr>
            <a:endParaRPr lang="en-US" sz="2000" dirty="0">
              <a:latin typeface="Trebuchet MS"/>
              <a:ea typeface="Calibri"/>
              <a:cs typeface="Calibri"/>
            </a:endParaRPr>
          </a:p>
        </p:txBody>
      </p:sp>
      <p:pic>
        <p:nvPicPr>
          <p:cNvPr id="4" name="Picture 3" descr="A black and white screen with white text&#10;&#10;AI-generated content may be incorrect.">
            <a:extLst>
              <a:ext uri="{FF2B5EF4-FFF2-40B4-BE49-F238E27FC236}">
                <a16:creationId xmlns:a16="http://schemas.microsoft.com/office/drawing/2014/main" id="{482F8768-C9D0-0F10-60F4-F3302518CB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118" y="1715860"/>
            <a:ext cx="4324350" cy="2174423"/>
          </a:xfrm>
          <a:prstGeom prst="rect">
            <a:avLst/>
          </a:prstGeom>
        </p:spPr>
      </p:pic>
      <p:pic>
        <p:nvPicPr>
          <p:cNvPr id="5" name="Picture 4" descr="A screenshot of a black table&#10;&#10;AI-generated content may be incorrect.">
            <a:extLst>
              <a:ext uri="{FF2B5EF4-FFF2-40B4-BE49-F238E27FC236}">
                <a16:creationId xmlns:a16="http://schemas.microsoft.com/office/drawing/2014/main" id="{2BB25524-6E12-2ADE-1A7A-F2B3030B0F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4424" y="1714499"/>
            <a:ext cx="2514599" cy="324394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A6CFDDC-E547-E1F7-AEA0-9D91CF9F22E5}"/>
              </a:ext>
            </a:extLst>
          </p:cNvPr>
          <p:cNvSpPr txBox="1"/>
          <p:nvPr/>
        </p:nvSpPr>
        <p:spPr>
          <a:xfrm>
            <a:off x="5986876" y="1167276"/>
            <a:ext cx="2538694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Trebuchet MS"/>
                <a:ea typeface="Calibri"/>
                <a:cs typeface="Calibri"/>
              </a:rPr>
              <a:t>Customers by State</a:t>
            </a:r>
            <a:endParaRPr lang="en-US" sz="2000">
              <a:latin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53AF17-897E-0661-6473-7A8F40FD61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AFE6C-105C-AF27-D0BF-9C12A2BB4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295400" y="-139019"/>
            <a:ext cx="8229600" cy="1143000"/>
          </a:xfrm>
        </p:spPr>
        <p:txBody>
          <a:bodyPr/>
          <a:lstStyle/>
          <a:p>
            <a:r>
              <a:rPr dirty="0">
                <a:latin typeface="Times New Roman"/>
                <a:cs typeface="Times New Roman"/>
              </a:rPr>
              <a:t>Customer </a:t>
            </a:r>
            <a:r>
              <a:rPr lang="en-US" dirty="0">
                <a:latin typeface="Times New Roman"/>
                <a:cs typeface="Times New Roman"/>
              </a:rPr>
              <a:t>Data</a:t>
            </a:r>
            <a:r>
              <a:rPr dirty="0">
                <a:latin typeface="Times New Roman"/>
                <a:cs typeface="Times New Roman"/>
              </a:rPr>
              <a:t>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E59979-E60F-D043-800C-9599E4BAE0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01485"/>
            <a:ext cx="8229600" cy="45259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>
                <a:latin typeface="Trebuchet MS"/>
                <a:ea typeface="Calibri"/>
                <a:cs typeface="Calibri"/>
              </a:rPr>
              <a:t>Customers with the most expensive purchases</a:t>
            </a:r>
          </a:p>
          <a:p>
            <a:endParaRPr lang="en-US" sz="2000" dirty="0">
              <a:latin typeface="Trebuchet MS"/>
              <a:ea typeface="Calibri"/>
              <a:cs typeface="Calibri"/>
            </a:endParaRPr>
          </a:p>
          <a:p>
            <a:endParaRPr lang="en-US" sz="2000" dirty="0">
              <a:latin typeface="Trebuchet MS"/>
              <a:ea typeface="Calibri"/>
              <a:cs typeface="Calibri"/>
            </a:endParaRPr>
          </a:p>
          <a:p>
            <a:endParaRPr lang="en-US" sz="2000" dirty="0">
              <a:latin typeface="Trebuchet MS"/>
              <a:ea typeface="Calibri"/>
              <a:cs typeface="Calibri"/>
            </a:endParaRPr>
          </a:p>
          <a:p>
            <a:endParaRPr lang="en-US" sz="2000" dirty="0">
              <a:latin typeface="Trebuchet MS"/>
              <a:ea typeface="Calibri"/>
              <a:cs typeface="Calibri"/>
            </a:endParaRPr>
          </a:p>
          <a:p>
            <a:endParaRPr lang="en-US" sz="2000" dirty="0">
              <a:latin typeface="Trebuchet MS"/>
              <a:ea typeface="Calibri"/>
              <a:cs typeface="Calibri"/>
            </a:endParaRPr>
          </a:p>
          <a:p>
            <a:endParaRPr lang="en-US" sz="2000" dirty="0">
              <a:latin typeface="Trebuchet MS"/>
              <a:ea typeface="Calibri"/>
              <a:cs typeface="Calibri"/>
            </a:endParaRPr>
          </a:p>
          <a:p>
            <a:endParaRPr lang="en-US" sz="2000" dirty="0">
              <a:latin typeface="Trebuchet MS"/>
              <a:ea typeface="Calibri"/>
              <a:cs typeface="Calibri"/>
            </a:endParaRPr>
          </a:p>
          <a:p>
            <a:pPr marL="0" indent="0">
              <a:buNone/>
            </a:pPr>
            <a:endParaRPr lang="en-US" sz="2000" dirty="0">
              <a:latin typeface="Trebuchet MS"/>
              <a:ea typeface="Calibri"/>
              <a:cs typeface="Calibri"/>
            </a:endParaRPr>
          </a:p>
        </p:txBody>
      </p:sp>
      <p:pic>
        <p:nvPicPr>
          <p:cNvPr id="6" name="Picture 5" descr="A black and white sign with white text&#10;&#10;AI-generated content may be incorrect.">
            <a:extLst>
              <a:ext uri="{FF2B5EF4-FFF2-40B4-BE49-F238E27FC236}">
                <a16:creationId xmlns:a16="http://schemas.microsoft.com/office/drawing/2014/main" id="{6C617C79-F6E7-8113-D85F-67938E3847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6146" y="1458685"/>
            <a:ext cx="2089737" cy="5399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4678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63C7F7-A3C5-7053-62BC-03A22A6C62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81AA2-B2BA-5203-7B2D-95ACA28A5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709057" y="-139019"/>
            <a:ext cx="8229600" cy="1143000"/>
          </a:xfrm>
        </p:spPr>
        <p:txBody>
          <a:bodyPr/>
          <a:lstStyle/>
          <a:p>
            <a:r>
              <a:rPr lang="en-US" dirty="0">
                <a:latin typeface="Times New Roman"/>
                <a:cs typeface="Times New Roman"/>
              </a:rPr>
              <a:t>Office Data</a:t>
            </a:r>
            <a:r>
              <a:rPr dirty="0">
                <a:latin typeface="Times New Roman"/>
                <a:cs typeface="Times New Roman"/>
              </a:rPr>
              <a:t>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2A091A-0264-C73F-BC3A-EDAED71077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01485"/>
            <a:ext cx="8229600" cy="45259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>
                <a:latin typeface="Trebuchet MS"/>
                <a:ea typeface="Calibri"/>
                <a:cs typeface="Calibri"/>
              </a:rPr>
              <a:t>Profitable offices based on Sales</a:t>
            </a:r>
          </a:p>
          <a:p>
            <a:endParaRPr lang="en-US" sz="2000" dirty="0">
              <a:latin typeface="Trebuchet MS"/>
              <a:ea typeface="Calibri"/>
              <a:cs typeface="Calibri"/>
            </a:endParaRPr>
          </a:p>
          <a:p>
            <a:endParaRPr lang="en-US" sz="2000" dirty="0">
              <a:latin typeface="Trebuchet MS"/>
              <a:ea typeface="Calibri"/>
              <a:cs typeface="Calibri"/>
            </a:endParaRPr>
          </a:p>
          <a:p>
            <a:endParaRPr lang="en-US" sz="2000" dirty="0">
              <a:latin typeface="Trebuchet MS"/>
              <a:ea typeface="Calibri"/>
              <a:cs typeface="Calibri"/>
            </a:endParaRPr>
          </a:p>
          <a:p>
            <a:endParaRPr lang="en-US" sz="2000" dirty="0">
              <a:latin typeface="Trebuchet MS"/>
              <a:ea typeface="Calibri"/>
              <a:cs typeface="Calibri"/>
            </a:endParaRPr>
          </a:p>
          <a:p>
            <a:endParaRPr lang="en-US" sz="2000" dirty="0">
              <a:latin typeface="Trebuchet MS"/>
              <a:ea typeface="Calibri"/>
              <a:cs typeface="Calibri"/>
            </a:endParaRPr>
          </a:p>
          <a:p>
            <a:r>
              <a:rPr lang="en-US" sz="2000" dirty="0">
                <a:latin typeface="Trebuchet MS"/>
                <a:ea typeface="Calibri"/>
                <a:cs typeface="Calibri"/>
              </a:rPr>
              <a:t>City wise total sales</a:t>
            </a:r>
          </a:p>
          <a:p>
            <a:endParaRPr lang="en-US" sz="2000" dirty="0">
              <a:latin typeface="Trebuchet MS"/>
              <a:ea typeface="Calibri"/>
              <a:cs typeface="Calibri"/>
            </a:endParaRPr>
          </a:p>
          <a:p>
            <a:pPr marL="0" indent="0">
              <a:buNone/>
            </a:pPr>
            <a:endParaRPr lang="en-US" sz="2000" dirty="0">
              <a:latin typeface="Trebuchet MS"/>
              <a:ea typeface="Calibri"/>
              <a:cs typeface="Calibri"/>
            </a:endParaRPr>
          </a:p>
        </p:txBody>
      </p:sp>
      <p:pic>
        <p:nvPicPr>
          <p:cNvPr id="4" name="Picture 3" descr="A screenshot of a black screen&#10;&#10;AI-generated content may be incorrect.">
            <a:extLst>
              <a:ext uri="{FF2B5EF4-FFF2-40B4-BE49-F238E27FC236}">
                <a16:creationId xmlns:a16="http://schemas.microsoft.com/office/drawing/2014/main" id="{49B4E3F7-08D2-1358-CFE2-4DA1388749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" y="1412421"/>
            <a:ext cx="3429000" cy="1333500"/>
          </a:xfrm>
          <a:prstGeom prst="rect">
            <a:avLst/>
          </a:prstGeom>
        </p:spPr>
      </p:pic>
      <p:pic>
        <p:nvPicPr>
          <p:cNvPr id="5" name="Picture 4" descr="A screenshot of a black and white screen&#10;&#10;AI-generated content may be incorrect.">
            <a:extLst>
              <a:ext uri="{FF2B5EF4-FFF2-40B4-BE49-F238E27FC236}">
                <a16:creationId xmlns:a16="http://schemas.microsoft.com/office/drawing/2014/main" id="{06015C6F-E9A3-8403-272C-A26AEC5B0B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336" y="3712029"/>
            <a:ext cx="33909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1199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9E35A0-943E-B5D0-BC8C-99101497D2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C15A0-DB30-4BE1-34CB-AB7910177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578428" y="-139019"/>
            <a:ext cx="8229600" cy="1143000"/>
          </a:xfrm>
        </p:spPr>
        <p:txBody>
          <a:bodyPr/>
          <a:lstStyle/>
          <a:p>
            <a:r>
              <a:rPr lang="en-US" dirty="0">
                <a:latin typeface="Times New Roman"/>
                <a:cs typeface="Times New Roman"/>
              </a:rPr>
              <a:t>Product Data</a:t>
            </a:r>
            <a:r>
              <a:rPr dirty="0">
                <a:latin typeface="Times New Roman"/>
                <a:cs typeface="Times New Roman"/>
              </a:rPr>
              <a:t>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1DFD41-ADDF-1624-D5B5-310E675D1A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01485"/>
            <a:ext cx="8229600" cy="45259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>
                <a:latin typeface="Trebuchet MS"/>
                <a:ea typeface="Calibri"/>
                <a:cs typeface="Calibri"/>
              </a:rPr>
              <a:t>Total Sales on Each product line</a:t>
            </a:r>
          </a:p>
          <a:p>
            <a:endParaRPr lang="en-US" sz="2000" dirty="0">
              <a:latin typeface="Trebuchet MS"/>
              <a:ea typeface="Calibri"/>
              <a:cs typeface="Calibri"/>
            </a:endParaRPr>
          </a:p>
          <a:p>
            <a:endParaRPr lang="en-US" sz="2000" dirty="0">
              <a:latin typeface="Trebuchet MS"/>
              <a:ea typeface="Calibri"/>
              <a:cs typeface="Calibri"/>
            </a:endParaRPr>
          </a:p>
          <a:p>
            <a:endParaRPr lang="en-US" sz="2000" dirty="0">
              <a:latin typeface="Trebuchet MS"/>
              <a:ea typeface="Calibri"/>
              <a:cs typeface="Calibri"/>
            </a:endParaRPr>
          </a:p>
          <a:p>
            <a:endParaRPr lang="en-US" sz="2000" dirty="0">
              <a:latin typeface="Trebuchet MS"/>
              <a:ea typeface="Calibri"/>
              <a:cs typeface="Calibri"/>
            </a:endParaRPr>
          </a:p>
          <a:p>
            <a:endParaRPr lang="en-US" sz="2000" dirty="0">
              <a:latin typeface="Trebuchet MS"/>
              <a:ea typeface="Calibri"/>
              <a:cs typeface="Calibri"/>
            </a:endParaRPr>
          </a:p>
          <a:p>
            <a:endParaRPr lang="en-US" sz="2000" dirty="0">
              <a:latin typeface="Trebuchet MS"/>
              <a:ea typeface="Calibri"/>
              <a:cs typeface="Calibri"/>
            </a:endParaRPr>
          </a:p>
          <a:p>
            <a:endParaRPr lang="en-US" sz="2000" dirty="0">
              <a:latin typeface="Trebuchet MS"/>
              <a:ea typeface="Calibri"/>
              <a:cs typeface="Calibri"/>
            </a:endParaRPr>
          </a:p>
          <a:p>
            <a:endParaRPr lang="en-US" sz="2000" dirty="0">
              <a:latin typeface="Trebuchet MS"/>
              <a:ea typeface="Calibri"/>
              <a:cs typeface="Calibri"/>
            </a:endParaRPr>
          </a:p>
          <a:p>
            <a:r>
              <a:rPr lang="en-US" sz="2000" dirty="0">
                <a:latin typeface="Trebuchet MS"/>
                <a:ea typeface="Calibri"/>
                <a:cs typeface="Calibri"/>
              </a:rPr>
              <a:t>Top Performing product Line</a:t>
            </a:r>
          </a:p>
          <a:p>
            <a:endParaRPr lang="en-US" sz="2000" dirty="0">
              <a:latin typeface="Trebuchet MS"/>
              <a:ea typeface="Calibri"/>
              <a:cs typeface="Calibri"/>
            </a:endParaRPr>
          </a:p>
          <a:p>
            <a:pPr marL="0" indent="0">
              <a:buNone/>
            </a:pPr>
            <a:endParaRPr lang="en-US" sz="2000" dirty="0">
              <a:latin typeface="Trebuchet MS"/>
              <a:ea typeface="Calibri"/>
              <a:cs typeface="Calibri"/>
            </a:endParaRPr>
          </a:p>
        </p:txBody>
      </p:sp>
      <p:pic>
        <p:nvPicPr>
          <p:cNvPr id="7" name="Picture 6" descr="A screenshot of a graph&#10;&#10;AI-generated content may be incorrect.">
            <a:extLst>
              <a:ext uri="{FF2B5EF4-FFF2-40B4-BE49-F238E27FC236}">
                <a16:creationId xmlns:a16="http://schemas.microsoft.com/office/drawing/2014/main" id="{595F8653-83CC-A518-05B0-6F1AC0B29E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196" y="1387929"/>
            <a:ext cx="4324350" cy="2667000"/>
          </a:xfrm>
          <a:prstGeom prst="rect">
            <a:avLst/>
          </a:prstGeom>
        </p:spPr>
      </p:pic>
      <p:pic>
        <p:nvPicPr>
          <p:cNvPr id="8" name="Picture 7" descr="A screenshot of a phone&#10;&#10;AI-generated content may be incorrect.">
            <a:extLst>
              <a:ext uri="{FF2B5EF4-FFF2-40B4-BE49-F238E27FC236}">
                <a16:creationId xmlns:a16="http://schemas.microsoft.com/office/drawing/2014/main" id="{47D139C0-D38E-DC3F-574F-9193C225D9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4924425"/>
            <a:ext cx="3810000" cy="104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4489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On-screen Show (4:3)</PresentationFormat>
  <Paragraphs>0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Optimizing Order &amp; Sales Data with SQL</vt:lpstr>
      <vt:lpstr>Problem Statement</vt:lpstr>
      <vt:lpstr>Dataset Overview</vt:lpstr>
      <vt:lpstr>Data Preprocessing &amp; Cleaning</vt:lpstr>
      <vt:lpstr>Top Customers by Credit Limit</vt:lpstr>
      <vt:lpstr>Customer Data Analysis</vt:lpstr>
      <vt:lpstr>Customer Data Analysis</vt:lpstr>
      <vt:lpstr>Office Data Analysis</vt:lpstr>
      <vt:lpstr>Product Data Analysis</vt:lpstr>
      <vt:lpstr>Order Analysis</vt:lpstr>
      <vt:lpstr>Order Analysis</vt:lpstr>
      <vt:lpstr>Inactive Customers</vt:lpstr>
      <vt:lpstr>Revenue by Product Line</vt:lpstr>
      <vt:lpstr>Sales Representative Performance</vt:lpstr>
      <vt:lpstr>Employee Role Distribution</vt:lpstr>
      <vt:lpstr> Summary</vt:lpstr>
      <vt:lpstr>Summary</vt:lpstr>
      <vt:lpstr>Summary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199</cp:revision>
  <dcterms:created xsi:type="dcterms:W3CDTF">2013-01-27T09:14:16Z</dcterms:created>
  <dcterms:modified xsi:type="dcterms:W3CDTF">2025-08-15T10:34:20Z</dcterms:modified>
  <cp:category/>
</cp:coreProperties>
</file>