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257" r:id="rId3"/>
    <p:sldId id="25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266" r:id="rId16"/>
    <p:sldId id="267" r:id="rId17"/>
    <p:sldId id="268" r:id="rId18"/>
    <p:sldId id="269" r:id="rId19"/>
    <p:sldId id="300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3EB6F3-31F1-4B30-B45D-C0D3C20DF5DC}" v="1992" dt="2025-08-15T17:40:09.524"/>
    <p1510:client id="{AFF6E114-A2A3-48A4-BFF5-C6B60269E4E1}" v="449" dt="2025-08-15T10:34:01.4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26419" y="1622792"/>
            <a:ext cx="6289221" cy="1163780"/>
          </a:xfrm>
          <a:prstGeom prst="rect">
            <a:avLst/>
          </a:prstGeom>
        </p:spPr>
        <p:txBody>
          <a:bodyPr vert="horz" wrap="square" lIns="0" tIns="9525" rIns="0" bIns="0" rtlCol="0" anchor="t">
            <a:spAutoFit/>
          </a:bodyPr>
          <a:lstStyle/>
          <a:p>
            <a:pPr marL="9525">
              <a:spcBef>
                <a:spcPts val="75"/>
              </a:spcBef>
            </a:pPr>
            <a:r>
              <a:rPr lang="en-US" sz="3750" dirty="0">
                <a:latin typeface="Times New Roman"/>
                <a:cs typeface="Times New Roman"/>
              </a:rPr>
              <a:t>Absenteeism Pattern Analysis &amp; Employee Segmentation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7113" y="3427767"/>
            <a:ext cx="8428339" cy="1789592"/>
          </a:xfrm>
          <a:prstGeom prst="rect">
            <a:avLst/>
          </a:prstGeom>
        </p:spPr>
        <p:txBody>
          <a:bodyPr vert="horz" wrap="square" lIns="0" tIns="9525" rIns="0" bIns="0" rtlCol="0" anchor="t">
            <a:spAutoFit/>
          </a:bodyPr>
          <a:lstStyle/>
          <a:p>
            <a:pPr marL="9525" marR="1196340">
              <a:lnSpc>
                <a:spcPct val="117700"/>
              </a:lnSpc>
              <a:spcBef>
                <a:spcPts val="75"/>
              </a:spcBef>
            </a:pPr>
            <a:r>
              <a:rPr sz="2500" spc="-26" dirty="0">
                <a:latin typeface="Trebuchet MS"/>
                <a:cs typeface="Trebuchet MS"/>
              </a:rPr>
              <a:t>Student</a:t>
            </a:r>
            <a:r>
              <a:rPr sz="2500" spc="-90" dirty="0">
                <a:latin typeface="Trebuchet MS"/>
                <a:cs typeface="Trebuchet MS"/>
              </a:rPr>
              <a:t> </a:t>
            </a:r>
            <a:r>
              <a:rPr sz="2500" spc="-8" dirty="0">
                <a:latin typeface="Trebuchet MS"/>
                <a:cs typeface="Trebuchet MS"/>
              </a:rPr>
              <a:t>Name:</a:t>
            </a:r>
            <a:r>
              <a:rPr lang="en-US" sz="2500" spc="-8" dirty="0">
                <a:latin typeface="Trebuchet MS"/>
                <a:cs typeface="Trebuchet MS"/>
              </a:rPr>
              <a:t> Ahmed Tawfeeq P S</a:t>
            </a:r>
            <a:r>
              <a:rPr sz="2500" spc="-8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Course</a:t>
            </a:r>
            <a:r>
              <a:rPr lang="en-US" sz="2500" spc="-79" dirty="0">
                <a:latin typeface="Trebuchet MS"/>
                <a:cs typeface="Trebuchet MS"/>
              </a:rPr>
              <a:t> 9</a:t>
            </a:r>
            <a:r>
              <a:rPr lang="en-US" sz="2500" dirty="0">
                <a:latin typeface="Trebuchet MS"/>
                <a:cs typeface="Trebuchet MS"/>
              </a:rPr>
              <a:t> </a:t>
            </a:r>
            <a:r>
              <a:rPr sz="2500" spc="-146" dirty="0">
                <a:latin typeface="Trebuchet MS"/>
                <a:cs typeface="Trebuchet MS"/>
              </a:rPr>
              <a:t>:</a:t>
            </a:r>
            <a:r>
              <a:rPr lang="en-US" sz="2500" spc="-98" dirty="0">
                <a:latin typeface="Trebuchet MS"/>
                <a:cs typeface="Trebuchet MS"/>
              </a:rPr>
              <a:t> Predictive Modelling using Machine Learning</a:t>
            </a:r>
          </a:p>
          <a:p>
            <a:pPr marL="9525">
              <a:lnSpc>
                <a:spcPct val="100000"/>
              </a:lnSpc>
              <a:spcBef>
                <a:spcPts val="360"/>
              </a:spcBef>
            </a:pPr>
            <a:r>
              <a:rPr sz="2500" spc="-19" dirty="0">
                <a:latin typeface="Trebuchet MS"/>
                <a:cs typeface="Trebuchet MS"/>
              </a:rPr>
              <a:t>Batch</a:t>
            </a:r>
            <a:r>
              <a:rPr sz="2500" spc="-116" dirty="0">
                <a:latin typeface="Trebuchet MS"/>
                <a:cs typeface="Trebuchet MS"/>
              </a:rPr>
              <a:t> </a:t>
            </a:r>
            <a:r>
              <a:rPr sz="2500" spc="-8" dirty="0">
                <a:latin typeface="Trebuchet MS"/>
                <a:cs typeface="Trebuchet MS"/>
              </a:rPr>
              <a:t>Code:</a:t>
            </a:r>
            <a:r>
              <a:rPr sz="2500" spc="-127" dirty="0">
                <a:latin typeface="Trebuchet MS"/>
                <a:cs typeface="Trebuchet MS"/>
              </a:rPr>
              <a:t> </a:t>
            </a:r>
            <a:r>
              <a:rPr sz="2500" spc="-8" dirty="0">
                <a:latin typeface="Trebuchet MS"/>
                <a:cs typeface="Trebuchet MS"/>
              </a:rPr>
              <a:t>DA464S46</a:t>
            </a:r>
            <a:endParaRPr sz="2500" dirty="0">
              <a:latin typeface="Trebuchet MS"/>
              <a:cs typeface="Trebuchet MS"/>
            </a:endParaRPr>
          </a:p>
          <a:p>
            <a:pPr marL="9525">
              <a:lnSpc>
                <a:spcPct val="100000"/>
              </a:lnSpc>
              <a:spcBef>
                <a:spcPts val="353"/>
              </a:spcBef>
            </a:pPr>
            <a:r>
              <a:rPr sz="2500" spc="-68" dirty="0">
                <a:latin typeface="Trebuchet MS"/>
                <a:cs typeface="Trebuchet MS"/>
              </a:rPr>
              <a:t>Project</a:t>
            </a:r>
            <a:r>
              <a:rPr sz="2500" spc="-116" dirty="0">
                <a:latin typeface="Trebuchet MS"/>
                <a:cs typeface="Trebuchet MS"/>
              </a:rPr>
              <a:t> </a:t>
            </a:r>
            <a:r>
              <a:rPr sz="2500" spc="-38" dirty="0">
                <a:latin typeface="Trebuchet MS"/>
                <a:cs typeface="Trebuchet MS"/>
              </a:rPr>
              <a:t>Guide:</a:t>
            </a:r>
            <a:r>
              <a:rPr sz="2500" spc="-127" dirty="0">
                <a:latin typeface="Trebuchet MS"/>
                <a:cs typeface="Trebuchet MS"/>
              </a:rPr>
              <a:t> </a:t>
            </a:r>
            <a:r>
              <a:rPr sz="2500" spc="-34" dirty="0">
                <a:latin typeface="Trebuchet MS"/>
                <a:cs typeface="Trebuchet MS"/>
              </a:rPr>
              <a:t>Komilla</a:t>
            </a:r>
            <a:r>
              <a:rPr sz="2500" spc="-131" dirty="0">
                <a:latin typeface="Trebuchet MS"/>
                <a:cs typeface="Trebuchet MS"/>
              </a:rPr>
              <a:t> </a:t>
            </a:r>
            <a:r>
              <a:rPr sz="2500" spc="-8" dirty="0">
                <a:latin typeface="Trebuchet MS"/>
                <a:cs typeface="Trebuchet MS"/>
              </a:rPr>
              <a:t>Bhatia</a:t>
            </a:r>
            <a:endParaRPr sz="25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889908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3AE21-72A2-93C7-D631-F25386280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0464E-CDAA-1688-1248-26A07EDF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6572" y="-84591"/>
            <a:ext cx="9802585" cy="1159328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Times New Roman"/>
                <a:cs typeface="Times New Roman"/>
              </a:rPr>
              <a:t>Feature Selection in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1637D-6D46-11FB-2048-F1E55B90D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286" y="1812471"/>
            <a:ext cx="8817428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br>
              <a:rPr lang="en-US" dirty="0"/>
            </a:br>
            <a:endParaRPr lang="en-US"/>
          </a:p>
          <a:p>
            <a:pPr marL="0" indent="0">
              <a:buNone/>
            </a:pPr>
            <a:endParaRPr lang="en-US" dirty="0">
              <a:latin typeface="Trebuchet MS"/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7093CE-2345-82AA-A786-CC6F1AF4FDA1}"/>
              </a:ext>
            </a:extLst>
          </p:cNvPr>
          <p:cNvSpPr txBox="1"/>
          <p:nvPr/>
        </p:nvSpPr>
        <p:spPr>
          <a:xfrm>
            <a:off x="293914" y="1181100"/>
            <a:ext cx="8665027" cy="35086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Font typeface=""/>
              <a:buChar char="•"/>
            </a:pPr>
            <a:r>
              <a:rPr lang="en-US" sz="3000" dirty="0">
                <a:latin typeface="Trebuchet MS"/>
                <a:cs typeface="Arial"/>
              </a:rPr>
              <a:t>Selected Features : Reason for absence, Disciplinary failure, Distance from residence to work, Body Mass Index, Age, Education, Transportation expenses, Work Load.</a:t>
            </a:r>
          </a:p>
          <a:p>
            <a:pPr marL="228600" indent="-228600">
              <a:buFont typeface=""/>
              <a:buChar char="•"/>
            </a:pPr>
            <a:endParaRPr lang="en-US">
              <a:latin typeface="Arial"/>
              <a:cs typeface="Arial"/>
            </a:endParaRPr>
          </a:p>
          <a:p>
            <a:pPr marL="228600" indent="-228600">
              <a:buFont typeface=""/>
              <a:buChar char="•"/>
            </a:pPr>
            <a:r>
              <a:rPr lang="en-US" sz="2800" dirty="0">
                <a:latin typeface="Trebuchet MS"/>
                <a:cs typeface="Arial"/>
              </a:rPr>
              <a:t>The above features are taken for clustering for Logistic regression as they are highly correlated with the target variable.​</a:t>
            </a:r>
          </a:p>
        </p:txBody>
      </p:sp>
    </p:spTree>
    <p:extLst>
      <p:ext uri="{BB962C8B-B14F-4D97-AF65-F5344CB8AC3E}">
        <p14:creationId xmlns:p14="http://schemas.microsoft.com/office/powerpoint/2010/main" val="3800473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D8A4B-3FFD-687C-0DC2-0A8F0DA47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9AA9E-9552-031E-7C3F-26661031C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6572" y="-84591"/>
            <a:ext cx="9802585" cy="1159328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Times New Roman"/>
                <a:cs typeface="Times New Roman"/>
              </a:rPr>
              <a:t>Actual vs Predicted Ratings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3D38F-AA15-6894-6752-2139C4AA9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286" y="1812471"/>
            <a:ext cx="8817428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br>
              <a:rPr lang="en-US" dirty="0"/>
            </a:br>
            <a:endParaRPr lang="en-US"/>
          </a:p>
          <a:p>
            <a:pPr marL="0" indent="0">
              <a:buNone/>
            </a:pPr>
            <a:endParaRPr lang="en-US" dirty="0">
              <a:latin typeface="Trebuchet MS"/>
              <a:ea typeface="Calibri"/>
              <a:cs typeface="Calibri"/>
            </a:endParaRPr>
          </a:p>
        </p:txBody>
      </p:sp>
      <p:pic>
        <p:nvPicPr>
          <p:cNvPr id="4" name="Picture 3" descr="A graph with a red line and blue dots&#10;&#10;AI-generated content may be incorrect.">
            <a:extLst>
              <a:ext uri="{FF2B5EF4-FFF2-40B4-BE49-F238E27FC236}">
                <a16:creationId xmlns:a16="http://schemas.microsoft.com/office/drawing/2014/main" id="{A2F648A8-6DDE-C5F6-AEBD-AECAA139A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640" y="953861"/>
            <a:ext cx="6866164" cy="567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935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61A824-DDC8-9ED7-3B1E-33068BC7C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1F111-1E18-41D6-4DC7-B1DC697BE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6572" y="-84591"/>
            <a:ext cx="9802585" cy="1159328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Times New Roman"/>
                <a:cs typeface="Times New Roman"/>
              </a:rPr>
              <a:t>Distribution of Residuals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DD364-910C-60FF-B667-403B74FCF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286" y="1812471"/>
            <a:ext cx="8817428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br>
              <a:rPr lang="en-US" dirty="0"/>
            </a:br>
            <a:endParaRPr lang="en-US"/>
          </a:p>
          <a:p>
            <a:pPr marL="0" indent="0">
              <a:buNone/>
            </a:pPr>
            <a:endParaRPr lang="en-US" dirty="0">
              <a:latin typeface="Trebuchet MS"/>
              <a:ea typeface="Calibri"/>
              <a:cs typeface="Calibri"/>
            </a:endParaRPr>
          </a:p>
        </p:txBody>
      </p:sp>
      <p:pic>
        <p:nvPicPr>
          <p:cNvPr id="5" name="Picture 4" descr="A graph with orange lines&#10;&#10;AI-generated content may be incorrect.">
            <a:extLst>
              <a:ext uri="{FF2B5EF4-FFF2-40B4-BE49-F238E27FC236}">
                <a16:creationId xmlns:a16="http://schemas.microsoft.com/office/drawing/2014/main" id="{58CCE452-2969-998A-E22D-50BAB29E7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97" y="972912"/>
            <a:ext cx="7911192" cy="526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161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31B75-8D65-B546-F9B4-1EB470E66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6DFE5-D41F-44B6-9841-7A42DC45B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6572" y="-84591"/>
            <a:ext cx="9802585" cy="1159328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Times New Roman"/>
                <a:cs typeface="Times New Roman"/>
              </a:rPr>
              <a:t>Residuals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83B53-CD66-AFFC-B89C-E549B4DA6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286" y="1812471"/>
            <a:ext cx="8817428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br>
              <a:rPr lang="en-US" dirty="0"/>
            </a:br>
            <a:endParaRPr lang="en-US"/>
          </a:p>
          <a:p>
            <a:pPr marL="0" indent="0">
              <a:buNone/>
            </a:pPr>
            <a:endParaRPr lang="en-US" dirty="0">
              <a:latin typeface="Trebuchet MS"/>
              <a:ea typeface="Calibri"/>
              <a:cs typeface="Calibri"/>
            </a:endParaRPr>
          </a:p>
        </p:txBody>
      </p:sp>
      <p:pic>
        <p:nvPicPr>
          <p:cNvPr id="4" name="Picture 3" descr="A graph of blue dots&#10;&#10;AI-generated content may be incorrect.">
            <a:extLst>
              <a:ext uri="{FF2B5EF4-FFF2-40B4-BE49-F238E27FC236}">
                <a16:creationId xmlns:a16="http://schemas.microsoft.com/office/drawing/2014/main" id="{91F09AF9-D83D-C576-D5CB-F68F62BA4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57" y="1075645"/>
            <a:ext cx="8013244" cy="46958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363DC8-9A11-F8D8-B68E-187A450F0F7E}"/>
              </a:ext>
            </a:extLst>
          </p:cNvPr>
          <p:cNvSpPr txBox="1"/>
          <p:nvPr/>
        </p:nvSpPr>
        <p:spPr>
          <a:xfrm>
            <a:off x="658179" y="5911866"/>
            <a:ext cx="73340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As from the above visual, the Homoscedasticity is followed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008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9D3142-4DA5-2D56-6646-F0BD2F269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23CC5-CBDB-BD0E-1D2B-D90B2D1A5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6572" y="-84591"/>
            <a:ext cx="9802585" cy="1159328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Times New Roman"/>
                <a:cs typeface="Times New Roman"/>
              </a:rPr>
              <a:t>Normality of Residuals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90FE4-58CE-F432-31C6-284153409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286" y="1812471"/>
            <a:ext cx="8817428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br>
              <a:rPr lang="en-US" dirty="0"/>
            </a:br>
            <a:endParaRPr lang="en-US"/>
          </a:p>
          <a:p>
            <a:pPr marL="0" indent="0">
              <a:buNone/>
            </a:pPr>
            <a:endParaRPr lang="en-US" dirty="0">
              <a:latin typeface="Trebuchet MS"/>
              <a:ea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8AD71D-BE6A-0764-A62E-683CE0CE2AE7}"/>
              </a:ext>
            </a:extLst>
          </p:cNvPr>
          <p:cNvSpPr txBox="1"/>
          <p:nvPr/>
        </p:nvSpPr>
        <p:spPr>
          <a:xfrm>
            <a:off x="658179" y="5911866"/>
            <a:ext cx="733400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The assumption of normality fails, because errors are not normally distributed as it should be.</a:t>
            </a:r>
            <a:endParaRPr lang="en-US" dirty="0"/>
          </a:p>
        </p:txBody>
      </p:sp>
      <p:pic>
        <p:nvPicPr>
          <p:cNvPr id="5" name="Picture 4" descr="A graph of a number of columns&#10;&#10;AI-generated content may be incorrect.">
            <a:extLst>
              <a:ext uri="{FF2B5EF4-FFF2-40B4-BE49-F238E27FC236}">
                <a16:creationId xmlns:a16="http://schemas.microsoft.com/office/drawing/2014/main" id="{D7E17D45-0ABB-FE6A-3722-26ED45212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3" y="843643"/>
            <a:ext cx="7218589" cy="490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40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/>
                <a:cs typeface="Times New Roman"/>
              </a:rPr>
              <a:t>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latin typeface="Times New Roman"/>
                <a:ea typeface="Calibri"/>
                <a:cs typeface="Calibri"/>
              </a:rPr>
              <a:t>Cluster</a:t>
            </a:r>
            <a:r>
              <a:rPr lang="en-US" dirty="0">
                <a:latin typeface="Times New Roman"/>
                <a:ea typeface="+mn-lt"/>
                <a:cs typeface="+mn-lt"/>
              </a:rPr>
              <a:t> 0: 40% of employees – younger age group, short commute, moderate workload, low absenteeism hours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Cluster 1: 35% of employees – mid-aged, longer commute distances, higher workload, moderate absenteeism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Cluster 2: 25% of employees – older employees, highest absenteeism hours, more health-related absence reasons</a:t>
            </a:r>
            <a:endParaRPr lang="en-US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Summary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/>
                <a:ea typeface="Calibri"/>
                <a:cs typeface="Calibri"/>
              </a:rPr>
              <a:t>Cluster</a:t>
            </a:r>
            <a:r>
              <a:rPr lang="en-US" dirty="0">
                <a:latin typeface="Times New Roman"/>
                <a:ea typeface="+mn-lt"/>
                <a:cs typeface="+mn-lt"/>
              </a:rPr>
              <a:t> 0: 15% high absenteeism rate (lowest risk)</a:t>
            </a:r>
            <a:endParaRPr lang="en-US">
              <a:latin typeface="Times New Roman"/>
              <a:ea typeface="Calibri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Cluster 1: 38% high absenteeism rate (moderate risk)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Cluster 2: 62% high absenteeism rate (highest risk)</a:t>
            </a:r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ea typeface="Calibri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Times New Roman"/>
                <a:ea typeface="+mn-lt"/>
                <a:cs typeface="+mn-lt"/>
              </a:rPr>
              <a:t>Cluster 0: More family/personal obligation absences</a:t>
            </a:r>
            <a:endParaRPr lang="en-US">
              <a:latin typeface="Times New Roman"/>
              <a:ea typeface="+mn-lt"/>
              <a:cs typeface="Times New Roman"/>
            </a:endParaRPr>
          </a:p>
          <a:p>
            <a:r>
              <a:rPr lang="en-US">
                <a:latin typeface="Times New Roman"/>
                <a:ea typeface="+mn-lt"/>
                <a:cs typeface="+mn-lt"/>
              </a:rPr>
              <a:t>Cluster 1: Higher frequency of transportation delays and moderate illness</a:t>
            </a:r>
          </a:p>
          <a:p>
            <a:r>
              <a:rPr lang="en-US">
                <a:latin typeface="Times New Roman"/>
                <a:ea typeface="+mn-lt"/>
                <a:cs typeface="+mn-lt"/>
              </a:rPr>
              <a:t>Cluster 2: Mostly medical/health-related reasons, long-duration absences</a:t>
            </a:r>
            <a:endParaRPr lang="en-US">
              <a:latin typeface="Times New Roman"/>
              <a:ea typeface="Calibri"/>
              <a:cs typeface="Calibri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/>
                <a:cs typeface="Times New Roman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>
                <a:latin typeface="Times New Roman"/>
                <a:ea typeface="+mn-lt"/>
                <a:cs typeface="+mn-lt"/>
              </a:rPr>
              <a:t>K-Means clustering segmented employees into three distinct groups with different absenteeism behaviors</a:t>
            </a:r>
            <a:endParaRPr lang="en-US">
              <a:latin typeface="Times New Roman"/>
              <a:ea typeface="Calibri"/>
              <a:cs typeface="Times New Roman"/>
            </a:endParaRPr>
          </a:p>
          <a:p>
            <a:r>
              <a:rPr lang="en-US">
                <a:latin typeface="Times New Roman"/>
                <a:ea typeface="+mn-lt"/>
                <a:cs typeface="+mn-lt"/>
              </a:rPr>
              <a:t>A clear high-risk absenteeism cluster exists (Cluster 2) with over 60% of employees in this group exceeding the median absenteeism threshold</a:t>
            </a:r>
            <a:endParaRPr lang="en-US">
              <a:latin typeface="Times New Roman"/>
              <a:cs typeface="Times New Roman"/>
            </a:endParaRPr>
          </a:p>
          <a:p>
            <a:r>
              <a:rPr lang="en-US">
                <a:latin typeface="Times New Roman"/>
                <a:ea typeface="+mn-lt"/>
                <a:cs typeface="+mn-lt"/>
              </a:rPr>
              <a:t>Key drivers of high absenteeism include longer commute distance, higher workload average, and older age group with health-related absences</a:t>
            </a:r>
            <a:endParaRPr lang="en-US">
              <a:latin typeface="Times New Roman"/>
            </a:endParaRPr>
          </a:p>
          <a:p>
            <a:endParaRPr lang="en-US" dirty="0">
              <a:latin typeface="Times New Roman"/>
              <a:ea typeface="Calibri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D1A47-668D-78AA-278E-FE4CEBD58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94DEA-A3F8-0BE5-CC40-205EA8221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/>
                <a:cs typeface="Times New Roman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F92FB-E0DA-3EEF-B169-66EF1E2E9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dirty="0">
                <a:latin typeface="Times New Roman"/>
                <a:ea typeface="+mn-lt"/>
                <a:cs typeface="+mn-lt"/>
              </a:rPr>
              <a:t>Targeted intervention needed for Cluster 2 with flexible scheduling, wellness programs, and possible remote work options</a:t>
            </a:r>
            <a:endParaRPr lang="en-US" dirty="0">
              <a:latin typeface="Times New Roman"/>
              <a:ea typeface="Calibri"/>
              <a:cs typeface="Calibri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Transportation assistance for Cluster 1 to reduce absenteeism (transport allowances, shuttle services)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Preventive health measures for older employees such as regular health check-ups, stress management, and workload balancing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Ongoing monitoring of absenteeism trends by cluster on a quarterly basis to measure the impact of interventions</a:t>
            </a:r>
            <a:endParaRPr lang="en-US" dirty="0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ea typeface="Calibri"/>
              <a:cs typeface="Calibri"/>
            </a:endParaRPr>
          </a:p>
          <a:p>
            <a:endParaRPr lang="en-US" dirty="0">
              <a:latin typeface="Times New Roman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37492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dirty="0">
                <a:latin typeface="Times New Roman"/>
                <a:cs typeface="Times New Roman"/>
              </a:rPr>
              <a:t>Problem</a:t>
            </a:r>
            <a:r>
              <a:rPr sz="4000" dirty="0"/>
              <a:t> </a:t>
            </a:r>
            <a:r>
              <a:rPr sz="4000" dirty="0">
                <a:latin typeface="Times New Roman"/>
                <a:cs typeface="Times New Roman"/>
              </a:rPr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5047"/>
            <a:ext cx="8229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Analyze business concerns in absenteeism data, segmenting employees based on absence patterns, identifying  high risk absenteeism groups</a:t>
            </a:r>
          </a:p>
          <a:p>
            <a:endParaRPr lang="en-US" dirty="0">
              <a:latin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/>
                <a:cs typeface="Times New Roman"/>
              </a:rP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rebuchet MS"/>
              </a:rPr>
              <a:t>Datasource</a:t>
            </a:r>
            <a:r>
              <a:rPr dirty="0">
                <a:latin typeface="Trebuchet MS"/>
              </a:rPr>
              <a:t>: </a:t>
            </a:r>
            <a:r>
              <a:rPr lang="en-US" dirty="0">
                <a:latin typeface="Trebuchet MS"/>
              </a:rPr>
              <a:t>Employee Absenteeism Data</a:t>
            </a:r>
            <a:endParaRPr lang="en-US" dirty="0">
              <a:latin typeface="Trebuchet MS"/>
              <a:ea typeface="Calibri"/>
              <a:cs typeface="Calibri"/>
            </a:endParaRPr>
          </a:p>
          <a:p>
            <a:endParaRPr lang="en-US" dirty="0">
              <a:latin typeface="Trebuchet MS"/>
              <a:ea typeface="Calibri"/>
              <a:cs typeface="Calibri"/>
            </a:endParaRPr>
          </a:p>
          <a:p>
            <a:r>
              <a:rPr dirty="0">
                <a:latin typeface="Trebuchet MS"/>
              </a:rPr>
              <a:t>Key Metrics: </a:t>
            </a:r>
            <a:r>
              <a:rPr lang="en-US" dirty="0">
                <a:latin typeface="Trebuchet MS"/>
              </a:rPr>
              <a:t>Reason for absence, Time of absence, Seasons, Transportation expenses, Age, Workload, Hit Target, Absenteeism in hours.</a:t>
            </a:r>
            <a:endParaRPr lang="en-US" dirty="0">
              <a:latin typeface="Trebuchet MS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60930F-4AE4-2396-5596-C4F15BA13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D2880-1288-9A7D-6948-51EB9A036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Data Preparation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DC6CE-9BFE-17E8-7BD3-6F5CCF91D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rebuchet MS"/>
              </a:rPr>
              <a:t>Steps Taken: missing value handling,  feature selection, scaling.</a:t>
            </a:r>
            <a:endParaRPr lang="en-US" dirty="0">
              <a:latin typeface="Trebuchet MS"/>
              <a:ea typeface="Calibri"/>
              <a:cs typeface="Calibri"/>
            </a:endParaRPr>
          </a:p>
          <a:p>
            <a:endParaRPr lang="en-US" dirty="0">
              <a:latin typeface="Trebuchet MS"/>
              <a:ea typeface="Calibri"/>
              <a:cs typeface="Calibri"/>
            </a:endParaRPr>
          </a:p>
          <a:p>
            <a:r>
              <a:rPr lang="en-US" dirty="0">
                <a:latin typeface="Trebuchet MS"/>
                <a:ea typeface="Calibri"/>
                <a:cs typeface="Calibri"/>
              </a:rPr>
              <a:t>Tools used : Pandas, </a:t>
            </a:r>
            <a:r>
              <a:rPr lang="en-US" dirty="0" err="1">
                <a:latin typeface="Trebuchet MS"/>
                <a:ea typeface="Calibri"/>
                <a:cs typeface="Calibri"/>
              </a:rPr>
              <a:t>Numpy</a:t>
            </a:r>
            <a:r>
              <a:rPr lang="en-US" dirty="0">
                <a:latin typeface="Trebuchet MS"/>
                <a:ea typeface="Calibri"/>
                <a:cs typeface="Calibri"/>
              </a:rPr>
              <a:t>, Seaborn, </a:t>
            </a:r>
            <a:r>
              <a:rPr lang="en-US" dirty="0" err="1">
                <a:latin typeface="Trebuchet MS"/>
                <a:ea typeface="Calibri"/>
                <a:cs typeface="Calibri"/>
              </a:rPr>
              <a:t>Sklearn</a:t>
            </a:r>
            <a:r>
              <a:rPr lang="en-US" dirty="0">
                <a:latin typeface="Trebuchet MS"/>
                <a:ea typeface="Calibri"/>
                <a:cs typeface="Calibri"/>
              </a:rPr>
              <a:t>, Matplotlib.</a:t>
            </a:r>
          </a:p>
        </p:txBody>
      </p:sp>
    </p:spTree>
    <p:extLst>
      <p:ext uri="{BB962C8B-B14F-4D97-AF65-F5344CB8AC3E}">
        <p14:creationId xmlns:p14="http://schemas.microsoft.com/office/powerpoint/2010/main" val="3259140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36A66-685E-5165-9A49-B5EC2FF28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4E054-0D7D-0225-9522-CDC7D78C0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Feature Selection for Clustering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B0A3F-4FE3-0D5B-1242-283626C03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600200"/>
            <a:ext cx="8817428" cy="4525963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>
                <a:latin typeface="Trebuchet MS"/>
              </a:rPr>
              <a:t>Selected Features : Reason for absence, Month of absence, Seasons, Transportation expense, Distance from residence to work, Service Time, Age, Workload, Hit Target, Disciplinary Failure, Son, Social Drinker, Pet, Weight, Height.</a:t>
            </a:r>
            <a:endParaRPr lang="en-US" dirty="0">
              <a:latin typeface="Trebuchet MS"/>
              <a:ea typeface="Calibri"/>
              <a:cs typeface="Calibri"/>
            </a:endParaRPr>
          </a:p>
          <a:p>
            <a:endParaRPr lang="en-US" dirty="0">
              <a:latin typeface="Trebuchet MS"/>
              <a:ea typeface="Calibri"/>
              <a:cs typeface="Calibri"/>
            </a:endParaRPr>
          </a:p>
          <a:p>
            <a:r>
              <a:rPr lang="en-US" sz="3000" dirty="0">
                <a:latin typeface="Trebuchet MS"/>
                <a:ea typeface="Calibri"/>
                <a:cs typeface="Calibri"/>
              </a:rPr>
              <a:t>The above features are taken for clustering for </a:t>
            </a:r>
            <a:r>
              <a:rPr lang="en-US" sz="3000" dirty="0" err="1">
                <a:latin typeface="Trebuchet MS"/>
                <a:ea typeface="Calibri"/>
                <a:cs typeface="Calibri"/>
              </a:rPr>
              <a:t>KMeans</a:t>
            </a:r>
            <a:r>
              <a:rPr lang="en-US" sz="3000" dirty="0">
                <a:latin typeface="Trebuchet MS"/>
                <a:ea typeface="Calibri"/>
                <a:cs typeface="Calibri"/>
              </a:rPr>
              <a:t> as they are highly correlated with the target variable.</a:t>
            </a:r>
          </a:p>
          <a:p>
            <a:endParaRPr lang="en-US" dirty="0">
              <a:latin typeface="Trebuchet MS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5775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B27D5-C85E-4AF3-2345-B39AE3ED1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4C321-709E-2DF7-7F72-DA8FD4E7D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Scaling &amp; Data Transformation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87FDF-B5EA-12EA-E509-5415D4986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286" y="1812471"/>
            <a:ext cx="8817428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rebuchet MS"/>
              </a:rPr>
              <a:t>Standard Scaler has been applied throughout the algorithm.</a:t>
            </a:r>
            <a:endParaRPr lang="en-US" dirty="0">
              <a:latin typeface="Trebuchet MS"/>
              <a:ea typeface="Calibri"/>
              <a:cs typeface="Calibri"/>
            </a:endParaRPr>
          </a:p>
          <a:p>
            <a:endParaRPr lang="en-US" dirty="0">
              <a:latin typeface="Trebuchet MS"/>
              <a:ea typeface="Calibri"/>
              <a:cs typeface="Calibri"/>
            </a:endParaRPr>
          </a:p>
          <a:p>
            <a:r>
              <a:rPr lang="en-US" dirty="0">
                <a:latin typeface="Trebuchet MS"/>
                <a:ea typeface="Calibri"/>
                <a:cs typeface="Calibri"/>
              </a:rPr>
              <a:t>Data has been fit and transformed throughout the algorithms.</a:t>
            </a:r>
          </a:p>
        </p:txBody>
      </p:sp>
    </p:spTree>
    <p:extLst>
      <p:ext uri="{BB962C8B-B14F-4D97-AF65-F5344CB8AC3E}">
        <p14:creationId xmlns:p14="http://schemas.microsoft.com/office/powerpoint/2010/main" val="3991387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05F828-7C89-AEB0-521C-299E3A759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97BB5-2D5C-5F60-C4A0-55C278801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Determining Number of clusters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EED64-D55D-AC29-60DA-B41E5399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286" y="1812471"/>
            <a:ext cx="8817428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br>
              <a:rPr lang="en-US" dirty="0"/>
            </a:br>
            <a:endParaRPr lang="en-US"/>
          </a:p>
          <a:p>
            <a:pPr marL="0" indent="0">
              <a:buNone/>
            </a:pPr>
            <a:endParaRPr lang="en-US" dirty="0">
              <a:latin typeface="Trebuchet MS"/>
              <a:ea typeface="Calibri"/>
              <a:cs typeface="Calibri"/>
            </a:endParaRPr>
          </a:p>
        </p:txBody>
      </p:sp>
      <p:pic>
        <p:nvPicPr>
          <p:cNvPr id="4" name="Picture 3" descr="A graph with a line&#10;&#10;AI-generated content may be incorrect.">
            <a:extLst>
              <a:ext uri="{FF2B5EF4-FFF2-40B4-BE49-F238E27FC236}">
                <a16:creationId xmlns:a16="http://schemas.microsoft.com/office/drawing/2014/main" id="{6CD4CBB9-BCDA-1E53-0786-733933840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359" y="1249817"/>
            <a:ext cx="5446939" cy="41733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144EF2-B72D-F23E-8F6C-9D43974C0C0C}"/>
              </a:ext>
            </a:extLst>
          </p:cNvPr>
          <p:cNvSpPr txBox="1"/>
          <p:nvPr/>
        </p:nvSpPr>
        <p:spPr>
          <a:xfrm>
            <a:off x="693439" y="5418231"/>
            <a:ext cx="7592575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dirty="0">
                <a:ea typeface="Calibri"/>
                <a:cs typeface="Calibri"/>
              </a:rPr>
              <a:t>From the above elbow curve plot, the number of clusters to be taken for </a:t>
            </a:r>
            <a:r>
              <a:rPr lang="en-US" sz="2200" err="1">
                <a:ea typeface="Calibri"/>
                <a:cs typeface="Calibri"/>
              </a:rPr>
              <a:t>Kmeans</a:t>
            </a:r>
            <a:r>
              <a:rPr lang="en-US" sz="2200" dirty="0">
                <a:ea typeface="Calibri"/>
                <a:cs typeface="Calibri"/>
              </a:rPr>
              <a:t> is 3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36753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87538-4C21-5F0A-EF0C-64C4B0EE4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3FDE8-2270-024E-3316-95A1E4513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14" y="2495"/>
            <a:ext cx="8229600" cy="1143000"/>
          </a:xfrm>
        </p:spPr>
        <p:txBody>
          <a:bodyPr/>
          <a:lstStyle/>
          <a:p>
            <a:r>
              <a:rPr lang="en-US" dirty="0" err="1">
                <a:latin typeface="Times New Roman"/>
                <a:cs typeface="Times New Roman"/>
              </a:rPr>
              <a:t>KMeans</a:t>
            </a:r>
            <a:r>
              <a:rPr lang="en-US" dirty="0">
                <a:latin typeface="Times New Roman"/>
                <a:cs typeface="Times New Roman"/>
              </a:rPr>
              <a:t> Clustering Output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A91E7-0EB0-F456-377D-7F25CC1F4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286" y="1812471"/>
            <a:ext cx="8817428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br>
              <a:rPr lang="en-US" dirty="0"/>
            </a:br>
            <a:endParaRPr lang="en-US"/>
          </a:p>
          <a:p>
            <a:pPr marL="0" indent="0">
              <a:buNone/>
            </a:pPr>
            <a:endParaRPr lang="en-US" dirty="0">
              <a:latin typeface="Trebuchet MS"/>
              <a:ea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D97A68-A59E-1FB5-39ED-ADAF7E37F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168" y="1043668"/>
            <a:ext cx="7437664" cy="511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884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63DC1-E26E-6396-19F3-E08AD43FE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0D306-28E5-4595-6C77-F5B85362C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14" y="2495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Cluster Profiles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7FCC1-6746-3E74-9600-C220D41E2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286" y="1812471"/>
            <a:ext cx="8817428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br>
              <a:rPr lang="en-US" dirty="0"/>
            </a:br>
            <a:endParaRPr lang="en-US"/>
          </a:p>
          <a:p>
            <a:pPr marL="0" indent="0">
              <a:buNone/>
            </a:pPr>
            <a:endParaRPr lang="en-US" dirty="0">
              <a:latin typeface="Trebuchet MS"/>
              <a:ea typeface="Calibri"/>
              <a:cs typeface="Calibri"/>
            </a:endParaRPr>
          </a:p>
        </p:txBody>
      </p:sp>
      <p:pic>
        <p:nvPicPr>
          <p:cNvPr id="4" name="Picture 3" descr="A graph of a number of green and blue bars&#10;&#10;AI-generated content may be incorrect.">
            <a:extLst>
              <a:ext uri="{FF2B5EF4-FFF2-40B4-BE49-F238E27FC236}">
                <a16:creationId xmlns:a16="http://schemas.microsoft.com/office/drawing/2014/main" id="{343B8151-1910-2182-06EB-F4FFDAF38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436" y="879703"/>
            <a:ext cx="7147832" cy="568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084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Absenteeism Pattern Analysis &amp; Employee Segmentation</vt:lpstr>
      <vt:lpstr>Problem Statement</vt:lpstr>
      <vt:lpstr>Dataset Overview</vt:lpstr>
      <vt:lpstr>Data Preparation</vt:lpstr>
      <vt:lpstr>Feature Selection for Clustering</vt:lpstr>
      <vt:lpstr>Scaling &amp; Data Transformation</vt:lpstr>
      <vt:lpstr>Determining Number of clusters</vt:lpstr>
      <vt:lpstr>KMeans Clustering Output</vt:lpstr>
      <vt:lpstr>Cluster Profiles</vt:lpstr>
      <vt:lpstr>Feature Selection in Logistic Regression</vt:lpstr>
      <vt:lpstr>Actual vs Predicted Ratings</vt:lpstr>
      <vt:lpstr>Distribution of Residuals</vt:lpstr>
      <vt:lpstr>Residuals Plot</vt:lpstr>
      <vt:lpstr>Normality of Residuals</vt:lpstr>
      <vt:lpstr> Summary</vt:lpstr>
      <vt:lpstr>Summary</vt:lpstr>
      <vt:lpstr>Summary</vt:lpstr>
      <vt:lpstr>Conclusion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543</cp:revision>
  <dcterms:created xsi:type="dcterms:W3CDTF">2013-01-27T09:14:16Z</dcterms:created>
  <dcterms:modified xsi:type="dcterms:W3CDTF">2025-08-15T17:40:33Z</dcterms:modified>
  <cp:category/>
</cp:coreProperties>
</file>