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89" r:id="rId5"/>
    <p:sldId id="290" r:id="rId6"/>
    <p:sldId id="291" r:id="rId7"/>
    <p:sldId id="309" r:id="rId8"/>
    <p:sldId id="310" r:id="rId9"/>
    <p:sldId id="301" r:id="rId10"/>
    <p:sldId id="302" r:id="rId11"/>
    <p:sldId id="311" r:id="rId12"/>
    <p:sldId id="312" r:id="rId13"/>
    <p:sldId id="313" r:id="rId14"/>
    <p:sldId id="314" r:id="rId15"/>
    <p:sldId id="315" r:id="rId16"/>
    <p:sldId id="316" r:id="rId17"/>
    <p:sldId id="295" r:id="rId18"/>
    <p:sldId id="266" r:id="rId19"/>
    <p:sldId id="26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EB6F3-31F1-4B30-B45D-C0D3C20DF5DC}" v="1992" dt="2025-08-15T17:40:09.524"/>
    <p1510:client id="{7245BCB8-5089-38C3-CE87-E88CE315D1E5}" v="819" dt="2025-08-15T20:44:16.255"/>
    <p1510:client id="{AFF6E114-A2A3-48A4-BFF5-C6B60269E4E1}" v="449" dt="2025-08-15T10:34:01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162" y="1639121"/>
            <a:ext cx="6289221" cy="116378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750" dirty="0">
                <a:latin typeface="Times New Roman"/>
                <a:cs typeface="Times New Roman"/>
              </a:rPr>
              <a:t>Bird Strike Aviation Analysis 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113" y="3427767"/>
            <a:ext cx="8428339" cy="1789592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1196340">
              <a:lnSpc>
                <a:spcPct val="117700"/>
              </a:lnSpc>
              <a:spcBef>
                <a:spcPts val="75"/>
              </a:spcBef>
            </a:pPr>
            <a:r>
              <a:rPr sz="2500" spc="-26" dirty="0">
                <a:latin typeface="Trebuchet MS"/>
                <a:cs typeface="Trebuchet MS"/>
              </a:rPr>
              <a:t>Student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Name:</a:t>
            </a:r>
            <a:r>
              <a:rPr lang="en-US" sz="2500" spc="-8" dirty="0">
                <a:latin typeface="Trebuchet MS"/>
                <a:cs typeface="Trebuchet MS"/>
              </a:rPr>
              <a:t> Ahmed Tawfeeq P S</a:t>
            </a:r>
            <a:r>
              <a:rPr sz="2500" spc="-8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Course</a:t>
            </a:r>
            <a:r>
              <a:rPr lang="en-US" sz="2500" spc="-79" dirty="0">
                <a:latin typeface="Trebuchet MS"/>
                <a:cs typeface="Trebuchet MS"/>
              </a:rPr>
              <a:t> 7</a:t>
            </a:r>
            <a:r>
              <a:rPr lang="en-US" sz="2500" dirty="0">
                <a:latin typeface="Trebuchet MS"/>
                <a:cs typeface="Trebuchet MS"/>
              </a:rPr>
              <a:t> </a:t>
            </a:r>
            <a:r>
              <a:rPr sz="2500" spc="-146" dirty="0">
                <a:latin typeface="Trebuchet MS"/>
                <a:cs typeface="Trebuchet MS"/>
              </a:rPr>
              <a:t>:</a:t>
            </a:r>
            <a:r>
              <a:rPr lang="en-US" sz="2500" spc="-98" dirty="0">
                <a:latin typeface="Trebuchet MS"/>
                <a:cs typeface="Trebuchet MS"/>
              </a:rPr>
              <a:t> Design Interactive Dashboards in Tableau</a:t>
            </a:r>
          </a:p>
          <a:p>
            <a:pPr marL="9525">
              <a:lnSpc>
                <a:spcPct val="100000"/>
              </a:lnSpc>
              <a:spcBef>
                <a:spcPts val="360"/>
              </a:spcBef>
            </a:pPr>
            <a:r>
              <a:rPr sz="2500" spc="-19" dirty="0">
                <a:latin typeface="Trebuchet MS"/>
                <a:cs typeface="Trebuchet MS"/>
              </a:rPr>
              <a:t>Batch</a:t>
            </a:r>
            <a:r>
              <a:rPr sz="2500" spc="-116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Code:</a:t>
            </a:r>
            <a:r>
              <a:rPr sz="2500" spc="-127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DA464S46</a:t>
            </a:r>
            <a:endParaRPr sz="2500" dirty="0">
              <a:latin typeface="Trebuchet MS"/>
              <a:cs typeface="Trebuchet MS"/>
            </a:endParaRPr>
          </a:p>
          <a:p>
            <a:pPr marL="9525">
              <a:lnSpc>
                <a:spcPct val="100000"/>
              </a:lnSpc>
              <a:spcBef>
                <a:spcPts val="353"/>
              </a:spcBef>
            </a:pPr>
            <a:r>
              <a:rPr sz="2500" spc="-68" dirty="0">
                <a:latin typeface="Trebuchet MS"/>
                <a:cs typeface="Trebuchet MS"/>
              </a:rPr>
              <a:t>Project</a:t>
            </a:r>
            <a:r>
              <a:rPr sz="2500" spc="-116" dirty="0">
                <a:latin typeface="Trebuchet MS"/>
                <a:cs typeface="Trebuchet MS"/>
              </a:rPr>
              <a:t> </a:t>
            </a:r>
            <a:r>
              <a:rPr sz="2500" spc="-38" dirty="0">
                <a:latin typeface="Trebuchet MS"/>
                <a:cs typeface="Trebuchet MS"/>
              </a:rPr>
              <a:t>Guide:</a:t>
            </a:r>
            <a:r>
              <a:rPr sz="2500" spc="-127" dirty="0">
                <a:latin typeface="Trebuchet MS"/>
                <a:cs typeface="Trebuchet MS"/>
              </a:rPr>
              <a:t> </a:t>
            </a:r>
            <a:r>
              <a:rPr sz="2500" spc="-34" dirty="0">
                <a:latin typeface="Trebuchet MS"/>
                <a:cs typeface="Trebuchet MS"/>
              </a:rPr>
              <a:t>Komilla</a:t>
            </a:r>
            <a:r>
              <a:rPr sz="2500" spc="-131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Bhatia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990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DD66-EE2D-C21F-AF8F-0DA4BC90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8BD9-9364-7835-A80C-97D46298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Bird Strikes by State</a:t>
            </a:r>
          </a:p>
        </p:txBody>
      </p:sp>
      <p:pic>
        <p:nvPicPr>
          <p:cNvPr id="9" name="Content Placeholder 8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10F4764A-9857-93CF-4DE3-49AEBF890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02" y="1175657"/>
            <a:ext cx="9071203" cy="50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6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4383E-DBE0-59D1-FD97-878168863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0361-6813-470F-50E6-AF50E6A1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Safety Demographics Dashboard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5D18F7C1-71AE-F826-2EAE-CFE062228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74" y="1224644"/>
            <a:ext cx="8500167" cy="527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4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497D3-2F7D-5835-E8C0-7E25F5EB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55C6-0880-DE74-440C-DBD9B6E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Report Frequencies over time</a:t>
            </a:r>
          </a:p>
        </p:txBody>
      </p:sp>
      <p:pic>
        <p:nvPicPr>
          <p:cNvPr id="6" name="Content Placeholder 5" descr="A graph showing the growth of the flight&#10;&#10;AI-generated content may be incorrect.">
            <a:extLst>
              <a:ext uri="{FF2B5EF4-FFF2-40B4-BE49-F238E27FC236}">
                <a16:creationId xmlns:a16="http://schemas.microsoft.com/office/drawing/2014/main" id="{51BEF4F9-C76D-7085-E5B6-C6F605D5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14" y="1300844"/>
            <a:ext cx="8883173" cy="48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3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78C8E-3C4F-80DC-574C-4FED811F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3240-BAD7-D014-746F-4602B40D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Sky Conditions During Strikes</a:t>
            </a:r>
          </a:p>
        </p:txBody>
      </p:sp>
      <p:pic>
        <p:nvPicPr>
          <p:cNvPr id="5" name="Content Placeholder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E2B1A4F7-3ACE-3D84-B3D4-5968A21F6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12" y="1415143"/>
            <a:ext cx="6517175" cy="51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5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9D22F-BB25-B504-4B27-8EC930969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3796-E211-73DE-481E-DB64C5AC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Airport with Most Strikes</a:t>
            </a:r>
          </a:p>
        </p:txBody>
      </p:sp>
      <p:pic>
        <p:nvPicPr>
          <p:cNvPr id="6" name="Content Placeholder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EB8E509D-A52B-E860-785E-E52895F8D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28" y="1415143"/>
            <a:ext cx="8523944" cy="47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0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BFD78-7C54-BF78-018A-658F1E4AF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9C41-604C-0D2D-75AB-CE31EC25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Risk Mitigation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51AD1-146C-FC7C-9DD4-B42021009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32" y="1202872"/>
            <a:ext cx="8646894" cy="50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73F91-2CA1-438E-F6AA-E543DE93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B4DE-03BD-72A4-FC79-5BDD543D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0662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Incidents leading to Injuries</a:t>
            </a:r>
          </a:p>
        </p:txBody>
      </p:sp>
      <p:pic>
        <p:nvPicPr>
          <p:cNvPr id="6" name="Content Placeholder 5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85D61455-004A-B1AD-737D-FFF198DC4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297" y="1055914"/>
            <a:ext cx="5223392" cy="57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3AE21-72A2-93C7-D631-F2538628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464E-CDAA-1688-1248-26A07EDF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2" y="-84591"/>
            <a:ext cx="9802585" cy="115932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/>
                <a:cs typeface="Times New Roman"/>
              </a:rPr>
              <a:t>Key Business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637D-6D46-11FB-2048-F1E55B90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>
              <a:latin typeface="Trebuchet MS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093CE-2345-82AA-A786-CC6F1AF4FDA1}"/>
              </a:ext>
            </a:extLst>
          </p:cNvPr>
          <p:cNvSpPr txBox="1"/>
          <p:nvPr/>
        </p:nvSpPr>
        <p:spPr>
          <a:xfrm>
            <a:off x="239485" y="936171"/>
            <a:ext cx="8665027" cy="79406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Arial"/>
              <a:buChar char="•"/>
            </a:pPr>
            <a:r>
              <a:rPr lang="en-US" sz="3000" dirty="0">
                <a:latin typeface="Times New Roman"/>
                <a:ea typeface="Calibri"/>
                <a:cs typeface="Arial"/>
              </a:rPr>
              <a:t>The most common wildlife species involved in bird strikes and the phases of flight during which they occur.</a:t>
            </a:r>
          </a:p>
          <a:p>
            <a:pPr marL="228600" indent="-228600" algn="just">
              <a:buFont typeface="Arial"/>
              <a:buChar char="•"/>
            </a:pPr>
            <a:endParaRPr lang="en-US" sz="3000" dirty="0">
              <a:latin typeface="Times New Roman"/>
              <a:ea typeface="Calibri"/>
              <a:cs typeface="Arial"/>
            </a:endParaRPr>
          </a:p>
          <a:p>
            <a:pPr marL="228600" indent="-228600" algn="just">
              <a:buFont typeface=""/>
              <a:buChar char="•"/>
            </a:pPr>
            <a:r>
              <a:rPr lang="en-US" sz="3000" dirty="0">
                <a:latin typeface="Times New Roman"/>
                <a:ea typeface="Calibri"/>
                <a:cs typeface="Times New Roman"/>
              </a:rPr>
              <a:t>Species like gulls, sparrows, and geese are the most common</a:t>
            </a:r>
            <a:endParaRPr lang="en-US" dirty="0"/>
          </a:p>
          <a:p>
            <a:pPr marL="228600" indent="-228600" algn="just">
              <a:buFont typeface=""/>
              <a:buChar char="•"/>
            </a:pPr>
            <a:endParaRPr lang="en-US" sz="3000" dirty="0">
              <a:latin typeface="Times New Roman"/>
              <a:ea typeface="Calibri"/>
              <a:cs typeface="Times New Roman"/>
            </a:endParaRPr>
          </a:p>
          <a:p>
            <a:pPr marL="228600" indent="-228600" algn="just">
              <a:buFont typeface=""/>
              <a:buChar char="•"/>
            </a:pPr>
            <a:r>
              <a:rPr lang="en-US" sz="3000" dirty="0">
                <a:latin typeface="Times New Roman"/>
                <a:ea typeface="Calibri"/>
                <a:cs typeface="Times New Roman"/>
              </a:rPr>
              <a:t>Strong correlation between delivery speed and repeat orders</a:t>
            </a:r>
          </a:p>
          <a:p>
            <a:pPr marL="228600" indent="-228600" algn="just">
              <a:buFont typeface=""/>
              <a:buChar char="•"/>
            </a:pPr>
            <a:endParaRPr lang="en-US" sz="3000" dirty="0">
              <a:latin typeface="Times New Roman"/>
              <a:ea typeface="Calibri"/>
              <a:cs typeface="Times New Roman"/>
            </a:endParaRPr>
          </a:p>
          <a:p>
            <a:pPr marL="228600" indent="-228600" algn="just">
              <a:buFont typeface=""/>
              <a:buChar char="•"/>
            </a:pPr>
            <a:r>
              <a:rPr lang="en-US" sz="3000">
                <a:latin typeface="Times New Roman"/>
                <a:ea typeface="Calibri"/>
                <a:cs typeface="Times New Roman"/>
              </a:rPr>
              <a:t>Discount policies need re-evaluation to protect margins</a:t>
            </a:r>
            <a:endParaRPr lang="en-US"/>
          </a:p>
          <a:p>
            <a:pPr marL="228600" indent="-228600" algn="just">
              <a:buFont typeface=""/>
              <a:buChar char="•"/>
            </a:pPr>
            <a:endParaRPr lang="en-US" sz="3000" dirty="0">
              <a:latin typeface="Times New Roman"/>
              <a:ea typeface="Calibri"/>
              <a:cs typeface="Times New Roman"/>
            </a:endParaRPr>
          </a:p>
          <a:p>
            <a:pPr marL="228600" indent="-228600" algn="just">
              <a:buFont typeface=""/>
              <a:buChar char="•"/>
            </a:pPr>
            <a:endParaRPr lang="en-US" sz="3000" dirty="0">
              <a:latin typeface="Times New Roman"/>
              <a:ea typeface="Calibri"/>
              <a:cs typeface="Times New Roman"/>
            </a:endParaRPr>
          </a:p>
          <a:p>
            <a:pPr marL="228600" indent="-228600" algn="just">
              <a:buFont typeface=""/>
              <a:buChar char="•"/>
            </a:pPr>
            <a:endParaRPr lang="en-US" sz="3000" dirty="0">
              <a:latin typeface="Times New Roman"/>
              <a:ea typeface="Calibri"/>
              <a:cs typeface="Times New Roman"/>
            </a:endParaRPr>
          </a:p>
          <a:p>
            <a:pPr marL="228600" indent="-228600" algn="just">
              <a:buFont typeface=""/>
              <a:buChar char="•"/>
            </a:pPr>
            <a:endParaRPr lang="en-US" sz="3000" dirty="0">
              <a:latin typeface="Times New Roman"/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3000" dirty="0">
              <a:latin typeface="Trebuchet MS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47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Using flight dates, we observe trends in reporting volume across years.</a:t>
            </a: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n-US" dirty="0">
                <a:latin typeface="Times New Roman"/>
                <a:ea typeface="Calibri"/>
                <a:cs typeface="Times New Roman"/>
              </a:rPr>
              <a:t>It also shows the sky conditions during the strikes—clear skies being most common.</a:t>
            </a:r>
            <a:endParaRPr lang="en-US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spcBef>
                <a:spcPts val="20"/>
              </a:spcBef>
            </a:pPr>
            <a:r>
              <a:rPr lang="en-US" dirty="0">
                <a:latin typeface="Times New Roman"/>
                <a:ea typeface="Calibri"/>
                <a:cs typeface="Times New Roman"/>
              </a:rPr>
              <a:t>Finally, it identifies airports with the highest number of bird strikes, indicating where safety training and awareness need reinforcement.</a:t>
            </a:r>
            <a:endParaRPr lang="en-US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Summary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The data reveals that medium-sized birds like gulls and ducks contribute to a large number of incidents.</a:t>
            </a:r>
          </a:p>
          <a:p>
            <a:pPr>
              <a:spcBef>
                <a:spcPts val="20"/>
              </a:spcBef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n-US" dirty="0">
                <a:latin typeface="Times New Roman"/>
                <a:ea typeface="Calibri"/>
                <a:cs typeface="Times New Roman"/>
              </a:rPr>
              <a:t>Conservation measures like habitat control near runways and installing bird detection radar are necessary.</a:t>
            </a:r>
            <a:endParaRPr lang="en-US" dirty="0"/>
          </a:p>
          <a:p>
            <a:pPr>
              <a:spcBef>
                <a:spcPts val="20"/>
              </a:spcBef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spcBef>
                <a:spcPts val="20"/>
              </a:spcBef>
            </a:pPr>
            <a:r>
              <a:rPr lang="en-US" dirty="0">
                <a:latin typeface="Times New Roman"/>
                <a:ea typeface="Calibri"/>
                <a:cs typeface="Times New Roman"/>
              </a:rPr>
              <a:t>This brings together species, sizes, and locations to help wildlife authorities take proactive steps. </a:t>
            </a:r>
            <a:endParaRPr lang="en-US" dirty="0"/>
          </a:p>
          <a:p>
            <a:pPr>
              <a:spcBef>
                <a:spcPts val="20"/>
              </a:spcBef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>
                <a:latin typeface="Times New Roman"/>
                <a:cs typeface="Times New Roman"/>
              </a:rPr>
              <a:t>Problem</a:t>
            </a:r>
            <a:r>
              <a:rPr sz="4000" dirty="0"/>
              <a:t> </a:t>
            </a:r>
            <a:r>
              <a:rPr sz="4000" dirty="0">
                <a:latin typeface="Times New Roman"/>
                <a:cs typeface="Times New Roman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5047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Despite having access to large volumes of operational data, decision-making has been challenged by the lack of consolidated, actionable insights. Key business questions around performance trends, customer behavior, and operational bottlenecks remain unanswered, resulting in missed opportunities for optimization.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latin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spcBef>
                <a:spcPts val="20"/>
              </a:spcBef>
            </a:pPr>
            <a:r>
              <a:rPr lang="en-US" dirty="0">
                <a:latin typeface="Times New Roman"/>
                <a:ea typeface="Calibri"/>
                <a:cs typeface="Calibri"/>
              </a:rPr>
              <a:t>The analysis reveals that bird strikes are concentrated in specific high-risk airports, seasons, and flight phases, with take-off and landing posing the greatest danger.</a:t>
            </a:r>
            <a:endParaRPr lang="en-US" dirty="0"/>
          </a:p>
          <a:p>
            <a:pPr>
              <a:spcBef>
                <a:spcPts val="20"/>
              </a:spcBef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n-US" dirty="0">
                <a:latin typeface="Times New Roman"/>
                <a:ea typeface="Calibri"/>
                <a:cs typeface="Calibri"/>
              </a:rPr>
              <a:t> Seasonal migration patterns and nearby environmental conditions significantly influence incident frequency. Although most strikes cause minor or no damage, severe cases lead to costly repairs and operational delays. 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n-US" dirty="0">
                <a:latin typeface="Times New Roman"/>
                <a:ea typeface="Calibri"/>
                <a:cs typeface="Calibri"/>
              </a:rPr>
              <a:t>Proactive wildlife management, improved detection technology, and data-driven scheduling can substantially reduce risk, enhance passenger safety, and lower maintenance costs, making these measures both a safety and financial priority for the aviation sector.</a:t>
            </a:r>
            <a:endParaRPr lang="en-US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Datasource</a:t>
            </a:r>
            <a:r>
              <a:rPr dirty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Project </a:t>
            </a:r>
            <a:r>
              <a:rPr lang="en-US" dirty="0" err="1">
                <a:latin typeface="Times New Roman"/>
                <a:cs typeface="Times New Roman"/>
              </a:rPr>
              <a:t>Birdstrike</a:t>
            </a:r>
            <a:r>
              <a:rPr lang="en-US" dirty="0">
                <a:latin typeface="Times New Roman"/>
                <a:cs typeface="Times New Roman"/>
              </a:rPr>
              <a:t> Data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dirty="0">
                <a:latin typeface="Times New Roman"/>
                <a:cs typeface="Times New Roman"/>
              </a:rPr>
              <a:t>Key Metrics: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Sales, Profit, Product Categories, Regions, Customer Segments, Order Dates, Quantity, Discount, Ship Mode, etc.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0930F-4AE4-2396-5596-C4F15BA13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880-1288-9A7D-6948-51EB9A03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Data Preparation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C6CE-9BFE-17E8-7BD3-6F5CCF91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Steps Taken: missing value handling, data cleaning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Calibri"/>
                <a:cs typeface="Calibri"/>
              </a:rPr>
              <a:t>Tools used :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Jupyter</a:t>
            </a:r>
            <a:r>
              <a:rPr lang="en-US" dirty="0">
                <a:latin typeface="Times New Roman"/>
                <a:ea typeface="Calibri"/>
                <a:cs typeface="Calibri"/>
              </a:rPr>
              <a:t> Notebook, Tableau</a:t>
            </a:r>
          </a:p>
        </p:txBody>
      </p:sp>
    </p:spTree>
    <p:extLst>
      <p:ext uri="{BB962C8B-B14F-4D97-AF65-F5344CB8AC3E}">
        <p14:creationId xmlns:p14="http://schemas.microsoft.com/office/powerpoint/2010/main" val="325914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36A66-685E-5165-9A49-B5EC2FF2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E054-0D7D-0225-9522-CDC7D78C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Objective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A3F-4FE3-0D5B-1242-283626C0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The objective of this analysis is to leverage data-driven insights to identify key trends, patterns, and performance indicators across multiple business dimensions. This will support management in making informed, evidence-based strategic decisions to improve operational efficiency, profitability, and customer satisfaction.</a:t>
            </a: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rebuchet MS"/>
              <a:ea typeface="Calibri"/>
              <a:cs typeface="Calibri"/>
            </a:endParaRPr>
          </a:p>
          <a:p>
            <a:endParaRPr lang="en-US" dirty="0">
              <a:latin typeface="Trebuchet M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77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B27D5-C85E-4AF3-2345-B39AE3ED1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C321-709E-2DF7-7F72-DA8FD4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Times New Roman"/>
                <a:cs typeface="Times New Roman"/>
              </a:rPr>
              <a:t>Species Involved in Bird strike</a:t>
            </a:r>
            <a:endParaRPr sz="3500" dirty="0" err="1">
              <a:latin typeface="Times New Roman"/>
              <a:cs typeface="Times New Roman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925B2A-9FA6-9B9A-6A3D-CCE8BD96D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24" y="1415143"/>
            <a:ext cx="8548710" cy="47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4E02C-9FD6-78DF-1E2B-EB466FDB2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9FBD-F196-89ED-572F-2CD3ED51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Times New Roman"/>
                <a:cs typeface="Times New Roman"/>
              </a:rPr>
              <a:t>Phases where Strikes Occurs</a:t>
            </a:r>
            <a:endParaRPr sz="3500" dirty="0" err="1">
              <a:latin typeface="Times New Roman"/>
              <a:cs typeface="Times New 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8F526-EADD-ABC0-F494-388055DFA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2" y="1284514"/>
            <a:ext cx="8866411" cy="49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3CB5-44D1-995D-F920-6A5AE02F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28B6-0AE6-3D94-4058-D4BE16AA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Times New Roman"/>
                <a:cs typeface="Times New Roman"/>
              </a:rPr>
              <a:t>Aircrafts Prone to the Strikes</a:t>
            </a:r>
            <a:endParaRPr sz="3500" dirty="0" err="1">
              <a:latin typeface="Times New Roman"/>
              <a:cs typeface="Times New Roman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E66608-2EDB-577B-DEAC-BC4896958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45" y="1415143"/>
            <a:ext cx="8659067" cy="4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0712-CE3B-3B3A-3CB4-6D6620127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53A-C536-6E76-0FBE-ED332022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Strike Trends over the years</a:t>
            </a:r>
          </a:p>
        </p:txBody>
      </p:sp>
      <p:pic>
        <p:nvPicPr>
          <p:cNvPr id="9" name="Content Placeholder 8" descr="A line graph with numbers and text&#10;&#10;AI-generated content may be incorrect.">
            <a:extLst>
              <a:ext uri="{FF2B5EF4-FFF2-40B4-BE49-F238E27FC236}">
                <a16:creationId xmlns:a16="http://schemas.microsoft.com/office/drawing/2014/main" id="{E5358854-E1C4-E307-BE4F-F588C02D1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85" y="1415143"/>
            <a:ext cx="8536388" cy="47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6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Bird Strike Aviation Analysis Report</vt:lpstr>
      <vt:lpstr>Problem Statement</vt:lpstr>
      <vt:lpstr>Dataset Overview</vt:lpstr>
      <vt:lpstr>Data Preparation</vt:lpstr>
      <vt:lpstr>Objective</vt:lpstr>
      <vt:lpstr>Species Involved in Bird strike</vt:lpstr>
      <vt:lpstr>Phases where Strikes Occurs</vt:lpstr>
      <vt:lpstr>Aircrafts Prone to the Strikes</vt:lpstr>
      <vt:lpstr>Strike Trends over the years</vt:lpstr>
      <vt:lpstr>Bird Strikes by State</vt:lpstr>
      <vt:lpstr>Safety Demographics Dashboard</vt:lpstr>
      <vt:lpstr>Report Frequencies over time</vt:lpstr>
      <vt:lpstr>Sky Conditions During Strikes</vt:lpstr>
      <vt:lpstr>Airport with Most Strikes</vt:lpstr>
      <vt:lpstr>Risk Mitigation Analysis</vt:lpstr>
      <vt:lpstr>Incidents leading to Injuries</vt:lpstr>
      <vt:lpstr>Key Business Findings</vt:lpstr>
      <vt:lpstr> Summary</vt:lpstr>
      <vt:lpstr>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766</cp:revision>
  <dcterms:created xsi:type="dcterms:W3CDTF">2013-01-27T09:14:16Z</dcterms:created>
  <dcterms:modified xsi:type="dcterms:W3CDTF">2025-08-15T20:44:40Z</dcterms:modified>
  <cp:category/>
</cp:coreProperties>
</file>