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7" r:id="rId3"/>
    <p:sldId id="258" r:id="rId4"/>
    <p:sldId id="260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3EB6F3-31F1-4B30-B45D-C0D3C20DF5DC}" v="517" dt="2025-08-15T11:28:05.741"/>
    <p1510:client id="{AFF6E114-A2A3-48A4-BFF5-C6B60269E4E1}" v="449" dt="2025-08-15T10:34:01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6533" y="1715321"/>
            <a:ext cx="5314950" cy="1163780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3750" dirty="0">
                <a:latin typeface="Times New Roman"/>
                <a:cs typeface="Times New Roman"/>
              </a:rPr>
              <a:t>Optimizing Sales &amp; Customer Insights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4798" y="3427767"/>
            <a:ext cx="6572325" cy="1789592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 marR="1196340">
              <a:lnSpc>
                <a:spcPct val="117700"/>
              </a:lnSpc>
              <a:spcBef>
                <a:spcPts val="75"/>
              </a:spcBef>
            </a:pPr>
            <a:r>
              <a:rPr sz="2500" spc="-26" dirty="0">
                <a:latin typeface="Trebuchet MS"/>
                <a:cs typeface="Trebuchet MS"/>
              </a:rPr>
              <a:t>Student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-8" dirty="0">
                <a:latin typeface="Trebuchet MS"/>
                <a:cs typeface="Trebuchet MS"/>
              </a:rPr>
              <a:t>Name:</a:t>
            </a:r>
            <a:r>
              <a:rPr lang="en-US" sz="2500" spc="-8" dirty="0">
                <a:latin typeface="Trebuchet MS"/>
                <a:cs typeface="Trebuchet MS"/>
              </a:rPr>
              <a:t> Ahmed Tawfeeq P S</a:t>
            </a:r>
            <a:r>
              <a:rPr sz="2500" spc="-8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Course</a:t>
            </a:r>
            <a:r>
              <a:rPr lang="en-US" sz="2500" spc="-79" dirty="0">
                <a:latin typeface="Trebuchet MS"/>
                <a:cs typeface="Trebuchet MS"/>
              </a:rPr>
              <a:t> 6</a:t>
            </a:r>
            <a:r>
              <a:rPr lang="en-US" sz="2500" dirty="0">
                <a:latin typeface="Trebuchet MS"/>
                <a:cs typeface="Trebuchet MS"/>
              </a:rPr>
              <a:t> </a:t>
            </a:r>
            <a:r>
              <a:rPr sz="2500" spc="-146" dirty="0">
                <a:latin typeface="Trebuchet MS"/>
                <a:cs typeface="Trebuchet MS"/>
              </a:rPr>
              <a:t>:</a:t>
            </a:r>
            <a:r>
              <a:rPr lang="en-US" sz="2500" spc="-98" dirty="0">
                <a:latin typeface="Trebuchet MS"/>
                <a:cs typeface="Trebuchet MS"/>
              </a:rPr>
              <a:t> Data Analysis using Tableau</a:t>
            </a:r>
          </a:p>
          <a:p>
            <a:pPr marL="9525">
              <a:lnSpc>
                <a:spcPct val="100000"/>
              </a:lnSpc>
              <a:spcBef>
                <a:spcPts val="360"/>
              </a:spcBef>
            </a:pPr>
            <a:r>
              <a:rPr sz="2500" spc="-19" dirty="0">
                <a:latin typeface="Trebuchet MS"/>
                <a:cs typeface="Trebuchet MS"/>
              </a:rPr>
              <a:t>Batch</a:t>
            </a:r>
            <a:r>
              <a:rPr sz="2500" spc="-116" dirty="0">
                <a:latin typeface="Trebuchet MS"/>
                <a:cs typeface="Trebuchet MS"/>
              </a:rPr>
              <a:t> </a:t>
            </a:r>
            <a:r>
              <a:rPr sz="2500" spc="-8" dirty="0">
                <a:latin typeface="Trebuchet MS"/>
                <a:cs typeface="Trebuchet MS"/>
              </a:rPr>
              <a:t>Code:</a:t>
            </a:r>
            <a:r>
              <a:rPr sz="2500" spc="-127" dirty="0">
                <a:latin typeface="Trebuchet MS"/>
                <a:cs typeface="Trebuchet MS"/>
              </a:rPr>
              <a:t> </a:t>
            </a:r>
            <a:r>
              <a:rPr sz="2500" spc="-8" dirty="0">
                <a:latin typeface="Trebuchet MS"/>
                <a:cs typeface="Trebuchet MS"/>
              </a:rPr>
              <a:t>DA464S46</a:t>
            </a:r>
            <a:endParaRPr sz="2500" dirty="0">
              <a:latin typeface="Trebuchet MS"/>
              <a:cs typeface="Trebuchet MS"/>
            </a:endParaRPr>
          </a:p>
          <a:p>
            <a:pPr marL="9525">
              <a:lnSpc>
                <a:spcPct val="100000"/>
              </a:lnSpc>
              <a:spcBef>
                <a:spcPts val="353"/>
              </a:spcBef>
            </a:pPr>
            <a:r>
              <a:rPr sz="2500" spc="-68" dirty="0">
                <a:latin typeface="Trebuchet MS"/>
                <a:cs typeface="Trebuchet MS"/>
              </a:rPr>
              <a:t>Project</a:t>
            </a:r>
            <a:r>
              <a:rPr sz="2500" spc="-116" dirty="0">
                <a:latin typeface="Trebuchet MS"/>
                <a:cs typeface="Trebuchet MS"/>
              </a:rPr>
              <a:t> </a:t>
            </a:r>
            <a:r>
              <a:rPr sz="2500" spc="-38" dirty="0">
                <a:latin typeface="Trebuchet MS"/>
                <a:cs typeface="Trebuchet MS"/>
              </a:rPr>
              <a:t>Guide:</a:t>
            </a:r>
            <a:r>
              <a:rPr sz="2500" spc="-127" dirty="0">
                <a:latin typeface="Trebuchet MS"/>
                <a:cs typeface="Trebuchet MS"/>
              </a:rPr>
              <a:t> </a:t>
            </a:r>
            <a:r>
              <a:rPr sz="2500" spc="-34" dirty="0">
                <a:latin typeface="Trebuchet MS"/>
                <a:cs typeface="Trebuchet MS"/>
              </a:rPr>
              <a:t>Komilla</a:t>
            </a:r>
            <a:r>
              <a:rPr sz="2500" spc="-131" dirty="0">
                <a:latin typeface="Trebuchet MS"/>
                <a:cs typeface="Trebuchet MS"/>
              </a:rPr>
              <a:t> </a:t>
            </a:r>
            <a:r>
              <a:rPr sz="2500" spc="-8" dirty="0">
                <a:latin typeface="Trebuchet MS"/>
                <a:cs typeface="Trebuchet MS"/>
              </a:rPr>
              <a:t>Bhatia</a:t>
            </a:r>
            <a:endParaRPr sz="25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89908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3C361-38B3-BD28-5BC0-2461B20C3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416D-6FA6-E10D-E0D7-AE0CC6F0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274638"/>
            <a:ext cx="8430985" cy="1143000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/>
                <a:cs typeface="Times New Roman"/>
              </a:rPr>
              <a:t>Evolution of sales over the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5A8B1E-C9A8-F2FC-5D34-5125810CC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826" y="1186543"/>
            <a:ext cx="8614577" cy="536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9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6C986-3420-28A7-FC99-5F55BBF95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3E7C-5462-1C96-CEC4-822E96187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274638"/>
            <a:ext cx="8430985" cy="1143000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/>
                <a:cs typeface="Times New Roman"/>
              </a:rPr>
              <a:t>Seasonality in Sales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A299AF-3AB0-E0CD-730D-6054D075A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556" y="1230086"/>
            <a:ext cx="8654889" cy="534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9D012-BAC7-3EBC-A0C6-186D49AFC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0CDF-8FE2-CAEC-109F-BEC704857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274638"/>
            <a:ext cx="8430985" cy="1143000"/>
          </a:xfrm>
        </p:spPr>
        <p:txBody>
          <a:bodyPr>
            <a:normAutofit fontScale="90000"/>
          </a:bodyPr>
          <a:lstStyle/>
          <a:p>
            <a:r>
              <a:rPr lang="en-US" sz="3500" dirty="0">
                <a:latin typeface="Times New Roman"/>
                <a:cs typeface="Times New Roman"/>
              </a:rPr>
              <a:t>Over performing &amp; Under Performing Products</a:t>
            </a:r>
          </a:p>
        </p:txBody>
      </p:sp>
      <p:pic>
        <p:nvPicPr>
          <p:cNvPr id="5" name="Content Placeholder 4" descr="A graph with numbers and numbers">
            <a:extLst>
              <a:ext uri="{FF2B5EF4-FFF2-40B4-BE49-F238E27FC236}">
                <a16:creationId xmlns:a16="http://schemas.microsoft.com/office/drawing/2014/main" id="{143CA5FE-7A2D-D9B7-5B9A-39187CCEB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488" y="1262743"/>
            <a:ext cx="7670980" cy="516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02385-638C-0B15-DCC3-5BA0ED7C1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55E2-A7C1-A11E-84D5-46F1454E2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274638"/>
            <a:ext cx="8430985" cy="1143000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/>
                <a:cs typeface="Times New Roman"/>
              </a:rPr>
              <a:t>Sales &amp; Customer </a:t>
            </a:r>
            <a:r>
              <a:rPr lang="en-US" sz="3500" dirty="0" err="1">
                <a:latin typeface="Times New Roman"/>
                <a:cs typeface="Times New Roman"/>
              </a:rPr>
              <a:t>Demogrphics</a:t>
            </a:r>
            <a:r>
              <a:rPr lang="en-US" sz="3500" dirty="0">
                <a:latin typeface="Times New Roman"/>
                <a:cs typeface="Times New Roman"/>
              </a:rPr>
              <a:t> Dashboard</a:t>
            </a:r>
          </a:p>
        </p:txBody>
      </p:sp>
      <p:pic>
        <p:nvPicPr>
          <p:cNvPr id="6" name="Content Placeholder 5" descr="A screenshot of a graph&#10;&#10;AI-generated content may be incorrect.">
            <a:extLst>
              <a:ext uri="{FF2B5EF4-FFF2-40B4-BE49-F238E27FC236}">
                <a16:creationId xmlns:a16="http://schemas.microsoft.com/office/drawing/2014/main" id="{264F4C76-C717-B408-D8DB-21EB67918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850" y="1230086"/>
            <a:ext cx="8228072" cy="536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BDD80-4732-3C94-B2B5-5FB8F273C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0E2C-9C00-4D1E-6DEE-4FF8AB34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274638"/>
            <a:ext cx="8430985" cy="1143000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/>
                <a:cs typeface="Times New Roman"/>
              </a:rPr>
              <a:t>Relationship Between Quantity &amp; 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B27138-711C-E452-6154-5DE9226E8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439" y="1175657"/>
            <a:ext cx="7844565" cy="506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0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602CB-5A06-34DD-DBBE-8124E6C1D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270C-264B-DEE6-BF6E-17772429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274638"/>
            <a:ext cx="8430985" cy="1143000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/>
                <a:cs typeface="Times New Roman"/>
              </a:rPr>
              <a:t>Distribution of Order Status</a:t>
            </a:r>
          </a:p>
        </p:txBody>
      </p:sp>
      <p:pic>
        <p:nvPicPr>
          <p:cNvPr id="6" name="Content Placeholder 5" descr="A graph with numbers and a bar&#10;&#10;AI-generated content may be incorrect.">
            <a:extLst>
              <a:ext uri="{FF2B5EF4-FFF2-40B4-BE49-F238E27FC236}">
                <a16:creationId xmlns:a16="http://schemas.microsoft.com/office/drawing/2014/main" id="{2DF494CD-FB25-C05F-6738-A930653AB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977" y="1295400"/>
            <a:ext cx="7820002" cy="51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7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E05FB-A641-836F-54B8-2F19930BD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E51D-1C2D-8DAF-CAD0-2D645F62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5"/>
            <a:ext cx="8882742" cy="1143000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/>
                <a:cs typeface="Times New Roman"/>
              </a:rPr>
              <a:t>Relationship between Pricing Strategy &amp; Sales</a:t>
            </a:r>
          </a:p>
        </p:txBody>
      </p:sp>
      <p:pic>
        <p:nvPicPr>
          <p:cNvPr id="5" name="Content Placeholder 4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B1EA1B8A-EB96-FA6B-CE92-250A58CCF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86" y="978647"/>
            <a:ext cx="8643257" cy="4125326"/>
          </a:xfrm>
          <a:prstGeom prst="rect">
            <a:avLst/>
          </a:prstGeom>
        </p:spPr>
      </p:pic>
      <p:pic>
        <p:nvPicPr>
          <p:cNvPr id="7" name="Picture 6" descr="A close-up of a logo&#10;&#10;AI-generated content may be incorrect.">
            <a:extLst>
              <a:ext uri="{FF2B5EF4-FFF2-40B4-BE49-F238E27FC236}">
                <a16:creationId xmlns:a16="http://schemas.microsoft.com/office/drawing/2014/main" id="{EA63FD16-A251-627C-D74B-86B30D6C1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6" y="5102326"/>
            <a:ext cx="8659586" cy="71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66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>
                <a:latin typeface="Times New Roman"/>
                <a:cs typeface="Times New Roman"/>
              </a:rPr>
              <a:t>High-value customers identified</a:t>
            </a:r>
            <a:endParaRPr lang="en-US">
              <a:latin typeface="Times New Roman"/>
              <a:cs typeface="Times New Roman"/>
            </a:endParaRPr>
          </a:p>
          <a:p>
            <a:r>
              <a:rPr dirty="0">
                <a:latin typeface="Times New Roman"/>
                <a:cs typeface="Times New Roman"/>
              </a:rPr>
              <a:t>Expansion opportunities based on geographic analysis</a:t>
            </a:r>
            <a:endParaRPr>
              <a:latin typeface="Times New Roman"/>
              <a:ea typeface="Calibri"/>
              <a:cs typeface="Times New Roman"/>
            </a:endParaRPr>
          </a:p>
          <a:p>
            <a:r>
              <a:rPr dirty="0">
                <a:latin typeface="Times New Roman"/>
                <a:cs typeface="Times New Roman"/>
              </a:rPr>
              <a:t>Sales rep performance optimization</a:t>
            </a:r>
            <a:endParaRPr>
              <a:latin typeface="Times New Roman"/>
              <a:ea typeface="Calibri"/>
              <a:cs typeface="Times New Roman"/>
            </a:endParaRPr>
          </a:p>
          <a:p>
            <a:r>
              <a:rPr dirty="0">
                <a:latin typeface="Times New Roman"/>
                <a:cs typeface="Times New Roman"/>
              </a:rPr>
              <a:t>Product line sales trends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Summary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>
                <a:latin typeface="Times New Roman"/>
                <a:cs typeface="Times New Roman"/>
              </a:rPr>
              <a:t>Prioritize customer retention strategies</a:t>
            </a:r>
            <a:endParaRPr lang="en-US">
              <a:latin typeface="Times New Roman"/>
              <a:cs typeface="Times New Roman"/>
            </a:endParaRPr>
          </a:p>
          <a:p>
            <a:r>
              <a:rPr dirty="0">
                <a:latin typeface="Times New Roman"/>
                <a:cs typeface="Times New Roman"/>
              </a:rPr>
              <a:t>Expand sales efforts in high-credit-limit countries</a:t>
            </a:r>
            <a:endParaRPr>
              <a:latin typeface="Times New Roman"/>
              <a:ea typeface="Calibri"/>
              <a:cs typeface="Times New Roman"/>
            </a:endParaRPr>
          </a:p>
          <a:p>
            <a:r>
              <a:rPr dirty="0">
                <a:latin typeface="Times New Roman"/>
                <a:cs typeface="Times New Roman"/>
              </a:rPr>
              <a:t>Optimize sales rep structure based on performance</a:t>
            </a:r>
            <a:endParaRPr>
              <a:latin typeface="Times New Roman"/>
              <a:ea typeface="Calibri"/>
              <a:cs typeface="Times New Roman"/>
            </a:endParaRPr>
          </a:p>
          <a:p>
            <a:r>
              <a:rPr dirty="0">
                <a:latin typeface="Times New Roman"/>
                <a:cs typeface="Times New Roman"/>
              </a:rPr>
              <a:t>Re-engage inactive customers with targeted marketing</a:t>
            </a:r>
            <a:endParaRPr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Short-term: Improve customer engagement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Mid-term: Optimize sales team strategy</a:t>
            </a:r>
            <a:endParaRPr lang="en-US">
              <a:latin typeface="Times New Roman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Long-term: Expand into high-potential markets</a:t>
            </a:r>
            <a:endParaRPr lang="en-US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dirty="0">
                <a:latin typeface="Times New Roman"/>
                <a:cs typeface="Times New Roman"/>
              </a:rPr>
              <a:t>Problem</a:t>
            </a:r>
            <a:r>
              <a:rPr sz="4000" dirty="0"/>
              <a:t> </a:t>
            </a:r>
            <a:r>
              <a:rPr sz="4000" dirty="0">
                <a:latin typeface="Times New Roman"/>
                <a:cs typeface="Times New Roman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5047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Analyze customer, sales, and employee data to identify trends, optimize performance, and support strategic decisions.</a:t>
            </a:r>
            <a:endParaRPr lang="en-US">
              <a:ea typeface="+mn-lt"/>
              <a:cs typeface="+mn-lt"/>
            </a:endParaRPr>
          </a:p>
          <a:p>
            <a:endParaRPr lang="en-US" dirty="0">
              <a:latin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>
                <a:latin typeface="Times New Roman"/>
                <a:cs typeface="Times New Roman"/>
              </a:rPr>
              <a:t>Data-driven decisions can improve business performance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Tableau analysis</a:t>
            </a:r>
            <a:r>
              <a:rPr dirty="0">
                <a:latin typeface="Times New Roman"/>
                <a:cs typeface="Times New Roman"/>
              </a:rPr>
              <a:t> provides key insights for growth strategies</a:t>
            </a:r>
            <a:endParaRPr>
              <a:latin typeface="Times New Roman"/>
              <a:ea typeface="Calibri"/>
              <a:cs typeface="Times New Roman"/>
            </a:endParaRPr>
          </a:p>
          <a:p>
            <a:r>
              <a:rPr dirty="0">
                <a:latin typeface="Times New Roman"/>
                <a:cs typeface="Times New Roman"/>
              </a:rPr>
              <a:t>Implementation of recommendations will drive success</a:t>
            </a:r>
            <a:endParaRPr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rebuchet MS"/>
              </a:rPr>
              <a:t>Datasource</a:t>
            </a:r>
            <a:r>
              <a:rPr dirty="0">
                <a:latin typeface="Trebuchet MS"/>
              </a:rPr>
              <a:t>: </a:t>
            </a:r>
            <a:r>
              <a:rPr lang="en-US" dirty="0">
                <a:latin typeface="Trebuchet MS"/>
              </a:rPr>
              <a:t>Sales Data</a:t>
            </a:r>
            <a:endParaRPr lang="en-US" dirty="0">
              <a:latin typeface="Trebuchet MS"/>
              <a:ea typeface="Calibri"/>
              <a:cs typeface="Calibri"/>
            </a:endParaRPr>
          </a:p>
          <a:p>
            <a:endParaRPr lang="en-US" dirty="0">
              <a:latin typeface="Trebuchet MS"/>
              <a:ea typeface="Calibri"/>
              <a:cs typeface="Calibri"/>
            </a:endParaRPr>
          </a:p>
          <a:p>
            <a:r>
              <a:rPr dirty="0">
                <a:latin typeface="Trebuchet MS"/>
              </a:rPr>
              <a:t>Key Metrics: </a:t>
            </a:r>
            <a:r>
              <a:rPr lang="en-US" dirty="0">
                <a:latin typeface="Trebuchet MS"/>
              </a:rPr>
              <a:t>Order number, Quantity Ordered, Price each, Sales, Order date, Status.</a:t>
            </a:r>
            <a:endParaRPr lang="en-US" dirty="0">
              <a:latin typeface="Trebuchet MS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0985" cy="1143000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/>
                <a:cs typeface="Times New Roman"/>
              </a:rPr>
              <a:t>Trend in total sales over years and Quarters</a:t>
            </a:r>
            <a:endParaRPr sz="3500" dirty="0" err="1">
              <a:latin typeface="Times New Roman"/>
              <a:cs typeface="Times New Roman"/>
            </a:endParaRPr>
          </a:p>
        </p:txBody>
      </p:sp>
      <p:pic>
        <p:nvPicPr>
          <p:cNvPr id="4" name="Content Placeholder 3" descr="A graph showing different years and quarters&#10;&#10;AI-generated content may be incorrect.">
            <a:extLst>
              <a:ext uri="{FF2B5EF4-FFF2-40B4-BE49-F238E27FC236}">
                <a16:creationId xmlns:a16="http://schemas.microsoft.com/office/drawing/2014/main" id="{0A239721-2B13-B006-6958-0230DC0CD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274" y="1415143"/>
            <a:ext cx="804451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620F2-C214-F1FB-3AB8-93DD5B8EA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42AD-3008-803A-94B9-B797EB35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430985" cy="1143000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/>
                <a:cs typeface="Times New Roman"/>
              </a:rPr>
              <a:t>Sales generated from product lines</a:t>
            </a:r>
            <a:endParaRPr sz="3500" dirty="0" err="1">
              <a:latin typeface="Times New Roman"/>
              <a:cs typeface="Times New Roman"/>
            </a:endParaRPr>
          </a:p>
        </p:txBody>
      </p:sp>
      <p:pic>
        <p:nvPicPr>
          <p:cNvPr id="6" name="Content Placeholder 5" descr="A graph of sales&#10;&#10;AI-generated content may be incorrect.">
            <a:extLst>
              <a:ext uri="{FF2B5EF4-FFF2-40B4-BE49-F238E27FC236}">
                <a16:creationId xmlns:a16="http://schemas.microsoft.com/office/drawing/2014/main" id="{B70E25C5-2671-7A74-CD11-0955CA711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170" y="1415143"/>
            <a:ext cx="7552603" cy="496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1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C4E99-21E6-7031-7AEF-CF645EC92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179E-19EB-735E-81D1-E809F82A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430985" cy="1143000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/>
                <a:cs typeface="Times New Roman"/>
              </a:rPr>
              <a:t>Seasonal Patterns on Sales</a:t>
            </a:r>
            <a:endParaRPr sz="3500" dirty="0" err="1">
              <a:latin typeface="Times New Roman"/>
              <a:cs typeface="Times New Roman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39714-59A7-1598-081F-AAAFA77DA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244" y="1285629"/>
            <a:ext cx="8577942" cy="4670691"/>
          </a:xfrm>
          <a:prstGeom prst="rect">
            <a:avLst/>
          </a:prstGeom>
        </p:spPr>
      </p:pic>
      <p:pic>
        <p:nvPicPr>
          <p:cNvPr id="7" name="Picture 6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F646556E-2E5E-072D-CDF3-F2A6B6E66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43" y="5956733"/>
            <a:ext cx="8572500" cy="74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2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C13CF-0D0D-0170-8C42-45ABDDCC0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06FA-7485-161C-FED9-59C8F2B13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274638"/>
            <a:ext cx="8430985" cy="1143000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/>
                <a:cs typeface="Times New Roman"/>
              </a:rPr>
              <a:t>Total Sales on different Deal Sizes</a:t>
            </a:r>
          </a:p>
        </p:txBody>
      </p:sp>
      <p:pic>
        <p:nvPicPr>
          <p:cNvPr id="6" name="Content Placeholder 5" descr="A graph with green and yellow squares&#10;&#10;AI-generated content may be incorrect.">
            <a:extLst>
              <a:ext uri="{FF2B5EF4-FFF2-40B4-BE49-F238E27FC236}">
                <a16:creationId xmlns:a16="http://schemas.microsoft.com/office/drawing/2014/main" id="{7979A581-B0DA-6E2E-2604-B7C1ADEA8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54" y="1415143"/>
            <a:ext cx="8430090" cy="474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45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CF30C-6E60-04F3-9EF4-1B502F12A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ADF5-0B56-0679-96A9-74E2F2FFE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274638"/>
            <a:ext cx="8430985" cy="1143000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/>
                <a:cs typeface="Times New Roman"/>
              </a:rPr>
              <a:t>Sales Distribution across countries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8ED48775-66F9-D350-A0B7-6D42C229E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47" y="1415143"/>
            <a:ext cx="8649118" cy="47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8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2DCDB-1329-01F9-0AFA-5CD243C9A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0C12-58DD-7754-0503-9ADB9DDA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274638"/>
            <a:ext cx="8430985" cy="1143000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/>
                <a:cs typeface="Times New Roman"/>
              </a:rPr>
              <a:t>Customer distribution in each countries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736EFD-3692-69E4-6122-E11249734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568" y="1159330"/>
            <a:ext cx="7958864" cy="523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4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Optimizing Sales &amp; Customer Insights</vt:lpstr>
      <vt:lpstr>Problem Statement</vt:lpstr>
      <vt:lpstr>Dataset Overview</vt:lpstr>
      <vt:lpstr>Trend in total sales over years and Quarters</vt:lpstr>
      <vt:lpstr>Sales generated from product lines</vt:lpstr>
      <vt:lpstr>Seasonal Patterns on Sales</vt:lpstr>
      <vt:lpstr>Total Sales on different Deal Sizes</vt:lpstr>
      <vt:lpstr>Sales Distribution across countries</vt:lpstr>
      <vt:lpstr>Customer distribution in each countries</vt:lpstr>
      <vt:lpstr>Evolution of sales over the time</vt:lpstr>
      <vt:lpstr>Seasonality in Sales data</vt:lpstr>
      <vt:lpstr>Over performing &amp; Under Performing Products</vt:lpstr>
      <vt:lpstr>Sales &amp; Customer Demogrphics Dashboard</vt:lpstr>
      <vt:lpstr>Relationship Between Quantity &amp; Sales</vt:lpstr>
      <vt:lpstr>Distribution of Order Status</vt:lpstr>
      <vt:lpstr>Relationship between Pricing Strategy &amp; Sales</vt:lpstr>
      <vt:lpstr> Summary</vt:lpstr>
      <vt:lpstr>Summary</vt:lpstr>
      <vt:lpstr>Summary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334</cp:revision>
  <dcterms:created xsi:type="dcterms:W3CDTF">2013-01-27T09:14:16Z</dcterms:created>
  <dcterms:modified xsi:type="dcterms:W3CDTF">2025-08-15T11:28:45Z</dcterms:modified>
  <cp:category/>
</cp:coreProperties>
</file>