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4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45"/>
  </p:notesMasterIdLst>
  <p:sldIdLst>
    <p:sldId id="256" r:id="rId2"/>
    <p:sldId id="344" r:id="rId3"/>
    <p:sldId id="284" r:id="rId4"/>
    <p:sldId id="285" r:id="rId5"/>
    <p:sldId id="286" r:id="rId6"/>
    <p:sldId id="287" r:id="rId7"/>
    <p:sldId id="289" r:id="rId8"/>
    <p:sldId id="290" r:id="rId9"/>
    <p:sldId id="341" r:id="rId10"/>
    <p:sldId id="293" r:id="rId11"/>
    <p:sldId id="294" r:id="rId12"/>
    <p:sldId id="295" r:id="rId13"/>
    <p:sldId id="297" r:id="rId14"/>
    <p:sldId id="299" r:id="rId15"/>
    <p:sldId id="307" r:id="rId16"/>
    <p:sldId id="306" r:id="rId17"/>
    <p:sldId id="314" r:id="rId18"/>
    <p:sldId id="312" r:id="rId19"/>
    <p:sldId id="316" r:id="rId20"/>
    <p:sldId id="317" r:id="rId21"/>
    <p:sldId id="318" r:id="rId22"/>
    <p:sldId id="319" r:id="rId23"/>
    <p:sldId id="320" r:id="rId24"/>
    <p:sldId id="337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29" r:id="rId34"/>
    <p:sldId id="330" r:id="rId35"/>
    <p:sldId id="343" r:id="rId36"/>
    <p:sldId id="332" r:id="rId37"/>
    <p:sldId id="333" r:id="rId38"/>
    <p:sldId id="334" r:id="rId39"/>
    <p:sldId id="335" r:id="rId40"/>
    <p:sldId id="336" r:id="rId41"/>
    <p:sldId id="338" r:id="rId42"/>
    <p:sldId id="339" r:id="rId43"/>
    <p:sldId id="340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BEB2"/>
    <a:srgbClr val="1EAFBE"/>
    <a:srgbClr val="1DC6D5"/>
    <a:srgbClr val="F79646"/>
    <a:srgbClr val="8E64A2"/>
    <a:srgbClr val="CD665F"/>
    <a:srgbClr val="9CBC59"/>
    <a:srgbClr val="4F82BE"/>
    <a:srgbClr val="E56C0A"/>
    <a:srgbClr val="A15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79316" autoAdjust="0"/>
  </p:normalViewPr>
  <p:slideViewPr>
    <p:cSldViewPr snapToGrid="0">
      <p:cViewPr>
        <p:scale>
          <a:sx n="75" d="100"/>
          <a:sy n="75" d="100"/>
        </p:scale>
        <p:origin x="-2048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00AA9-BC61-470A-BFDE-B6BDA5D10447}" type="datetimeFigureOut">
              <a:rPr lang="en-US" smtClean="0"/>
              <a:t>1/30/18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7EA33-FA93-47D6-94A5-56A305036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50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7EA33-FA93-47D6-94A5-56A3050367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85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www.statisticshowto.com</a:t>
            </a:r>
            <a:r>
              <a:rPr lang="en-US" dirty="0" smtClean="0"/>
              <a:t>/</a:t>
            </a:r>
            <a:r>
              <a:rPr lang="en-US" dirty="0" err="1" smtClean="0"/>
              <a:t>durbin</a:t>
            </a:r>
            <a:r>
              <a:rPr lang="en-US" dirty="0" smtClean="0"/>
              <a:t>-</a:t>
            </a:r>
            <a:r>
              <a:rPr lang="en-US" dirty="0" err="1" smtClean="0"/>
              <a:t>watson</a:t>
            </a:r>
            <a:r>
              <a:rPr lang="en-US" smtClean="0"/>
              <a:t>-test-coefficient/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7EA33-FA93-47D6-94A5-56A30503674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309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7EA33-FA93-47D6-94A5-56A30503674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3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7EA33-FA93-47D6-94A5-56A30503674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479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3069-4415-4E77-B65B-EF0115801BAA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0DE4-6F28-4CEB-87D6-558DEE0C4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9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3069-4415-4E77-B65B-EF0115801BAA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0DE4-6F28-4CEB-87D6-558DEE0C4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84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3069-4415-4E77-B65B-EF0115801BAA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0DE4-6F28-4CEB-87D6-558DEE0C4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00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3069-4415-4E77-B65B-EF0115801BAA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0DE4-6F28-4CEB-87D6-558DEE0C4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41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3069-4415-4E77-B65B-EF0115801BAA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0DE4-6F28-4CEB-87D6-558DEE0C4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6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3069-4415-4E77-B65B-EF0115801BAA}" type="datetimeFigureOut">
              <a:rPr lang="en-US" smtClean="0"/>
              <a:t>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0DE4-6F28-4CEB-87D6-558DEE0C4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24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3069-4415-4E77-B65B-EF0115801BAA}" type="datetimeFigureOut">
              <a:rPr lang="en-US" smtClean="0"/>
              <a:t>1/30/18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0DE4-6F28-4CEB-87D6-558DEE0C4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35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3069-4415-4E77-B65B-EF0115801BAA}" type="datetimeFigureOut">
              <a:rPr lang="en-US" smtClean="0"/>
              <a:t>1/30/18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0DE4-6F28-4CEB-87D6-558DEE0C4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8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3069-4415-4E77-B65B-EF0115801BAA}" type="datetimeFigureOut">
              <a:rPr lang="en-US" smtClean="0"/>
              <a:t>1/30/18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0DE4-6F28-4CEB-87D6-558DEE0C4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7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3069-4415-4E77-B65B-EF0115801BAA}" type="datetimeFigureOut">
              <a:rPr lang="en-US" smtClean="0"/>
              <a:t>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0DE4-6F28-4CEB-87D6-558DEE0C4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97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3069-4415-4E77-B65B-EF0115801BAA}" type="datetimeFigureOut">
              <a:rPr lang="en-US" smtClean="0"/>
              <a:t>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0DE4-6F28-4CEB-87D6-558DEE0C4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77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D3069-4415-4E77-B65B-EF0115801BAA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80DE4-6F28-4CEB-87D6-558DEE0C4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34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5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5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oleObject" Target="../embeddings/oleObject6.bin"/><Relationship Id="rId5" Type="http://schemas.openxmlformats.org/officeDocument/2006/relationships/image" Target="../media/image6.wmf"/><Relationship Id="rId6" Type="http://schemas.openxmlformats.org/officeDocument/2006/relationships/image" Target="../media/image7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oleObject" Target="../embeddings/oleObject7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8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oleObject" Target="../embeddings/oleObject9.bin"/><Relationship Id="rId5" Type="http://schemas.openxmlformats.org/officeDocument/2006/relationships/image" Target="../media/image11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e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1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2.emf"/><Relationship Id="rId5" Type="http://schemas.openxmlformats.org/officeDocument/2006/relationships/image" Target="../media/image20.png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5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6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6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6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7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7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8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oleObject" Target="../embeddings/oleObject18.bin"/><Relationship Id="rId5" Type="http://schemas.openxmlformats.org/officeDocument/2006/relationships/image" Target="../media/image18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1350" y="1647175"/>
            <a:ext cx="5321300" cy="1493837"/>
          </a:xfrm>
        </p:spPr>
        <p:txBody>
          <a:bodyPr>
            <a:normAutofit fontScale="90000"/>
          </a:bodyPr>
          <a:lstStyle/>
          <a:p>
            <a:r>
              <a:rPr lang="en-US" sz="4800" dirty="0" smtClean="0">
                <a:solidFill>
                  <a:srgbClr val="F79646"/>
                </a:solidFill>
                <a:latin typeface="+mn-lt"/>
              </a:rPr>
              <a:t>Linear Regression:</a:t>
            </a:r>
            <a:br>
              <a:rPr lang="en-US" sz="4800" dirty="0" smtClean="0">
                <a:solidFill>
                  <a:srgbClr val="F79646"/>
                </a:solidFill>
                <a:latin typeface="+mn-lt"/>
              </a:rPr>
            </a:br>
            <a:r>
              <a:rPr lang="en-US" sz="4800" dirty="0" smtClean="0">
                <a:solidFill>
                  <a:srgbClr val="F79646"/>
                </a:solidFill>
                <a:latin typeface="+mn-lt"/>
              </a:rPr>
              <a:t>What do these numbers mean?</a:t>
            </a:r>
            <a:endParaRPr lang="en-US" sz="4800" dirty="0">
              <a:solidFill>
                <a:srgbClr val="F79646"/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178" y="3860800"/>
            <a:ext cx="1749645" cy="181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11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748185" y="2153559"/>
            <a:ext cx="4224980" cy="1091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900"/>
              </a:lnSpc>
            </a:pPr>
            <a:r>
              <a:rPr lang="en-US" sz="3200" b="1" dirty="0" smtClean="0">
                <a:solidFill>
                  <a:srgbClr val="9CBC59"/>
                </a:solidFill>
              </a:rPr>
              <a:t>Randomness </a:t>
            </a:r>
          </a:p>
          <a:p>
            <a:pPr algn="ctr">
              <a:lnSpc>
                <a:spcPts val="3900"/>
              </a:lnSpc>
            </a:pPr>
            <a:r>
              <a:rPr lang="en-US" sz="3200" b="1" dirty="0" smtClean="0">
                <a:solidFill>
                  <a:srgbClr val="9CBC59"/>
                </a:solidFill>
              </a:rPr>
              <a:t>left in the model </a:t>
            </a:r>
            <a:endParaRPr lang="en-US" sz="3200" dirty="0"/>
          </a:p>
        </p:txBody>
      </p:sp>
      <p:sp>
        <p:nvSpPr>
          <p:cNvPr id="13" name="Rectangle 12"/>
          <p:cNvSpPr/>
          <p:nvPr/>
        </p:nvSpPr>
        <p:spPr>
          <a:xfrm>
            <a:off x="5052135" y="3694013"/>
            <a:ext cx="381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89746"/>
                </a:solidFill>
              </a:rPr>
              <a:t>Variation in the data</a:t>
            </a:r>
            <a:endParaRPr lang="en-US" sz="32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517252"/>
              </p:ext>
            </p:extLst>
          </p:nvPr>
        </p:nvGraphicFramePr>
        <p:xfrm>
          <a:off x="211138" y="2300288"/>
          <a:ext cx="4316412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Equation" r:id="rId3" imgW="838080" imgH="393480" progId="Equation.3">
                  <p:embed/>
                </p:oleObj>
              </mc:Choice>
              <mc:Fallback>
                <p:oleObj name="Equation" r:id="rId3" imgW="838080" imgH="3934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8" y="2300288"/>
                        <a:ext cx="4316412" cy="202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8160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7350" y="5219923"/>
            <a:ext cx="8280400" cy="1285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600" b="1" dirty="0" smtClean="0">
                <a:solidFill>
                  <a:srgbClr val="4F82BE"/>
                </a:solidFill>
              </a:rPr>
              <a:t>SSE/SST is the portion of variation left unexplained by the model (handled by</a:t>
            </a:r>
            <a:r>
              <a:rPr lang="en-US" sz="4800" b="1" dirty="0">
                <a:solidFill>
                  <a:srgbClr val="4F82BE"/>
                </a:solidFill>
              </a:rPr>
              <a:t> </a:t>
            </a:r>
            <a:r>
              <a:rPr lang="el-GR" sz="3600" b="1" dirty="0" smtClean="0">
                <a:solidFill>
                  <a:srgbClr val="4F82BE"/>
                </a:solidFill>
              </a:rPr>
              <a:t>ε</a:t>
            </a:r>
            <a:r>
              <a:rPr lang="en-US" sz="3600" b="1" dirty="0" smtClean="0">
                <a:solidFill>
                  <a:srgbClr val="4F82BE"/>
                </a:solidFill>
              </a:rPr>
              <a:t>)</a:t>
            </a:r>
            <a:endParaRPr lang="en-US" sz="3600" b="1" dirty="0">
              <a:solidFill>
                <a:srgbClr val="4F82BE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517252"/>
              </p:ext>
            </p:extLst>
          </p:nvPr>
        </p:nvGraphicFramePr>
        <p:xfrm>
          <a:off x="211138" y="2300288"/>
          <a:ext cx="4316412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Equation" r:id="rId3" imgW="838080" imgH="393480" progId="Equation.3">
                  <p:embed/>
                </p:oleObj>
              </mc:Choice>
              <mc:Fallback>
                <p:oleObj name="Equation" r:id="rId3" imgW="838080" imgH="3934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8" y="2300288"/>
                        <a:ext cx="4316412" cy="202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4748185" y="2153559"/>
            <a:ext cx="4224980" cy="1091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900"/>
              </a:lnSpc>
            </a:pPr>
            <a:r>
              <a:rPr lang="en-US" sz="3200" b="1" dirty="0" smtClean="0">
                <a:solidFill>
                  <a:srgbClr val="9CBC59"/>
                </a:solidFill>
              </a:rPr>
              <a:t>Randomness </a:t>
            </a:r>
          </a:p>
          <a:p>
            <a:pPr algn="ctr">
              <a:lnSpc>
                <a:spcPts val="3900"/>
              </a:lnSpc>
            </a:pPr>
            <a:r>
              <a:rPr lang="en-US" sz="3200" b="1" dirty="0" smtClean="0">
                <a:solidFill>
                  <a:srgbClr val="9CBC59"/>
                </a:solidFill>
              </a:rPr>
              <a:t>left in the model 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5052135" y="3694013"/>
            <a:ext cx="381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89746"/>
                </a:solidFill>
              </a:rPr>
              <a:t>Variation in the data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61785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7350" y="4820393"/>
            <a:ext cx="8280400" cy="1829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600" b="1" dirty="0" smtClean="0">
                <a:solidFill>
                  <a:srgbClr val="4F82BE"/>
                </a:solidFill>
              </a:rPr>
              <a:t>R</a:t>
            </a:r>
            <a:r>
              <a:rPr lang="en-US" sz="3600" b="1" dirty="0" smtClean="0">
                <a:solidFill>
                  <a:srgbClr val="4F82BE"/>
                </a:solidFill>
                <a:sym typeface="Symbol" panose="05050102010706020507" pitchFamily="18" charset="2"/>
              </a:rPr>
              <a:t>² is the portion of variation explained by the model (</a:t>
            </a:r>
            <a:r>
              <a:rPr lang="en-US" sz="4000" b="1" dirty="0" smtClean="0">
                <a:solidFill>
                  <a:srgbClr val="4F82BE"/>
                </a:solidFill>
              </a:rPr>
              <a:t>R</a:t>
            </a:r>
            <a:r>
              <a:rPr lang="en-US" sz="4000" b="1" dirty="0" smtClean="0">
                <a:solidFill>
                  <a:srgbClr val="4F82BE"/>
                </a:solidFill>
                <a:sym typeface="Symbol" panose="05050102010706020507" pitchFamily="18" charset="2"/>
              </a:rPr>
              <a:t>² is between 0 and 1)</a:t>
            </a:r>
          </a:p>
          <a:p>
            <a:pPr algn="ctr">
              <a:lnSpc>
                <a:spcPts val="4500"/>
              </a:lnSpc>
            </a:pPr>
            <a:r>
              <a:rPr lang="en-US" sz="4000" b="1" dirty="0" smtClean="0">
                <a:solidFill>
                  <a:srgbClr val="4F82BE"/>
                </a:solidFill>
                <a:sym typeface="Symbol" panose="05050102010706020507" pitchFamily="18" charset="2"/>
              </a:rPr>
              <a:t>(</a:t>
            </a:r>
            <a:r>
              <a:rPr lang="en-US" sz="2000" b="1" dirty="0" smtClean="0">
                <a:solidFill>
                  <a:srgbClr val="4F82BE"/>
                </a:solidFill>
                <a:sym typeface="Symbol" panose="05050102010706020507" pitchFamily="18" charset="2"/>
              </a:rPr>
              <a:t>as long as the model has smaller residuals than the mean-only model</a:t>
            </a:r>
            <a:r>
              <a:rPr lang="en-US" sz="4000" b="1" dirty="0" smtClean="0">
                <a:solidFill>
                  <a:srgbClr val="4F82BE"/>
                </a:solidFill>
                <a:sym typeface="Symbol" panose="05050102010706020507" pitchFamily="18" charset="2"/>
              </a:rPr>
              <a:t>)</a:t>
            </a:r>
            <a:endParaRPr lang="en-US" sz="4000" b="1" dirty="0">
              <a:solidFill>
                <a:srgbClr val="4F82BE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517252"/>
              </p:ext>
            </p:extLst>
          </p:nvPr>
        </p:nvGraphicFramePr>
        <p:xfrm>
          <a:off x="211138" y="2300288"/>
          <a:ext cx="4316412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Equation" r:id="rId3" imgW="838080" imgH="393480" progId="Equation.3">
                  <p:embed/>
                </p:oleObj>
              </mc:Choice>
              <mc:Fallback>
                <p:oleObj name="Equation" r:id="rId3" imgW="838080" imgH="3934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8" y="2300288"/>
                        <a:ext cx="4316412" cy="202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4748185" y="2153559"/>
            <a:ext cx="4224980" cy="1091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900"/>
              </a:lnSpc>
            </a:pPr>
            <a:r>
              <a:rPr lang="en-US" sz="3200" b="1" dirty="0" smtClean="0">
                <a:solidFill>
                  <a:srgbClr val="9CBC59"/>
                </a:solidFill>
              </a:rPr>
              <a:t>Randomness </a:t>
            </a:r>
          </a:p>
          <a:p>
            <a:pPr algn="ctr">
              <a:lnSpc>
                <a:spcPts val="3900"/>
              </a:lnSpc>
            </a:pPr>
            <a:r>
              <a:rPr lang="en-US" sz="3200" b="1" dirty="0" smtClean="0">
                <a:solidFill>
                  <a:srgbClr val="9CBC59"/>
                </a:solidFill>
              </a:rPr>
              <a:t>left in the model 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5052135" y="3694013"/>
            <a:ext cx="381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89746"/>
                </a:solidFill>
              </a:rPr>
              <a:t>Variation in the data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02826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6443"/>
          <a:stretch/>
        </p:blipFill>
        <p:spPr>
          <a:xfrm>
            <a:off x="1609809" y="233398"/>
            <a:ext cx="6048291" cy="3429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16500" y="1244600"/>
            <a:ext cx="2438400" cy="774700"/>
          </a:xfrm>
          <a:prstGeom prst="rect">
            <a:avLst/>
          </a:prstGeom>
          <a:noFill/>
          <a:ln w="57150"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596146" y="1339562"/>
            <a:ext cx="11294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89746"/>
                </a:solidFill>
                <a:latin typeface="Calibri" panose="020F0502020204030204" pitchFamily="34" charset="0"/>
              </a:rPr>
              <a:t>F-test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356373" y="3619476"/>
            <a:ext cx="83693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4F82BE"/>
                </a:solidFill>
              </a:rPr>
              <a:t>Null hypothesis</a:t>
            </a:r>
            <a:r>
              <a:rPr lang="en-US" sz="2000" b="1" dirty="0">
                <a:solidFill>
                  <a:srgbClr val="4F82BE"/>
                </a:solidFill>
              </a:rPr>
              <a:t>:</a:t>
            </a:r>
          </a:p>
          <a:p>
            <a:r>
              <a:rPr lang="en-US" sz="2000" dirty="0" smtClean="0">
                <a:solidFill>
                  <a:srgbClr val="1DC6D5"/>
                </a:solidFill>
              </a:rPr>
              <a:t>This data can be modeled by setting all </a:t>
            </a:r>
            <a:r>
              <a:rPr lang="el-GR" sz="2000" dirty="0" smtClean="0">
                <a:solidFill>
                  <a:srgbClr val="1DC6D5"/>
                </a:solidFill>
              </a:rPr>
              <a:t>β</a:t>
            </a:r>
            <a:r>
              <a:rPr lang="en-US" sz="2000" dirty="0" smtClean="0">
                <a:solidFill>
                  <a:srgbClr val="1DC6D5"/>
                </a:solidFill>
              </a:rPr>
              <a:t> values to zero</a:t>
            </a:r>
            <a:endParaRPr lang="en-US" sz="2000" dirty="0">
              <a:solidFill>
                <a:srgbClr val="1DC6D5"/>
              </a:solidFill>
            </a:endParaRPr>
          </a:p>
          <a:p>
            <a:r>
              <a:rPr lang="en-US" sz="2000" dirty="0">
                <a:solidFill>
                  <a:srgbClr val="1DC6D5"/>
                </a:solidFill>
              </a:rPr>
              <a:t>(</a:t>
            </a:r>
            <a:r>
              <a:rPr lang="en-US" sz="2000" dirty="0" smtClean="0">
                <a:solidFill>
                  <a:srgbClr val="1DC6D5"/>
                </a:solidFill>
              </a:rPr>
              <a:t>and the linear relationship we’ve found is purely due to chance)</a:t>
            </a:r>
          </a:p>
          <a:p>
            <a:endParaRPr lang="en-US" sz="2000" b="1" dirty="0">
              <a:solidFill>
                <a:srgbClr val="4BADC7"/>
              </a:solidFill>
            </a:endParaRPr>
          </a:p>
          <a:p>
            <a:r>
              <a:rPr lang="en-US" sz="2000" b="1" dirty="0" err="1" smtClean="0">
                <a:solidFill>
                  <a:schemeClr val="accent5"/>
                </a:solidFill>
              </a:rPr>
              <a:t>Prob</a:t>
            </a:r>
            <a:r>
              <a:rPr lang="en-US" sz="2000" b="1" dirty="0" smtClean="0">
                <a:solidFill>
                  <a:schemeClr val="accent5"/>
                </a:solidFill>
              </a:rPr>
              <a:t> (F-statistic):</a:t>
            </a:r>
          </a:p>
          <a:p>
            <a:r>
              <a:rPr lang="en-US" sz="2000" dirty="0" smtClean="0">
                <a:solidFill>
                  <a:srgbClr val="1DC6D5"/>
                </a:solidFill>
              </a:rPr>
              <a:t>Is the p-value for this test. </a:t>
            </a:r>
            <a:r>
              <a:rPr lang="en-US" sz="2000" dirty="0" err="1" smtClean="0">
                <a:solidFill>
                  <a:srgbClr val="1DC6D5"/>
                </a:solidFill>
              </a:rPr>
              <a:t>ie</a:t>
            </a:r>
            <a:r>
              <a:rPr lang="en-US" sz="2000" dirty="0" smtClean="0">
                <a:solidFill>
                  <a:srgbClr val="1DC6D5"/>
                </a:solidFill>
              </a:rPr>
              <a:t>:  it is the probability of finding the observed ( or more extreme) results when the above null hypothesis (Ho) is true. </a:t>
            </a:r>
          </a:p>
          <a:p>
            <a:r>
              <a:rPr lang="en-US" sz="2000" dirty="0" smtClean="0">
                <a:solidFill>
                  <a:srgbClr val="1DC6D5"/>
                </a:solidFill>
              </a:rPr>
              <a:t>If </a:t>
            </a:r>
            <a:r>
              <a:rPr lang="en-US" sz="2000" dirty="0">
                <a:solidFill>
                  <a:srgbClr val="1DC6D5"/>
                </a:solidFill>
              </a:rPr>
              <a:t>p-value &lt;0.05, we can reject the null </a:t>
            </a:r>
            <a:r>
              <a:rPr lang="en-US" sz="2000" dirty="0" smtClean="0">
                <a:solidFill>
                  <a:srgbClr val="1DC6D5"/>
                </a:solidFill>
              </a:rPr>
              <a:t>hypothesis. (Data </a:t>
            </a:r>
            <a:r>
              <a:rPr lang="en-US" sz="2000" dirty="0">
                <a:solidFill>
                  <a:srgbClr val="1DC6D5"/>
                </a:solidFill>
              </a:rPr>
              <a:t>is too extreme to fit this model </a:t>
            </a:r>
            <a:r>
              <a:rPr lang="en-US" sz="2000" u="sng" dirty="0">
                <a:solidFill>
                  <a:srgbClr val="1DC6D5"/>
                </a:solidFill>
              </a:rPr>
              <a:t>just by </a:t>
            </a:r>
            <a:r>
              <a:rPr lang="en-US" sz="2000" u="sng" dirty="0" smtClean="0">
                <a:solidFill>
                  <a:srgbClr val="1DC6D5"/>
                </a:solidFill>
              </a:rPr>
              <a:t>chance.</a:t>
            </a:r>
            <a:r>
              <a:rPr lang="en-US" sz="2000" dirty="0" smtClean="0">
                <a:solidFill>
                  <a:srgbClr val="1DC6D5"/>
                </a:solidFill>
              </a:rPr>
              <a:t>)</a:t>
            </a:r>
            <a:r>
              <a:rPr lang="en-US" sz="2000" dirty="0">
                <a:solidFill>
                  <a:srgbClr val="1DC6D5"/>
                </a:solidFill>
              </a:rPr>
              <a:t> </a:t>
            </a:r>
            <a:r>
              <a:rPr lang="en-US" sz="2000" dirty="0" smtClean="0">
                <a:solidFill>
                  <a:srgbClr val="1DC6D5"/>
                </a:solidFill>
              </a:rPr>
              <a:t>  It </a:t>
            </a:r>
            <a:r>
              <a:rPr lang="en-US" sz="2000" dirty="0">
                <a:solidFill>
                  <a:srgbClr val="1DC6D5"/>
                </a:solidFill>
              </a:rPr>
              <a:t>d</a:t>
            </a:r>
            <a:r>
              <a:rPr lang="en-US" sz="2000" dirty="0" smtClean="0">
                <a:solidFill>
                  <a:srgbClr val="1DC6D5"/>
                </a:solidFill>
              </a:rPr>
              <a:t>oesn’t </a:t>
            </a:r>
            <a:r>
              <a:rPr lang="en-US" sz="2000" dirty="0">
                <a:solidFill>
                  <a:srgbClr val="1DC6D5"/>
                </a:solidFill>
              </a:rPr>
              <a:t>mean the model is “true”</a:t>
            </a:r>
            <a:endParaRPr lang="en-US" sz="2000" u="sng" dirty="0">
              <a:solidFill>
                <a:srgbClr val="1DC6D5"/>
              </a:solidFill>
            </a:endParaRPr>
          </a:p>
          <a:p>
            <a:endParaRPr lang="en-US" sz="2400" dirty="0" smtClean="0">
              <a:solidFill>
                <a:srgbClr val="1DC6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387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46442"/>
          <a:stretch/>
        </p:blipFill>
        <p:spPr>
          <a:xfrm>
            <a:off x="1547855" y="202419"/>
            <a:ext cx="6048291" cy="3429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16500" y="1981200"/>
            <a:ext cx="2438400" cy="393700"/>
          </a:xfrm>
          <a:prstGeom prst="rect">
            <a:avLst/>
          </a:prstGeom>
          <a:noFill/>
          <a:ln w="57150"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596146" y="1885662"/>
            <a:ext cx="10342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89746"/>
                </a:solidFill>
                <a:latin typeface="Calibri" panose="020F0502020204030204" pitchFamily="34" charset="0"/>
              </a:rPr>
              <a:t>Log L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187306" y="3693807"/>
            <a:ext cx="81822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4F82BE"/>
                </a:solidFill>
              </a:rPr>
              <a:t>Likelihood </a:t>
            </a:r>
            <a:r>
              <a:rPr lang="en-US" sz="2800" b="1" dirty="0" smtClean="0">
                <a:solidFill>
                  <a:srgbClr val="4F82BE"/>
                </a:solidFill>
              </a:rPr>
              <a:t>is just </a:t>
            </a:r>
            <a:r>
              <a:rPr lang="en-US" sz="2800" b="1" dirty="0">
                <a:solidFill>
                  <a:srgbClr val="4F82BE"/>
                </a:solidFill>
              </a:rPr>
              <a:t>a different cost </a:t>
            </a:r>
            <a:r>
              <a:rPr lang="en-US" sz="2800" b="1" dirty="0" smtClean="0">
                <a:solidFill>
                  <a:srgbClr val="4F82BE"/>
                </a:solidFill>
              </a:rPr>
              <a:t>function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927609"/>
              </p:ext>
            </p:extLst>
          </p:nvPr>
        </p:nvGraphicFramePr>
        <p:xfrm>
          <a:off x="361089" y="4567551"/>
          <a:ext cx="4600377" cy="746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5" name="Equation" r:id="rId4" imgW="1562040" imgH="253800" progId="Equation.3">
                  <p:embed/>
                </p:oleObj>
              </mc:Choice>
              <mc:Fallback>
                <p:oleObj name="Equation" r:id="rId4" imgW="15620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089" y="4567551"/>
                        <a:ext cx="4600377" cy="7469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40840" y="5341015"/>
                <a:ext cx="8461698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1DC6D5"/>
                    </a:solidFill>
                  </a:rPr>
                  <a:t>For a given model (pair of </a:t>
                </a:r>
                <a:r>
                  <a:rPr lang="el-GR" sz="2000" b="1" dirty="0" smtClean="0">
                    <a:solidFill>
                      <a:srgbClr val="1DC6D5"/>
                    </a:solidFill>
                  </a:rPr>
                  <a:t>β0</a:t>
                </a:r>
                <a:r>
                  <a:rPr lang="en-US" sz="2000" b="1" dirty="0" smtClean="0">
                    <a:solidFill>
                      <a:srgbClr val="1DC6D5"/>
                    </a:solidFill>
                  </a:rPr>
                  <a:t> And </a:t>
                </a:r>
                <a:r>
                  <a:rPr lang="el-GR" sz="2000" b="1" dirty="0" smtClean="0">
                    <a:solidFill>
                      <a:srgbClr val="1DC6D5"/>
                    </a:solidFill>
                  </a:rPr>
                  <a:t>β1</a:t>
                </a:r>
                <a:r>
                  <a:rPr lang="en-US" sz="2000" b="1" dirty="0" smtClean="0">
                    <a:solidFill>
                      <a:srgbClr val="1DC6D5"/>
                    </a:solidFill>
                  </a:rPr>
                  <a:t> values),</a:t>
                </a:r>
              </a:p>
              <a:p>
                <a:r>
                  <a:rPr lang="en-US" sz="2000" b="1" dirty="0" smtClean="0">
                    <a:solidFill>
                      <a:srgbClr val="1DC6D5"/>
                    </a:solidFill>
                  </a:rPr>
                  <a:t>Likelihood is the prob. Of getting exactly this set of observed  values</a:t>
                </a:r>
              </a:p>
              <a:p>
                <a:endParaRPr lang="en-US" sz="2000" b="1" dirty="0">
                  <a:solidFill>
                    <a:srgbClr val="1DC6D5"/>
                  </a:solidFill>
                </a:endParaRPr>
              </a:p>
              <a:p>
                <a:r>
                  <a:rPr lang="en-US" sz="2000" b="1" dirty="0" smtClean="0">
                    <a:solidFill>
                      <a:srgbClr val="1DC6D5"/>
                    </a:solidFill>
                  </a:rPr>
                  <a:t>The model with maximum likelihood is the best fit.</a:t>
                </a:r>
                <a:endParaRPr lang="en-US" sz="2000" dirty="0">
                  <a:solidFill>
                    <a:srgbClr val="1DC6D5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40" y="5341015"/>
                <a:ext cx="8461698" cy="132343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4744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55" y="202419"/>
            <a:ext cx="6048291" cy="64023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02100" y="4038600"/>
            <a:ext cx="1155700" cy="762000"/>
          </a:xfrm>
          <a:prstGeom prst="rect">
            <a:avLst/>
          </a:prstGeom>
          <a:noFill/>
          <a:ln w="57150"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25419" y="4206721"/>
            <a:ext cx="1739900" cy="437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2800" b="1" dirty="0">
                <a:solidFill>
                  <a:srgbClr val="F89746"/>
                </a:solidFill>
                <a:latin typeface="Calibri" panose="020F0502020204030204" pitchFamily="34" charset="0"/>
              </a:rPr>
              <a:t>t</a:t>
            </a:r>
            <a:r>
              <a:rPr lang="en-US" sz="2800" b="1" dirty="0" smtClean="0">
                <a:solidFill>
                  <a:srgbClr val="F89746"/>
                </a:solidFill>
                <a:latin typeface="Calibri" panose="020F0502020204030204" pitchFamily="34" charset="0"/>
              </a:rPr>
              <a:t>-test</a:t>
            </a:r>
            <a:endParaRPr lang="en-US" sz="2800" b="1" dirty="0">
              <a:solidFill>
                <a:srgbClr val="F89746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013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52909" b="25932"/>
          <a:stretch/>
        </p:blipFill>
        <p:spPr>
          <a:xfrm>
            <a:off x="1598655" y="863602"/>
            <a:ext cx="6048291" cy="1354666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861339"/>
              </p:ext>
            </p:extLst>
          </p:nvPr>
        </p:nvGraphicFramePr>
        <p:xfrm>
          <a:off x="1078537" y="1744134"/>
          <a:ext cx="425716" cy="509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9" name="Equation" r:id="rId4" imgW="190440" imgH="228600" progId="Equation.3">
                  <p:embed/>
                </p:oleObj>
              </mc:Choice>
              <mc:Fallback>
                <p:oleObj name="Equation" r:id="rId4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8537" y="1744134"/>
                        <a:ext cx="425716" cy="5099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1290835"/>
              </p:ext>
            </p:extLst>
          </p:nvPr>
        </p:nvGraphicFramePr>
        <p:xfrm>
          <a:off x="1135063" y="1377422"/>
          <a:ext cx="398462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0" name="Equation" r:id="rId6" imgW="177480" imgH="215640" progId="Equation.3">
                  <p:embed/>
                </p:oleObj>
              </mc:Choice>
              <mc:Fallback>
                <p:oleObj name="Equation" r:id="rId6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063" y="1377422"/>
                        <a:ext cx="398462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493184" y="2815835"/>
            <a:ext cx="83693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4F82BE"/>
                </a:solidFill>
              </a:rPr>
              <a:t>Null hypothesis</a:t>
            </a:r>
            <a:r>
              <a:rPr lang="en-US" sz="2000" b="1" dirty="0">
                <a:solidFill>
                  <a:srgbClr val="4F82BE"/>
                </a:solidFill>
              </a:rPr>
              <a:t>:</a:t>
            </a:r>
          </a:p>
          <a:p>
            <a:r>
              <a:rPr lang="en-US" sz="2000" dirty="0" smtClean="0">
                <a:solidFill>
                  <a:srgbClr val="1DC6D5"/>
                </a:solidFill>
              </a:rPr>
              <a:t>This specific </a:t>
            </a:r>
            <a:r>
              <a:rPr lang="el-GR" sz="2000" dirty="0" smtClean="0">
                <a:solidFill>
                  <a:srgbClr val="1DC6D5"/>
                </a:solidFill>
              </a:rPr>
              <a:t>β</a:t>
            </a:r>
            <a:r>
              <a:rPr lang="en-US" sz="2000" dirty="0" smtClean="0">
                <a:solidFill>
                  <a:srgbClr val="1DC6D5"/>
                </a:solidFill>
              </a:rPr>
              <a:t> value is zero</a:t>
            </a:r>
            <a:endParaRPr lang="en-US" sz="2000" dirty="0">
              <a:solidFill>
                <a:srgbClr val="1DC6D5"/>
              </a:solidFill>
            </a:endParaRPr>
          </a:p>
          <a:p>
            <a:r>
              <a:rPr lang="en-US" sz="2000" dirty="0">
                <a:solidFill>
                  <a:srgbClr val="1DC6D5"/>
                </a:solidFill>
              </a:rPr>
              <a:t>(</a:t>
            </a:r>
            <a:r>
              <a:rPr lang="en-US" sz="2000" dirty="0" smtClean="0">
                <a:solidFill>
                  <a:srgbClr val="1DC6D5"/>
                </a:solidFill>
              </a:rPr>
              <a:t>and the data can be created by such a model (with the other </a:t>
            </a:r>
            <a:r>
              <a:rPr lang="el-GR" sz="2000" dirty="0">
                <a:solidFill>
                  <a:srgbClr val="1DC6D5"/>
                </a:solidFill>
              </a:rPr>
              <a:t>β </a:t>
            </a:r>
            <a:r>
              <a:rPr lang="en-US" sz="2000" dirty="0" smtClean="0">
                <a:solidFill>
                  <a:srgbClr val="1DC6D5"/>
                </a:solidFill>
              </a:rPr>
              <a:t>values intact)</a:t>
            </a:r>
          </a:p>
          <a:p>
            <a:endParaRPr lang="en-US" sz="2000" dirty="0" smtClean="0">
              <a:solidFill>
                <a:srgbClr val="1DC6D5"/>
              </a:solidFill>
            </a:endParaRPr>
          </a:p>
          <a:p>
            <a:r>
              <a:rPr lang="en-US" sz="2000" b="1" dirty="0" smtClean="0">
                <a:solidFill>
                  <a:srgbClr val="4F82BE"/>
                </a:solidFill>
              </a:rPr>
              <a:t>P &gt;|t|:</a:t>
            </a:r>
          </a:p>
          <a:p>
            <a:r>
              <a:rPr lang="en-US" sz="2000" dirty="0" smtClean="0">
                <a:solidFill>
                  <a:srgbClr val="1DC6D5"/>
                </a:solidFill>
              </a:rPr>
              <a:t>P-value for this test.  Again if p-value &lt; 0.05, we can reject the null hypothesis: </a:t>
            </a:r>
          </a:p>
          <a:p>
            <a:r>
              <a:rPr lang="en-US" sz="2000" dirty="0" smtClean="0">
                <a:solidFill>
                  <a:srgbClr val="1DC6D5"/>
                </a:solidFill>
              </a:rPr>
              <a:t>This variable does contribute to this model ( DOES or DOESN’T.  Not how much)</a:t>
            </a:r>
            <a:endParaRPr lang="en-US" sz="2000" dirty="0">
              <a:solidFill>
                <a:srgbClr val="1DC6D5"/>
              </a:solidFill>
            </a:endParaRPr>
          </a:p>
          <a:p>
            <a:endParaRPr lang="en-US" sz="2000" dirty="0" smtClean="0">
              <a:solidFill>
                <a:srgbClr val="42BEB2"/>
              </a:solidFill>
            </a:endParaRPr>
          </a:p>
          <a:p>
            <a:endParaRPr lang="en-US" sz="2000" dirty="0">
              <a:solidFill>
                <a:srgbClr val="4F82BE"/>
              </a:solidFill>
            </a:endParaRPr>
          </a:p>
          <a:p>
            <a:endParaRPr lang="en-US" sz="2000" dirty="0">
              <a:solidFill>
                <a:srgbClr val="1DC6D5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69833" y="1312334"/>
            <a:ext cx="1155700" cy="762000"/>
          </a:xfrm>
          <a:prstGeom prst="rect">
            <a:avLst/>
          </a:prstGeom>
          <a:noFill/>
          <a:ln w="57150"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093152" y="1480455"/>
            <a:ext cx="1739900" cy="437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2800" b="1" dirty="0">
                <a:solidFill>
                  <a:srgbClr val="F89746"/>
                </a:solidFill>
                <a:latin typeface="Calibri" panose="020F0502020204030204" pitchFamily="34" charset="0"/>
              </a:rPr>
              <a:t>t</a:t>
            </a:r>
            <a:r>
              <a:rPr lang="en-US" sz="2800" b="1" dirty="0" smtClean="0">
                <a:solidFill>
                  <a:srgbClr val="F89746"/>
                </a:solidFill>
                <a:latin typeface="Calibri" panose="020F0502020204030204" pitchFamily="34" charset="0"/>
              </a:rPr>
              <a:t>-test</a:t>
            </a:r>
            <a:endParaRPr lang="en-US" sz="2800" b="1" dirty="0">
              <a:solidFill>
                <a:srgbClr val="F89746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687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73275"/>
          <a:stretch/>
        </p:blipFill>
        <p:spPr>
          <a:xfrm>
            <a:off x="1497055" y="660399"/>
            <a:ext cx="6048291" cy="171104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63333" y="787271"/>
            <a:ext cx="698500" cy="762000"/>
          </a:xfrm>
          <a:prstGeom prst="rect">
            <a:avLst/>
          </a:prstGeom>
          <a:noFill/>
          <a:ln w="57150"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804075"/>
            <a:ext cx="1458181" cy="770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2400" b="1" dirty="0" smtClean="0">
                <a:solidFill>
                  <a:srgbClr val="F89746"/>
                </a:solidFill>
                <a:latin typeface="Calibri" panose="020F0502020204030204" pitchFamily="34" charset="0"/>
              </a:rPr>
              <a:t>Normality test</a:t>
            </a:r>
            <a:endParaRPr lang="en-US" sz="2400" b="1" dirty="0">
              <a:solidFill>
                <a:srgbClr val="F89746"/>
              </a:solidFill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6250" y="2832768"/>
            <a:ext cx="83693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4F82BE"/>
                </a:solidFill>
              </a:rPr>
              <a:t>Null hypothesis</a:t>
            </a:r>
            <a:r>
              <a:rPr lang="en-US" sz="2000" b="1" dirty="0">
                <a:solidFill>
                  <a:srgbClr val="4F82BE"/>
                </a:solidFill>
              </a:rPr>
              <a:t>:</a:t>
            </a:r>
          </a:p>
          <a:p>
            <a:r>
              <a:rPr lang="el-GR" sz="2000" dirty="0" smtClean="0">
                <a:solidFill>
                  <a:srgbClr val="1DC6D5"/>
                </a:solidFill>
              </a:rPr>
              <a:t>ε</a:t>
            </a:r>
            <a:r>
              <a:rPr lang="en-US" sz="2000" dirty="0" smtClean="0">
                <a:solidFill>
                  <a:srgbClr val="1DC6D5"/>
                </a:solidFill>
              </a:rPr>
              <a:t> is normally distributed.</a:t>
            </a:r>
            <a:r>
              <a:rPr lang="en-US" sz="2000" dirty="0">
                <a:solidFill>
                  <a:srgbClr val="1DC6D5"/>
                </a:solidFill>
              </a:rPr>
              <a:t> </a:t>
            </a:r>
            <a:r>
              <a:rPr lang="en-US" sz="2000" dirty="0" smtClean="0">
                <a:solidFill>
                  <a:srgbClr val="1DC6D5"/>
                </a:solidFill>
              </a:rPr>
              <a:t> (no skew, no excess kurtosis)</a:t>
            </a:r>
          </a:p>
          <a:p>
            <a:endParaRPr lang="en-US" sz="2000" b="1" dirty="0">
              <a:solidFill>
                <a:srgbClr val="42BEB2"/>
              </a:solidFill>
            </a:endParaRPr>
          </a:p>
          <a:p>
            <a:r>
              <a:rPr lang="en-US" sz="2000" b="1" dirty="0" err="1" smtClean="0">
                <a:solidFill>
                  <a:srgbClr val="4F82BE"/>
                </a:solidFill>
              </a:rPr>
              <a:t>Prob</a:t>
            </a:r>
            <a:r>
              <a:rPr lang="en-US" sz="2000" b="1" dirty="0" smtClean="0">
                <a:solidFill>
                  <a:srgbClr val="4F82BE"/>
                </a:solidFill>
              </a:rPr>
              <a:t>(Omnibus):</a:t>
            </a:r>
          </a:p>
          <a:p>
            <a:r>
              <a:rPr lang="en-US" sz="2000" dirty="0" smtClean="0">
                <a:solidFill>
                  <a:srgbClr val="1DC6D5"/>
                </a:solidFill>
              </a:rPr>
              <a:t>The p-value for this test.   If p-value &lt; 0.05, we reject the null hypothesis:</a:t>
            </a:r>
          </a:p>
          <a:p>
            <a:r>
              <a:rPr lang="el-GR" sz="2000" dirty="0" smtClean="0">
                <a:solidFill>
                  <a:srgbClr val="1DC6D5"/>
                </a:solidFill>
              </a:rPr>
              <a:t>ε</a:t>
            </a:r>
            <a:r>
              <a:rPr lang="en-US" sz="2000" dirty="0" smtClean="0">
                <a:solidFill>
                  <a:srgbClr val="1DC6D5"/>
                </a:solidFill>
              </a:rPr>
              <a:t> does not exactly follow the normal distribution that we assumed.</a:t>
            </a:r>
            <a:r>
              <a:rPr lang="en-US" sz="2000" b="1" dirty="0" smtClean="0">
                <a:solidFill>
                  <a:srgbClr val="42BEB2"/>
                </a:solidFill>
              </a:rPr>
              <a:t>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19200" y="2269067"/>
            <a:ext cx="6553200" cy="23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52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73804"/>
          <a:stretch/>
        </p:blipFill>
        <p:spPr>
          <a:xfrm>
            <a:off x="1666388" y="220133"/>
            <a:ext cx="6048291" cy="16771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49600" y="1024467"/>
            <a:ext cx="698500" cy="762000"/>
          </a:xfrm>
          <a:prstGeom prst="rect">
            <a:avLst/>
          </a:prstGeom>
          <a:noFill/>
          <a:ln w="57150"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3252" y="998937"/>
            <a:ext cx="1739900" cy="770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2800" b="1" dirty="0" smtClean="0">
                <a:solidFill>
                  <a:srgbClr val="F89746"/>
                </a:solidFill>
                <a:latin typeface="Calibri" panose="020F0502020204030204" pitchFamily="34" charset="0"/>
              </a:rPr>
              <a:t>Skew &amp;</a:t>
            </a:r>
          </a:p>
          <a:p>
            <a:pPr>
              <a:lnSpc>
                <a:spcPts val="2600"/>
              </a:lnSpc>
            </a:pPr>
            <a:r>
              <a:rPr lang="en-US" sz="2800" b="1" dirty="0" smtClean="0">
                <a:solidFill>
                  <a:srgbClr val="F89746"/>
                </a:solidFill>
                <a:latin typeface="Calibri" panose="020F0502020204030204" pitchFamily="34" charset="0"/>
              </a:rPr>
              <a:t>Kurtosis</a:t>
            </a:r>
            <a:endParaRPr lang="en-US" sz="2800" b="1" dirty="0">
              <a:solidFill>
                <a:srgbClr val="F89746"/>
              </a:solidFill>
              <a:latin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7147" y="1860865"/>
            <a:ext cx="4549693" cy="19828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4100" y="3888054"/>
            <a:ext cx="3958167" cy="296994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20235" y="2345748"/>
            <a:ext cx="202919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4F82BE"/>
                </a:solidFill>
                <a:latin typeface="Calibri" panose="020F0502020204030204" pitchFamily="34" charset="0"/>
              </a:rPr>
              <a:t>Skew</a:t>
            </a:r>
          </a:p>
          <a:p>
            <a:pPr algn="ctr"/>
            <a:r>
              <a:rPr lang="en-US" sz="2400" dirty="0">
                <a:solidFill>
                  <a:srgbClr val="4F82BE"/>
                </a:solidFill>
                <a:latin typeface="Calibri" panose="020F0502020204030204" pitchFamily="34" charset="0"/>
              </a:rPr>
              <a:t>(asymmetry</a:t>
            </a:r>
            <a:r>
              <a:rPr lang="en-US" sz="2800" dirty="0">
                <a:solidFill>
                  <a:srgbClr val="4F82BE"/>
                </a:solidFill>
                <a:latin typeface="Calibri" panose="020F0502020204030204" pitchFamily="34" charset="0"/>
              </a:rPr>
              <a:t>)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1071034" y="4802289"/>
            <a:ext cx="20291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9CBC59"/>
                </a:solidFill>
                <a:latin typeface="Calibri" panose="020F0502020204030204" pitchFamily="34" charset="0"/>
              </a:rPr>
              <a:t>Kurtosis</a:t>
            </a:r>
          </a:p>
          <a:p>
            <a:pPr algn="ctr"/>
            <a:r>
              <a:rPr lang="en-US" sz="2400" dirty="0">
                <a:solidFill>
                  <a:srgbClr val="9CBC59"/>
                </a:solidFill>
                <a:latin typeface="Calibri" panose="020F0502020204030204" pitchFamily="34" charset="0"/>
              </a:rPr>
              <a:t>(</a:t>
            </a:r>
            <a:r>
              <a:rPr lang="en-US" sz="2400" dirty="0" err="1">
                <a:solidFill>
                  <a:srgbClr val="9CBC59"/>
                </a:solidFill>
                <a:latin typeface="Calibri" panose="020F0502020204030204" pitchFamily="34" charset="0"/>
              </a:rPr>
              <a:t>peakness</a:t>
            </a:r>
            <a:r>
              <a:rPr lang="en-US" sz="2400" dirty="0">
                <a:solidFill>
                  <a:srgbClr val="9CBC59"/>
                </a:solidFill>
                <a:latin typeface="Calibri" panose="020F0502020204030204" pitchFamily="34" charset="0"/>
              </a:rPr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5559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74333"/>
          <a:stretch/>
        </p:blipFill>
        <p:spPr>
          <a:xfrm>
            <a:off x="1581721" y="626533"/>
            <a:ext cx="6048291" cy="164331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67868" y="1058141"/>
            <a:ext cx="889000" cy="762000"/>
          </a:xfrm>
          <a:prstGeom prst="rect">
            <a:avLst/>
          </a:prstGeom>
          <a:noFill/>
          <a:ln w="57150"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41533" y="875902"/>
            <a:ext cx="1458181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2400" b="1" dirty="0" smtClean="0">
                <a:solidFill>
                  <a:srgbClr val="F89746"/>
                </a:solidFill>
                <a:latin typeface="Calibri" panose="020F0502020204030204" pitchFamily="34" charset="0"/>
              </a:rPr>
              <a:t>Another normality test</a:t>
            </a:r>
            <a:endParaRPr lang="en-US" sz="2400" b="1" dirty="0">
              <a:solidFill>
                <a:srgbClr val="F89746"/>
              </a:solidFill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6250" y="2832768"/>
            <a:ext cx="83693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4F82BE"/>
                </a:solidFill>
              </a:rPr>
              <a:t>Null hypothesis</a:t>
            </a:r>
            <a:r>
              <a:rPr lang="en-US" sz="2000" b="1" dirty="0">
                <a:solidFill>
                  <a:srgbClr val="4F82BE"/>
                </a:solidFill>
              </a:rPr>
              <a:t>:</a:t>
            </a:r>
          </a:p>
          <a:p>
            <a:r>
              <a:rPr lang="en-US" sz="2000" dirty="0" smtClean="0">
                <a:solidFill>
                  <a:srgbClr val="1DC6D5"/>
                </a:solidFill>
              </a:rPr>
              <a:t>Again, </a:t>
            </a:r>
            <a:r>
              <a:rPr lang="el-GR" sz="2000" dirty="0" smtClean="0">
                <a:solidFill>
                  <a:srgbClr val="1DC6D5"/>
                </a:solidFill>
              </a:rPr>
              <a:t>ε</a:t>
            </a:r>
            <a:r>
              <a:rPr lang="en-US" sz="2000" dirty="0" smtClean="0">
                <a:solidFill>
                  <a:srgbClr val="1DC6D5"/>
                </a:solidFill>
              </a:rPr>
              <a:t> is normally distributed.</a:t>
            </a:r>
            <a:r>
              <a:rPr lang="en-US" sz="2000" dirty="0">
                <a:solidFill>
                  <a:srgbClr val="1DC6D5"/>
                </a:solidFill>
              </a:rPr>
              <a:t> </a:t>
            </a:r>
            <a:r>
              <a:rPr lang="en-US" sz="2000" dirty="0" smtClean="0">
                <a:solidFill>
                  <a:srgbClr val="1DC6D5"/>
                </a:solidFill>
              </a:rPr>
              <a:t> Idea is : we are looking for a </a:t>
            </a:r>
            <a:r>
              <a:rPr lang="en-US" sz="2000" dirty="0" err="1" smtClean="0">
                <a:solidFill>
                  <a:srgbClr val="1DC6D5"/>
                </a:solidFill>
              </a:rPr>
              <a:t>skewness</a:t>
            </a:r>
            <a:endParaRPr lang="en-US" sz="2000" dirty="0" smtClean="0">
              <a:solidFill>
                <a:srgbClr val="1DC6D5"/>
              </a:solidFill>
            </a:endParaRPr>
          </a:p>
          <a:p>
            <a:r>
              <a:rPr lang="en-US" sz="2000" dirty="0" smtClean="0">
                <a:solidFill>
                  <a:srgbClr val="1DC6D5"/>
                </a:solidFill>
              </a:rPr>
              <a:t> </a:t>
            </a:r>
            <a:r>
              <a:rPr lang="en-US" sz="2000" dirty="0" err="1" smtClean="0">
                <a:solidFill>
                  <a:srgbClr val="1DC6D5"/>
                </a:solidFill>
              </a:rPr>
              <a:t>coeff</a:t>
            </a:r>
            <a:r>
              <a:rPr lang="en-US" sz="2000" dirty="0" smtClean="0">
                <a:solidFill>
                  <a:srgbClr val="1DC6D5"/>
                </a:solidFill>
              </a:rPr>
              <a:t>. ~ 0, and Kurtosis ~ 3.  JB tests if those conditions are held against alternatives. </a:t>
            </a:r>
            <a:endParaRPr lang="en-US" sz="2000" dirty="0">
              <a:solidFill>
                <a:srgbClr val="1DC6D5"/>
              </a:solidFill>
            </a:endParaRPr>
          </a:p>
          <a:p>
            <a:endParaRPr lang="en-US" sz="2000" b="1" dirty="0">
              <a:solidFill>
                <a:srgbClr val="42BEB2"/>
              </a:solidFill>
            </a:endParaRPr>
          </a:p>
          <a:p>
            <a:r>
              <a:rPr lang="en-US" sz="2000" b="1" dirty="0" err="1" smtClean="0">
                <a:solidFill>
                  <a:srgbClr val="4F82BE"/>
                </a:solidFill>
              </a:rPr>
              <a:t>Prob</a:t>
            </a:r>
            <a:r>
              <a:rPr lang="en-US" sz="2000" b="1" smtClean="0">
                <a:solidFill>
                  <a:srgbClr val="4F82BE"/>
                </a:solidFill>
              </a:rPr>
              <a:t>(JB)</a:t>
            </a:r>
            <a:r>
              <a:rPr lang="en-US" sz="2000" b="1" dirty="0" smtClean="0">
                <a:solidFill>
                  <a:srgbClr val="4F82BE"/>
                </a:solidFill>
              </a:rPr>
              <a:t>:</a:t>
            </a:r>
          </a:p>
          <a:p>
            <a:r>
              <a:rPr lang="en-US" sz="2000" dirty="0" smtClean="0">
                <a:solidFill>
                  <a:srgbClr val="1DC6D5"/>
                </a:solidFill>
              </a:rPr>
              <a:t>The p-value for this test.   </a:t>
            </a:r>
          </a:p>
          <a:p>
            <a:r>
              <a:rPr lang="en-US" sz="2000" b="1" dirty="0" smtClean="0">
                <a:solidFill>
                  <a:srgbClr val="42BEB2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80646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55" y="202419"/>
            <a:ext cx="6048291" cy="640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466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73275"/>
          <a:stretch/>
        </p:blipFill>
        <p:spPr>
          <a:xfrm>
            <a:off x="1327721" y="575733"/>
            <a:ext cx="6048291" cy="171104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49279" y="677139"/>
            <a:ext cx="889000" cy="393894"/>
          </a:xfrm>
          <a:prstGeom prst="rect">
            <a:avLst/>
          </a:prstGeom>
          <a:noFill/>
          <a:ln w="57150"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94913" y="584006"/>
            <a:ext cx="2235200" cy="689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sz="2400" b="1" dirty="0" smtClean="0">
                <a:solidFill>
                  <a:srgbClr val="F89746"/>
                </a:solidFill>
                <a:latin typeface="Calibri" panose="020F0502020204030204" pitchFamily="34" charset="0"/>
              </a:rPr>
              <a:t>Autocorrelation test</a:t>
            </a:r>
            <a:endParaRPr lang="en-US" sz="2400" b="1" dirty="0">
              <a:solidFill>
                <a:srgbClr val="F89746"/>
              </a:solidFill>
              <a:latin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9200" y="2184400"/>
            <a:ext cx="6553200" cy="23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6250" y="2832768"/>
            <a:ext cx="83693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4F82BE"/>
                </a:solidFill>
              </a:rPr>
              <a:t>Null </a:t>
            </a:r>
            <a:r>
              <a:rPr lang="en-US" sz="2000" b="1" dirty="0">
                <a:solidFill>
                  <a:srgbClr val="4F82BE"/>
                </a:solidFill>
              </a:rPr>
              <a:t>hypothesis</a:t>
            </a:r>
            <a:r>
              <a:rPr lang="en-US" sz="2000" b="1" dirty="0" smtClean="0">
                <a:solidFill>
                  <a:srgbClr val="4F82BE"/>
                </a:solidFill>
              </a:rPr>
              <a:t>:</a:t>
            </a:r>
          </a:p>
          <a:p>
            <a:r>
              <a:rPr lang="en-US" sz="2000" b="1" dirty="0" smtClean="0">
                <a:solidFill>
                  <a:srgbClr val="1DC6D5"/>
                </a:solidFill>
              </a:rPr>
              <a:t>Errors are uncorrelated</a:t>
            </a:r>
          </a:p>
          <a:p>
            <a:endParaRPr lang="en-US" sz="2000" b="1" dirty="0">
              <a:solidFill>
                <a:srgbClr val="4F82BE"/>
              </a:solidFill>
            </a:endParaRPr>
          </a:p>
          <a:p>
            <a:r>
              <a:rPr lang="en-US" sz="2000" dirty="0" smtClean="0">
                <a:solidFill>
                  <a:srgbClr val="646464"/>
                </a:solidFill>
                <a:latin typeface="PTSans-Regular"/>
              </a:rPr>
              <a:t>The </a:t>
            </a:r>
            <a:r>
              <a:rPr lang="en-US" sz="2000" dirty="0">
                <a:solidFill>
                  <a:srgbClr val="646464"/>
                </a:solidFill>
                <a:latin typeface="PTSans-Regular"/>
              </a:rPr>
              <a:t>Durbin Watson test reports a test statistic, with a value from 0 to 4, where:</a:t>
            </a:r>
          </a:p>
          <a:p>
            <a:pPr>
              <a:buChar char="•"/>
            </a:pPr>
            <a:r>
              <a:rPr lang="en-US" sz="2000" dirty="0">
                <a:solidFill>
                  <a:srgbClr val="646464"/>
                </a:solidFill>
                <a:latin typeface="PTSans-Regular"/>
              </a:rPr>
              <a:t>2 is no autocorrelation.</a:t>
            </a:r>
          </a:p>
          <a:p>
            <a:pPr>
              <a:buChar char="•"/>
            </a:pPr>
            <a:r>
              <a:rPr lang="en-US" sz="2000" dirty="0">
                <a:solidFill>
                  <a:srgbClr val="646464"/>
                </a:solidFill>
                <a:latin typeface="PTSans-Regular"/>
              </a:rPr>
              <a:t>0 to &lt;2 is positive autocorrelation (common in time series data).</a:t>
            </a:r>
          </a:p>
          <a:p>
            <a:pPr>
              <a:buChar char="•"/>
            </a:pPr>
            <a:r>
              <a:rPr lang="en-US" sz="2000" dirty="0">
                <a:solidFill>
                  <a:srgbClr val="646464"/>
                </a:solidFill>
                <a:latin typeface="PTSans-Regular"/>
              </a:rPr>
              <a:t>&gt;2 to 4 is negative autocorrelation (less common in time series data).</a:t>
            </a:r>
            <a:r>
              <a:rPr lang="en-US" sz="2000" dirty="0" smtClean="0">
                <a:solidFill>
                  <a:srgbClr val="1DC6D5"/>
                </a:solidFill>
              </a:rPr>
              <a:t> </a:t>
            </a:r>
            <a:endParaRPr lang="en-US" sz="2000" dirty="0">
              <a:solidFill>
                <a:srgbClr val="1DC6D5"/>
              </a:solidFill>
            </a:endParaRPr>
          </a:p>
          <a:p>
            <a:r>
              <a:rPr lang="en-US" sz="2000" b="1" dirty="0" smtClean="0">
                <a:solidFill>
                  <a:srgbClr val="42BEB2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439734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72746"/>
          <a:stretch/>
        </p:blipFill>
        <p:spPr>
          <a:xfrm>
            <a:off x="1124522" y="677334"/>
            <a:ext cx="6048291" cy="174491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46080" y="1934439"/>
            <a:ext cx="889000" cy="393894"/>
          </a:xfrm>
          <a:prstGeom prst="rect">
            <a:avLst/>
          </a:prstGeom>
          <a:noFill/>
          <a:ln w="57150"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25580" y="1159536"/>
            <a:ext cx="1878054" cy="1279646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sz="2400" b="1" dirty="0" smtClean="0">
                <a:solidFill>
                  <a:srgbClr val="F89746"/>
                </a:solidFill>
                <a:latin typeface="Calibri" panose="020F0502020204030204" pitchFamily="34" charset="0"/>
              </a:rPr>
              <a:t>Sensitivity of prediction to small errors in input</a:t>
            </a:r>
            <a:endParaRPr lang="en-US" sz="2400" b="1" dirty="0">
              <a:solidFill>
                <a:srgbClr val="F89746"/>
              </a:solidFill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6250" y="2832768"/>
            <a:ext cx="83693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4F82BE"/>
                </a:solidFill>
              </a:rPr>
              <a:t>Condition Number:</a:t>
            </a:r>
          </a:p>
          <a:p>
            <a:r>
              <a:rPr lang="en-US" sz="2000" b="1" dirty="0" smtClean="0">
                <a:solidFill>
                  <a:srgbClr val="1DC6D5"/>
                </a:solidFill>
              </a:rPr>
              <a:t>Given </a:t>
            </a:r>
            <a:r>
              <a:rPr lang="en-US" sz="2000" b="1" dirty="0" err="1" smtClean="0">
                <a:solidFill>
                  <a:srgbClr val="1DC6D5"/>
                </a:solidFill>
              </a:rPr>
              <a:t>Mx</a:t>
            </a:r>
            <a:r>
              <a:rPr lang="en-US" sz="2000" b="1" dirty="0" smtClean="0">
                <a:solidFill>
                  <a:srgbClr val="1DC6D5"/>
                </a:solidFill>
              </a:rPr>
              <a:t>=b, we can calculate the condition number : </a:t>
            </a:r>
          </a:p>
          <a:p>
            <a:r>
              <a:rPr lang="en-US" sz="2000" dirty="0" smtClean="0">
                <a:solidFill>
                  <a:srgbClr val="1DC6D5"/>
                </a:solidFill>
              </a:rPr>
              <a:t>CN = </a:t>
            </a:r>
            <a:r>
              <a:rPr lang="en-US" sz="2000" u="sng" dirty="0" smtClean="0">
                <a:solidFill>
                  <a:srgbClr val="1DC6D5"/>
                </a:solidFill>
              </a:rPr>
              <a:t>|</a:t>
            </a:r>
            <a:r>
              <a:rPr lang="en-US" sz="2000" u="sng" dirty="0" err="1" smtClean="0">
                <a:solidFill>
                  <a:srgbClr val="1DC6D5"/>
                </a:solidFill>
              </a:rPr>
              <a:t>λmax</a:t>
            </a:r>
            <a:r>
              <a:rPr lang="en-US" sz="2000" u="sng" dirty="0" smtClean="0">
                <a:solidFill>
                  <a:srgbClr val="1DC6D5"/>
                </a:solidFill>
              </a:rPr>
              <a:t>(M)|</a:t>
            </a:r>
          </a:p>
          <a:p>
            <a:r>
              <a:rPr lang="en-US" sz="2000" dirty="0">
                <a:solidFill>
                  <a:srgbClr val="1DC6D5"/>
                </a:solidFill>
              </a:rPr>
              <a:t> </a:t>
            </a:r>
            <a:r>
              <a:rPr lang="en-US" sz="2000" dirty="0" smtClean="0">
                <a:solidFill>
                  <a:srgbClr val="1DC6D5"/>
                </a:solidFill>
              </a:rPr>
              <a:t>        |</a:t>
            </a:r>
            <a:r>
              <a:rPr lang="en-US" sz="2000" dirty="0" err="1">
                <a:solidFill>
                  <a:srgbClr val="1DC6D5"/>
                </a:solidFill>
              </a:rPr>
              <a:t>λmin</a:t>
            </a:r>
            <a:r>
              <a:rPr lang="en-US" sz="2000" dirty="0">
                <a:solidFill>
                  <a:srgbClr val="1DC6D5"/>
                </a:solidFill>
              </a:rPr>
              <a:t>(M)</a:t>
            </a:r>
            <a:r>
              <a:rPr lang="en-US" sz="2000" dirty="0" smtClean="0">
                <a:solidFill>
                  <a:srgbClr val="1DC6D5"/>
                </a:solidFill>
              </a:rPr>
              <a:t>|</a:t>
            </a:r>
          </a:p>
          <a:p>
            <a:endParaRPr lang="en-US" sz="2000" dirty="0">
              <a:solidFill>
                <a:srgbClr val="1DC6D5"/>
              </a:solidFill>
            </a:endParaRPr>
          </a:p>
          <a:p>
            <a:r>
              <a:rPr lang="en-US" sz="2000" dirty="0" smtClean="0">
                <a:solidFill>
                  <a:srgbClr val="1DC6D5"/>
                </a:solidFill>
              </a:rPr>
              <a:t>Note that if the condition number becomes quite large, then this implies that the matrix is ill-posed  (does not have a unique, well-defined solution).   This may be due to multi-collinear relationships between independent variables.</a:t>
            </a:r>
            <a:r>
              <a:rPr lang="en-US" sz="2000" b="1" dirty="0" smtClean="0">
                <a:solidFill>
                  <a:srgbClr val="42BEB2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47618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1350" y="1147763"/>
            <a:ext cx="5321300" cy="1176337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79646"/>
                </a:solidFill>
                <a:latin typeface="+mn-lt"/>
              </a:rPr>
              <a:t>Model Selection I</a:t>
            </a:r>
            <a:endParaRPr lang="en-US" sz="4800" dirty="0">
              <a:solidFill>
                <a:srgbClr val="F79646"/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178" y="3860800"/>
            <a:ext cx="1749645" cy="181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720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752" r="4037"/>
          <a:stretch/>
        </p:blipFill>
        <p:spPr>
          <a:xfrm>
            <a:off x="2139950" y="727075"/>
            <a:ext cx="4864100" cy="387032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3746500" y="1257300"/>
            <a:ext cx="2413000" cy="26543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556000" y="2654300"/>
            <a:ext cx="3111500" cy="228600"/>
          </a:xfrm>
          <a:prstGeom prst="line">
            <a:avLst/>
          </a:prstGeom>
          <a:ln w="28575">
            <a:solidFill>
              <a:srgbClr val="CC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556000" y="1371600"/>
            <a:ext cx="3060700" cy="246380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581400" y="2159000"/>
            <a:ext cx="2844800" cy="889000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74650" y="4432300"/>
            <a:ext cx="8394700" cy="964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en-US" sz="3200" dirty="0" smtClean="0">
                <a:solidFill>
                  <a:srgbClr val="4F82BE"/>
                </a:solidFill>
                <a:latin typeface="Calibri" panose="020F0502020204030204" pitchFamily="34" charset="0"/>
              </a:rPr>
              <a:t>For models with the same amount of parameters, easy:</a:t>
            </a:r>
            <a:endParaRPr lang="en-US" sz="32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378389"/>
              </p:ext>
            </p:extLst>
          </p:nvPr>
        </p:nvGraphicFramePr>
        <p:xfrm>
          <a:off x="2409032" y="224116"/>
          <a:ext cx="4325937" cy="821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name="Equation" r:id="rId4" imgW="1269720" imgH="241200" progId="Equation.3">
                  <p:embed/>
                </p:oleObj>
              </mc:Choice>
              <mc:Fallback>
                <p:oleObj name="Equation" r:id="rId4" imgW="12697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9032" y="224116"/>
                        <a:ext cx="4325937" cy="8217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5898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752" r="4037"/>
          <a:stretch/>
        </p:blipFill>
        <p:spPr>
          <a:xfrm>
            <a:off x="2139950" y="727075"/>
            <a:ext cx="4864100" cy="387032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3746500" y="1257300"/>
            <a:ext cx="2413000" cy="26543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556000" y="2654300"/>
            <a:ext cx="3111500" cy="228600"/>
          </a:xfrm>
          <a:prstGeom prst="line">
            <a:avLst/>
          </a:prstGeom>
          <a:ln w="28575">
            <a:solidFill>
              <a:srgbClr val="CC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556000" y="1371600"/>
            <a:ext cx="3060700" cy="246380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581400" y="2159000"/>
            <a:ext cx="2844800" cy="889000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74650" y="4432300"/>
            <a:ext cx="8394700" cy="964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en-US" sz="3200" dirty="0" smtClean="0">
                <a:solidFill>
                  <a:srgbClr val="4F82BE"/>
                </a:solidFill>
                <a:latin typeface="Calibri" panose="020F0502020204030204" pitchFamily="34" charset="0"/>
              </a:rPr>
              <a:t>For models with the same amount of parameters, easy: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374650" y="5346412"/>
            <a:ext cx="71755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9CBC59"/>
                </a:solidFill>
                <a:latin typeface="Calibri" panose="020F0502020204030204" pitchFamily="34" charset="0"/>
              </a:rPr>
              <a:t>Take the one with the better cost function</a:t>
            </a:r>
            <a:endParaRPr lang="en-US" sz="3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2225" y="5882273"/>
            <a:ext cx="4019550" cy="737740"/>
          </a:xfrm>
          <a:prstGeom prst="rect">
            <a:avLst/>
          </a:prstGeom>
        </p:spPr>
      </p:pic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660692"/>
              </p:ext>
            </p:extLst>
          </p:nvPr>
        </p:nvGraphicFramePr>
        <p:xfrm>
          <a:off x="2409032" y="224116"/>
          <a:ext cx="4325937" cy="821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name="Equation" r:id="rId5" imgW="1269720" imgH="241200" progId="Equation.3">
                  <p:embed/>
                </p:oleObj>
              </mc:Choice>
              <mc:Fallback>
                <p:oleObj name="Equation" r:id="rId5" imgW="12697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9032" y="224116"/>
                        <a:ext cx="4325937" cy="8217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3769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4650" y="533400"/>
            <a:ext cx="8394700" cy="964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en-US" sz="3200" dirty="0" smtClean="0">
                <a:solidFill>
                  <a:srgbClr val="4F82BE"/>
                </a:solidFill>
                <a:latin typeface="Calibri" panose="020F0502020204030204" pitchFamily="34" charset="0"/>
              </a:rPr>
              <a:t>For models of different complexity:</a:t>
            </a:r>
          </a:p>
          <a:p>
            <a:pPr>
              <a:lnSpc>
                <a:spcPts val="3400"/>
              </a:lnSpc>
            </a:pPr>
            <a:r>
              <a:rPr lang="en-US" sz="3200" dirty="0" smtClean="0">
                <a:solidFill>
                  <a:srgbClr val="4F82BE"/>
                </a:solidFill>
                <a:latin typeface="Calibri" panose="020F0502020204030204" pitchFamily="34" charset="0"/>
              </a:rPr>
              <a:t>Beware under/</a:t>
            </a:r>
            <a:r>
              <a:rPr lang="en-US" sz="3200" dirty="0" err="1" smtClean="0">
                <a:solidFill>
                  <a:srgbClr val="4F82BE"/>
                </a:solidFill>
                <a:latin typeface="Calibri" panose="020F0502020204030204" pitchFamily="34" charset="0"/>
              </a:rPr>
              <a:t>overfitting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9919" r="9090"/>
          <a:stretch/>
        </p:blipFill>
        <p:spPr>
          <a:xfrm>
            <a:off x="111758" y="2456104"/>
            <a:ext cx="8920484" cy="314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938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4650" y="533400"/>
            <a:ext cx="8394700" cy="964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en-US" sz="3200" dirty="0" smtClean="0">
                <a:solidFill>
                  <a:srgbClr val="4F82BE"/>
                </a:solidFill>
                <a:latin typeface="Calibri" panose="020F0502020204030204" pitchFamily="34" charset="0"/>
              </a:rPr>
              <a:t>For models of different complexity:</a:t>
            </a:r>
          </a:p>
          <a:p>
            <a:pPr>
              <a:lnSpc>
                <a:spcPts val="3400"/>
              </a:lnSpc>
            </a:pPr>
            <a:r>
              <a:rPr lang="en-US" sz="3200" dirty="0" smtClean="0">
                <a:solidFill>
                  <a:srgbClr val="4F82BE"/>
                </a:solidFill>
                <a:latin typeface="Calibri" panose="020F0502020204030204" pitchFamily="34" charset="0"/>
              </a:rPr>
              <a:t>Beware under/</a:t>
            </a:r>
            <a:r>
              <a:rPr lang="en-US" sz="3200" dirty="0" err="1" smtClean="0">
                <a:solidFill>
                  <a:srgbClr val="4F82BE"/>
                </a:solidFill>
                <a:latin typeface="Calibri" panose="020F0502020204030204" pitchFamily="34" charset="0"/>
              </a:rPr>
              <a:t>overfitting</a:t>
            </a:r>
            <a:endParaRPr 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847868" y="1981739"/>
            <a:ext cx="1709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solidFill>
                  <a:srgbClr val="8164A3"/>
                </a:solidFill>
                <a:latin typeface="Calibri" panose="020F0502020204030204" pitchFamily="34" charset="0"/>
              </a:rPr>
              <a:t>Underfitting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884119" y="1981738"/>
            <a:ext cx="137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8164A3"/>
                </a:solidFill>
                <a:latin typeface="Calibri" panose="020F0502020204030204" pitchFamily="34" charset="0"/>
              </a:rPr>
              <a:t>Just Right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868619" y="1981738"/>
            <a:ext cx="1528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solidFill>
                  <a:srgbClr val="8164A3"/>
                </a:solidFill>
                <a:latin typeface="Calibri" panose="020F0502020204030204" pitchFamily="34" charset="0"/>
              </a:rPr>
              <a:t>Overfitting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9919" r="9090"/>
          <a:stretch/>
        </p:blipFill>
        <p:spPr>
          <a:xfrm>
            <a:off x="111758" y="2456104"/>
            <a:ext cx="8920484" cy="314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04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4650" y="533400"/>
            <a:ext cx="8394700" cy="964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en-US" sz="3200" dirty="0" smtClean="0">
                <a:solidFill>
                  <a:srgbClr val="4F82BE"/>
                </a:solidFill>
                <a:latin typeface="Calibri" panose="020F0502020204030204" pitchFamily="34" charset="0"/>
              </a:rPr>
              <a:t>In machine learning, this is also called</a:t>
            </a:r>
          </a:p>
          <a:p>
            <a:pPr>
              <a:lnSpc>
                <a:spcPts val="3400"/>
              </a:lnSpc>
            </a:pPr>
            <a:r>
              <a:rPr lang="en-US" sz="3200" dirty="0" smtClean="0">
                <a:solidFill>
                  <a:srgbClr val="4F82BE"/>
                </a:solidFill>
                <a:latin typeface="Calibri" panose="020F0502020204030204" pitchFamily="34" charset="0"/>
              </a:rPr>
              <a:t>Bias/variance tradeoff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3884119" y="1981738"/>
            <a:ext cx="137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8164A3"/>
                </a:solidFill>
                <a:latin typeface="Calibri" panose="020F0502020204030204" pitchFamily="34" charset="0"/>
              </a:rPr>
              <a:t>Just Right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9919" r="9090"/>
          <a:stretch/>
        </p:blipFill>
        <p:spPr>
          <a:xfrm>
            <a:off x="111758" y="2456104"/>
            <a:ext cx="8920484" cy="314459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47868" y="1765839"/>
            <a:ext cx="182364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8164A3"/>
                </a:solidFill>
                <a:latin typeface="Calibri" panose="020F0502020204030204" pitchFamily="34" charset="0"/>
              </a:rPr>
              <a:t>High bias</a:t>
            </a:r>
          </a:p>
          <a:p>
            <a:r>
              <a:rPr lang="en-US" sz="2400" dirty="0" smtClean="0">
                <a:solidFill>
                  <a:srgbClr val="8164A3"/>
                </a:solidFill>
                <a:latin typeface="Calibri" panose="020F0502020204030204" pitchFamily="34" charset="0"/>
              </a:rPr>
              <a:t>Low varience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720338" y="1765838"/>
            <a:ext cx="188164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dirty="0" smtClean="0">
                <a:solidFill>
                  <a:srgbClr val="8164A3"/>
                </a:solidFill>
                <a:latin typeface="Calibri" panose="020F0502020204030204" pitchFamily="34" charset="0"/>
              </a:rPr>
              <a:t>Low bias</a:t>
            </a:r>
          </a:p>
          <a:p>
            <a:pPr algn="r"/>
            <a:r>
              <a:rPr lang="en-US" sz="2400" dirty="0" smtClean="0">
                <a:solidFill>
                  <a:srgbClr val="8164A3"/>
                </a:solidFill>
                <a:latin typeface="Calibri" panose="020F0502020204030204" pitchFamily="34" charset="0"/>
              </a:rPr>
              <a:t>High variance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6626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84119" y="1981738"/>
            <a:ext cx="137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8164A3"/>
                </a:solidFill>
                <a:latin typeface="Calibri" panose="020F0502020204030204" pitchFamily="34" charset="0"/>
              </a:rPr>
              <a:t>Just Right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9919" r="9090"/>
          <a:stretch/>
        </p:blipFill>
        <p:spPr>
          <a:xfrm>
            <a:off x="111758" y="2456104"/>
            <a:ext cx="8920484" cy="314459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70019" y="1612406"/>
            <a:ext cx="27843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8164A3"/>
                </a:solidFill>
                <a:latin typeface="Calibri" panose="020F0502020204030204" pitchFamily="34" charset="0"/>
              </a:rPr>
              <a:t>First training poor, predictions bad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938848" y="1612405"/>
            <a:ext cx="30425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 smtClean="0">
                <a:solidFill>
                  <a:srgbClr val="8164A3"/>
                </a:solidFill>
                <a:latin typeface="Calibri" panose="020F0502020204030204" pitchFamily="34" charset="0"/>
              </a:rPr>
              <a:t>First training strong, can’t generalize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638175" y="5714712"/>
            <a:ext cx="78676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rgbClr val="9CBC59"/>
                </a:solidFill>
                <a:latin typeface="Calibri" panose="020F0502020204030204" pitchFamily="34" charset="0"/>
              </a:rPr>
              <a:t>First and third will do poorly in the test set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09111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9919" r="9090"/>
          <a:stretch/>
        </p:blipFill>
        <p:spPr>
          <a:xfrm>
            <a:off x="111758" y="2456104"/>
            <a:ext cx="8920484" cy="314459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38175" y="5600699"/>
            <a:ext cx="78676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rgbClr val="CD665F"/>
                </a:solidFill>
                <a:latin typeface="Calibri" panose="020F0502020204030204" pitchFamily="34" charset="0"/>
              </a:rPr>
              <a:t>Challenge: </a:t>
            </a:r>
            <a:r>
              <a:rPr lang="en-US" sz="3200" dirty="0" smtClean="0">
                <a:solidFill>
                  <a:srgbClr val="F79646"/>
                </a:solidFill>
                <a:latin typeface="Calibri" panose="020F0502020204030204" pitchFamily="34" charset="0"/>
              </a:rPr>
              <a:t>Fit a training set, calculate mean squared error on your test set (</a:t>
            </a:r>
            <a:r>
              <a:rPr lang="en-US" sz="3200" dirty="0" err="1" smtClean="0">
                <a:solidFill>
                  <a:srgbClr val="F79646"/>
                </a:solidFill>
                <a:latin typeface="Calibri" panose="020F0502020204030204" pitchFamily="34" charset="0"/>
              </a:rPr>
              <a:t>scikit</a:t>
            </a:r>
            <a:r>
              <a:rPr lang="en-US" sz="3200" dirty="0" smtClean="0">
                <a:solidFill>
                  <a:srgbClr val="F79646"/>
                </a:solidFill>
                <a:latin typeface="Calibri" panose="020F0502020204030204" pitchFamily="34" charset="0"/>
              </a:rPr>
              <a:t> learn)</a:t>
            </a:r>
            <a:endParaRPr lang="en-US" sz="3200" dirty="0">
              <a:solidFill>
                <a:srgbClr val="F79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575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55" y="202419"/>
            <a:ext cx="6048291" cy="64023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98655" y="495300"/>
            <a:ext cx="3430545" cy="419100"/>
          </a:xfrm>
          <a:prstGeom prst="rect">
            <a:avLst/>
          </a:prstGeom>
          <a:noFill/>
          <a:ln w="57150"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05871" y="381684"/>
            <a:ext cx="3930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F89746"/>
                </a:solidFill>
                <a:latin typeface="Calibri" panose="020F0502020204030204" pitchFamily="34" charset="0"/>
              </a:rPr>
              <a:t>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04380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4650" y="533400"/>
            <a:ext cx="8394700" cy="964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400"/>
              </a:lnSpc>
            </a:pPr>
            <a:r>
              <a:rPr lang="en-US" sz="3200" dirty="0" smtClean="0">
                <a:solidFill>
                  <a:srgbClr val="4F82BE"/>
                </a:solidFill>
                <a:latin typeface="Calibri" panose="020F0502020204030204" pitchFamily="34" charset="0"/>
              </a:rPr>
              <a:t>There are a few metrics that try to measure this (without even looking at a test set yet)</a:t>
            </a: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9919" r="9090"/>
          <a:stretch/>
        </p:blipFill>
        <p:spPr>
          <a:xfrm>
            <a:off x="111758" y="2456104"/>
            <a:ext cx="8920484" cy="314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67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855" y="202419"/>
            <a:ext cx="6048291" cy="64023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16500" y="863600"/>
            <a:ext cx="2438400" cy="419100"/>
          </a:xfrm>
          <a:prstGeom prst="rect">
            <a:avLst/>
          </a:prstGeom>
          <a:noFill/>
          <a:ln w="57150"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454900" y="549930"/>
                <a:ext cx="163378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>
                          <a:solidFill>
                            <a:srgbClr val="F8974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Adjusted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4900" y="549930"/>
                <a:ext cx="1633781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0423089"/>
              </p:ext>
            </p:extLst>
          </p:nvPr>
        </p:nvGraphicFramePr>
        <p:xfrm>
          <a:off x="7701608" y="814775"/>
          <a:ext cx="516290" cy="484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8" name="Equation" r:id="rId6" imgW="203040" imgH="190440" progId="Equation.3">
                  <p:embed/>
                </p:oleObj>
              </mc:Choice>
              <mc:Fallback>
                <p:oleObj name="Equation" r:id="rId6" imgW="20304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1608" y="814775"/>
                        <a:ext cx="516290" cy="4841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2066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83335" y="1842537"/>
            <a:ext cx="13195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8E64A2"/>
                </a:solidFill>
                <a:latin typeface="Calibri" panose="020F0502020204030204" pitchFamily="34" charset="0"/>
              </a:rPr>
              <a:t>Low R²</a:t>
            </a:r>
            <a:endParaRPr lang="en-US" sz="3200" dirty="0">
              <a:solidFill>
                <a:srgbClr val="8E64A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9919" r="9090"/>
          <a:stretch/>
        </p:blipFill>
        <p:spPr>
          <a:xfrm>
            <a:off x="111758" y="2456104"/>
            <a:ext cx="8920484" cy="314459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754960" y="1821441"/>
            <a:ext cx="17459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8E64A2"/>
                </a:solidFill>
                <a:latin typeface="Calibri" panose="020F0502020204030204" pitchFamily="34" charset="0"/>
              </a:rPr>
              <a:t>Higher </a:t>
            </a:r>
            <a:r>
              <a:rPr lang="en-US" sz="3200" dirty="0" smtClean="0">
                <a:solidFill>
                  <a:srgbClr val="8E64A2"/>
                </a:solidFill>
                <a:latin typeface="Calibri" panose="020F0502020204030204" pitchFamily="34" charset="0"/>
              </a:rPr>
              <a:t>R²</a:t>
            </a:r>
            <a:endParaRPr lang="en-US" sz="3200" dirty="0">
              <a:solidFill>
                <a:srgbClr val="8E64A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59557" y="1821441"/>
            <a:ext cx="1896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8E64A2"/>
                </a:solidFill>
                <a:latin typeface="Calibri" panose="020F0502020204030204" pitchFamily="34" charset="0"/>
              </a:rPr>
              <a:t>Highest R²</a:t>
            </a:r>
            <a:endParaRPr lang="en-US" sz="3200" dirty="0">
              <a:solidFill>
                <a:srgbClr val="8E64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420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9919" r="9090"/>
          <a:stretch/>
        </p:blipFill>
        <p:spPr>
          <a:xfrm>
            <a:off x="111758" y="2456104"/>
            <a:ext cx="8920484" cy="314459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3335" y="1842537"/>
            <a:ext cx="13195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8E64A2"/>
                </a:solidFill>
                <a:latin typeface="Calibri" panose="020F0502020204030204" pitchFamily="34" charset="0"/>
              </a:rPr>
              <a:t>Low R²</a:t>
            </a:r>
            <a:endParaRPr lang="en-US" sz="3200" dirty="0">
              <a:solidFill>
                <a:srgbClr val="8E64A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54960" y="1821441"/>
            <a:ext cx="17459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8E64A2"/>
                </a:solidFill>
                <a:latin typeface="Calibri" panose="020F0502020204030204" pitchFamily="34" charset="0"/>
              </a:rPr>
              <a:t>Higher </a:t>
            </a:r>
            <a:r>
              <a:rPr lang="en-US" sz="3200" dirty="0" smtClean="0">
                <a:solidFill>
                  <a:srgbClr val="8E64A2"/>
                </a:solidFill>
                <a:latin typeface="Calibri" panose="020F0502020204030204" pitchFamily="34" charset="0"/>
              </a:rPr>
              <a:t>R²</a:t>
            </a:r>
            <a:endParaRPr lang="en-US" sz="3200" dirty="0">
              <a:solidFill>
                <a:srgbClr val="8E64A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9557" y="1821441"/>
            <a:ext cx="1896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8E64A2"/>
                </a:solidFill>
                <a:latin typeface="Calibri" panose="020F0502020204030204" pitchFamily="34" charset="0"/>
              </a:rPr>
              <a:t>Highest R²</a:t>
            </a:r>
            <a:endParaRPr lang="en-US" sz="3200" dirty="0">
              <a:solidFill>
                <a:srgbClr val="8E64A2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576811"/>
              </p:ext>
            </p:extLst>
          </p:nvPr>
        </p:nvGraphicFramePr>
        <p:xfrm>
          <a:off x="360885" y="381000"/>
          <a:ext cx="3121396" cy="1206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6" name="Equation" r:id="rId4" imgW="1117440" imgH="431640" progId="Equation.3">
                  <p:embed/>
                </p:oleObj>
              </mc:Choice>
              <mc:Fallback>
                <p:oleObj name="Equation" r:id="rId4" imgW="11174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885" y="381000"/>
                        <a:ext cx="3121396" cy="12064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153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9919" r="9090"/>
          <a:stretch/>
        </p:blipFill>
        <p:spPr>
          <a:xfrm>
            <a:off x="111758" y="2456104"/>
            <a:ext cx="8920484" cy="314459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3429000" y="719667"/>
            <a:ext cx="1255889" cy="14111"/>
          </a:xfrm>
          <a:prstGeom prst="straightConnector1">
            <a:avLst/>
          </a:prstGeom>
          <a:ln w="38100">
            <a:solidFill>
              <a:schemeClr val="accent3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414889" y="1346200"/>
            <a:ext cx="1251091" cy="8467"/>
          </a:xfrm>
          <a:prstGeom prst="straightConnector1">
            <a:avLst/>
          </a:prstGeom>
          <a:ln w="38100">
            <a:solidFill>
              <a:schemeClr val="accent3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719603" y="360957"/>
            <a:ext cx="19621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4BADC7"/>
                </a:solidFill>
                <a:latin typeface="Calibri" panose="020F0502020204030204" pitchFamily="34" charset="0"/>
              </a:rPr>
              <a:t>m </a:t>
            </a:r>
            <a:r>
              <a:rPr lang="en-US" sz="3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– </a:t>
            </a:r>
            <a:r>
              <a:rPr lang="en-US" sz="3200" dirty="0" smtClean="0">
                <a:solidFill>
                  <a:srgbClr val="CD665F"/>
                </a:solidFill>
                <a:latin typeface="Calibri" panose="020F0502020204030204" pitchFamily="34" charset="0"/>
              </a:rPr>
              <a:t>k </a:t>
            </a:r>
            <a:r>
              <a:rPr lang="en-US" sz="3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– 1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4719603" y="983257"/>
            <a:ext cx="19621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4BADC7"/>
                </a:solidFill>
                <a:latin typeface="Calibri" panose="020F0502020204030204" pitchFamily="34" charset="0"/>
              </a:rPr>
              <a:t>m</a:t>
            </a:r>
            <a:r>
              <a:rPr lang="en-US" sz="3200" dirty="0" smtClean="0">
                <a:solidFill>
                  <a:srgbClr val="C1504D"/>
                </a:solidFill>
                <a:latin typeface="Calibri" panose="020F0502020204030204" pitchFamily="34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– 1</a:t>
            </a:r>
            <a:endParaRPr lang="en-US" sz="3200" dirty="0"/>
          </a:p>
        </p:txBody>
      </p:sp>
      <p:sp>
        <p:nvSpPr>
          <p:cNvPr id="13" name="Rectangle 12"/>
          <p:cNvSpPr/>
          <p:nvPr/>
        </p:nvSpPr>
        <p:spPr>
          <a:xfrm>
            <a:off x="6780523" y="581685"/>
            <a:ext cx="23634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4BADC7"/>
                </a:solidFill>
                <a:latin typeface="Calibri" panose="020F0502020204030204" pitchFamily="34" charset="0"/>
              </a:rPr>
              <a:t>m= # points</a:t>
            </a:r>
          </a:p>
          <a:p>
            <a:r>
              <a:rPr lang="en-US" sz="2400" dirty="0">
                <a:solidFill>
                  <a:srgbClr val="CD665F"/>
                </a:solidFill>
                <a:latin typeface="Calibri" panose="020F0502020204030204" pitchFamily="34" charset="0"/>
              </a:rPr>
              <a:t>k</a:t>
            </a:r>
            <a:r>
              <a:rPr lang="en-US" sz="2400" dirty="0" smtClean="0">
                <a:solidFill>
                  <a:srgbClr val="CD665F"/>
                </a:solidFill>
                <a:latin typeface="Calibri" panose="020F0502020204030204" pitchFamily="34" charset="0"/>
              </a:rPr>
              <a:t> = # parameters</a:t>
            </a:r>
            <a:endParaRPr lang="en-US" sz="2400" dirty="0">
              <a:solidFill>
                <a:srgbClr val="CD665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83335" y="1842537"/>
            <a:ext cx="13195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8E64A2"/>
                </a:solidFill>
                <a:latin typeface="Calibri" panose="020F0502020204030204" pitchFamily="34" charset="0"/>
              </a:rPr>
              <a:t>Low R²</a:t>
            </a:r>
            <a:endParaRPr lang="en-US" sz="3200" dirty="0">
              <a:solidFill>
                <a:srgbClr val="8E64A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54960" y="1821441"/>
            <a:ext cx="17459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8E64A2"/>
                </a:solidFill>
                <a:latin typeface="Calibri" panose="020F0502020204030204" pitchFamily="34" charset="0"/>
              </a:rPr>
              <a:t>Higher </a:t>
            </a:r>
            <a:r>
              <a:rPr lang="en-US" sz="3200" dirty="0" smtClean="0">
                <a:solidFill>
                  <a:srgbClr val="8E64A2"/>
                </a:solidFill>
                <a:latin typeface="Calibri" panose="020F0502020204030204" pitchFamily="34" charset="0"/>
              </a:rPr>
              <a:t>R²</a:t>
            </a:r>
            <a:endParaRPr lang="en-US" sz="3200" dirty="0">
              <a:solidFill>
                <a:srgbClr val="8E64A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559557" y="1821441"/>
            <a:ext cx="1896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8E64A2"/>
                </a:solidFill>
                <a:latin typeface="Calibri" panose="020F0502020204030204" pitchFamily="34" charset="0"/>
              </a:rPr>
              <a:t>Highest R²</a:t>
            </a:r>
            <a:endParaRPr lang="en-US" sz="3200" dirty="0">
              <a:solidFill>
                <a:srgbClr val="8E64A2"/>
              </a:solidFill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576811"/>
              </p:ext>
            </p:extLst>
          </p:nvPr>
        </p:nvGraphicFramePr>
        <p:xfrm>
          <a:off x="360885" y="381000"/>
          <a:ext cx="3121396" cy="1206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0" name="Equation" r:id="rId4" imgW="1117440" imgH="431640" progId="Equation.3">
                  <p:embed/>
                </p:oleObj>
              </mc:Choice>
              <mc:Fallback>
                <p:oleObj name="Equation" r:id="rId4" imgW="11174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885" y="381000"/>
                        <a:ext cx="3121396" cy="12064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val 1"/>
          <p:cNvSpPr/>
          <p:nvPr/>
        </p:nvSpPr>
        <p:spPr>
          <a:xfrm>
            <a:off x="2836333" y="395111"/>
            <a:ext cx="592667" cy="550333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819401" y="1027285"/>
            <a:ext cx="592667" cy="550333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99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9919" r="9090"/>
          <a:stretch/>
        </p:blipFill>
        <p:spPr>
          <a:xfrm>
            <a:off x="111758" y="2456104"/>
            <a:ext cx="8920484" cy="314459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3429000" y="719667"/>
            <a:ext cx="1255889" cy="14111"/>
          </a:xfrm>
          <a:prstGeom prst="straightConnector1">
            <a:avLst/>
          </a:prstGeom>
          <a:ln w="38100">
            <a:solidFill>
              <a:schemeClr val="accent3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414889" y="1346200"/>
            <a:ext cx="1251091" cy="8467"/>
          </a:xfrm>
          <a:prstGeom prst="straightConnector1">
            <a:avLst/>
          </a:prstGeom>
          <a:ln w="38100">
            <a:solidFill>
              <a:schemeClr val="accent3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719603" y="360957"/>
            <a:ext cx="19621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4BADC7"/>
                </a:solidFill>
                <a:latin typeface="Calibri" panose="020F0502020204030204" pitchFamily="34" charset="0"/>
              </a:rPr>
              <a:t>m </a:t>
            </a:r>
            <a:r>
              <a:rPr lang="en-US" sz="3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– </a:t>
            </a:r>
            <a:r>
              <a:rPr lang="en-US" sz="3200" dirty="0" smtClean="0">
                <a:solidFill>
                  <a:srgbClr val="CD665F"/>
                </a:solidFill>
                <a:latin typeface="Calibri" panose="020F0502020204030204" pitchFamily="34" charset="0"/>
              </a:rPr>
              <a:t>k </a:t>
            </a:r>
            <a:r>
              <a:rPr lang="en-US" sz="3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– 1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4719603" y="983257"/>
            <a:ext cx="19621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4BADC7"/>
                </a:solidFill>
                <a:latin typeface="Calibri" panose="020F0502020204030204" pitchFamily="34" charset="0"/>
              </a:rPr>
              <a:t>m</a:t>
            </a:r>
            <a:r>
              <a:rPr lang="en-US" sz="3200" dirty="0" smtClean="0">
                <a:solidFill>
                  <a:srgbClr val="C1504D"/>
                </a:solidFill>
                <a:latin typeface="Calibri" panose="020F0502020204030204" pitchFamily="34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– 1</a:t>
            </a:r>
            <a:endParaRPr lang="en-US" sz="3200" dirty="0"/>
          </a:p>
        </p:txBody>
      </p:sp>
      <p:sp>
        <p:nvSpPr>
          <p:cNvPr id="13" name="Rectangle 12"/>
          <p:cNvSpPr/>
          <p:nvPr/>
        </p:nvSpPr>
        <p:spPr>
          <a:xfrm>
            <a:off x="6780523" y="581685"/>
            <a:ext cx="23634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4BADC7"/>
                </a:solidFill>
                <a:latin typeface="Calibri" panose="020F0502020204030204" pitchFamily="34" charset="0"/>
              </a:rPr>
              <a:t>m= # points</a:t>
            </a:r>
          </a:p>
          <a:p>
            <a:r>
              <a:rPr lang="en-US" sz="2400" dirty="0">
                <a:solidFill>
                  <a:srgbClr val="CD665F"/>
                </a:solidFill>
                <a:latin typeface="Calibri" panose="020F0502020204030204" pitchFamily="34" charset="0"/>
              </a:rPr>
              <a:t>k</a:t>
            </a:r>
            <a:r>
              <a:rPr lang="en-US" sz="2400" dirty="0" smtClean="0">
                <a:solidFill>
                  <a:srgbClr val="CD665F"/>
                </a:solidFill>
                <a:latin typeface="Calibri" panose="020F0502020204030204" pitchFamily="34" charset="0"/>
              </a:rPr>
              <a:t> = # parameters</a:t>
            </a:r>
            <a:endParaRPr lang="en-US" sz="2400" dirty="0">
              <a:solidFill>
                <a:srgbClr val="CD665F"/>
              </a:solidFill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663497"/>
              </p:ext>
            </p:extLst>
          </p:nvPr>
        </p:nvGraphicFramePr>
        <p:xfrm>
          <a:off x="360885" y="381000"/>
          <a:ext cx="3121396" cy="1206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1" name="Equation" r:id="rId4" imgW="1117440" imgH="431640" progId="Equation.3">
                  <p:embed/>
                </p:oleObj>
              </mc:Choice>
              <mc:Fallback>
                <p:oleObj name="Equation" r:id="rId4" imgW="11174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885" y="381000"/>
                        <a:ext cx="3121396" cy="12064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val 1"/>
          <p:cNvSpPr/>
          <p:nvPr/>
        </p:nvSpPr>
        <p:spPr>
          <a:xfrm>
            <a:off x="2836333" y="395111"/>
            <a:ext cx="592667" cy="550333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819401" y="1027285"/>
            <a:ext cx="592667" cy="550333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10682" y="1863633"/>
            <a:ext cx="20281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79646"/>
                </a:solidFill>
                <a:latin typeface="Calibri" panose="020F0502020204030204" pitchFamily="34" charset="0"/>
              </a:rPr>
              <a:t>Low adj. </a:t>
            </a:r>
            <a:r>
              <a:rPr lang="en-US" sz="3200" dirty="0">
                <a:solidFill>
                  <a:srgbClr val="F79646"/>
                </a:solidFill>
                <a:latin typeface="Calibri" panose="020F0502020204030204" pitchFamily="34" charset="0"/>
              </a:rPr>
              <a:t>R²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68700" y="1821441"/>
            <a:ext cx="20692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79646"/>
                </a:solidFill>
                <a:latin typeface="Calibri" panose="020F0502020204030204" pitchFamily="34" charset="0"/>
              </a:rPr>
              <a:t>Max. </a:t>
            </a:r>
            <a:r>
              <a:rPr lang="en-US" sz="3200" dirty="0" err="1">
                <a:solidFill>
                  <a:srgbClr val="F79646"/>
                </a:solidFill>
                <a:latin typeface="Calibri" panose="020F0502020204030204" pitchFamily="34" charset="0"/>
              </a:rPr>
              <a:t>adj</a:t>
            </a:r>
            <a:r>
              <a:rPr lang="en-US" sz="3200" dirty="0">
                <a:solidFill>
                  <a:srgbClr val="F79646"/>
                </a:solidFill>
                <a:latin typeface="Calibri" panose="020F0502020204030204" pitchFamily="34" charset="0"/>
              </a:rPr>
              <a:t> R²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559557" y="1821441"/>
            <a:ext cx="20281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79646"/>
                </a:solidFill>
                <a:latin typeface="Calibri" panose="020F0502020204030204" pitchFamily="34" charset="0"/>
              </a:rPr>
              <a:t>Low </a:t>
            </a:r>
            <a:r>
              <a:rPr lang="en-US" sz="3200" dirty="0">
                <a:solidFill>
                  <a:srgbClr val="F79646"/>
                </a:solidFill>
                <a:latin typeface="Calibri" panose="020F0502020204030204" pitchFamily="34" charset="0"/>
              </a:rPr>
              <a:t>adj. R²</a:t>
            </a:r>
          </a:p>
        </p:txBody>
      </p:sp>
    </p:spTree>
    <p:extLst>
      <p:ext uri="{BB962C8B-B14F-4D97-AF65-F5344CB8AC3E}">
        <p14:creationId xmlns:p14="http://schemas.microsoft.com/office/powerpoint/2010/main" val="3726599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55" y="202419"/>
            <a:ext cx="6048291" cy="64023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16500" y="2374900"/>
            <a:ext cx="2438400" cy="393700"/>
          </a:xfrm>
          <a:prstGeom prst="rect">
            <a:avLst/>
          </a:prstGeom>
          <a:noFill/>
          <a:ln w="57150"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480300" y="2044137"/>
            <a:ext cx="1725654" cy="1055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sz="2400" dirty="0" smtClean="0">
                <a:solidFill>
                  <a:srgbClr val="F89746"/>
                </a:solidFill>
                <a:latin typeface="Calibri" panose="020F0502020204030204" pitchFamily="34" charset="0"/>
              </a:rPr>
              <a:t>Akaike Information Criterion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8630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9919" r="9090"/>
          <a:stretch/>
        </p:blipFill>
        <p:spPr>
          <a:xfrm>
            <a:off x="111758" y="2456104"/>
            <a:ext cx="8920484" cy="314459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360923" y="1335260"/>
            <a:ext cx="19443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CD665F"/>
                </a:solidFill>
                <a:latin typeface="Calibri" panose="020F0502020204030204" pitchFamily="34" charset="0"/>
              </a:rPr>
              <a:t># parameters</a:t>
            </a:r>
            <a:endParaRPr lang="en-US" sz="2400" dirty="0">
              <a:solidFill>
                <a:srgbClr val="CD665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05400" y="1335260"/>
            <a:ext cx="1943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9CBC59"/>
                </a:solidFill>
                <a:latin typeface="Calibri" panose="020F0502020204030204" pitchFamily="34" charset="0"/>
              </a:rPr>
              <a:t>Log likelihood</a:t>
            </a:r>
            <a:endParaRPr lang="en-US" sz="2400" dirty="0"/>
          </a:p>
        </p:txBody>
      </p:sp>
      <p:cxnSp>
        <p:nvCxnSpPr>
          <p:cNvPr id="15" name="Straight Arrow Connector 14"/>
          <p:cNvCxnSpPr>
            <a:endCxn id="13" idx="0"/>
          </p:cNvCxnSpPr>
          <p:nvPr/>
        </p:nvCxnSpPr>
        <p:spPr>
          <a:xfrm flipH="1">
            <a:off x="3333112" y="1061547"/>
            <a:ext cx="768988" cy="273713"/>
          </a:xfrm>
          <a:prstGeom prst="straightConnector1">
            <a:avLst/>
          </a:prstGeom>
          <a:ln w="38100"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0"/>
          </p:cNvCxnSpPr>
          <p:nvPr/>
        </p:nvCxnSpPr>
        <p:spPr>
          <a:xfrm>
            <a:off x="5458783" y="1061546"/>
            <a:ext cx="618167" cy="273714"/>
          </a:xfrm>
          <a:prstGeom prst="straightConnector1">
            <a:avLst/>
          </a:prstGeom>
          <a:ln w="38100"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335576"/>
              </p:ext>
            </p:extLst>
          </p:nvPr>
        </p:nvGraphicFramePr>
        <p:xfrm>
          <a:off x="2940844" y="499388"/>
          <a:ext cx="3262312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8" name="Equation" r:id="rId4" imgW="1168200" imgH="203040" progId="Equation.3">
                  <p:embed/>
                </p:oleObj>
              </mc:Choice>
              <mc:Fallback>
                <p:oleObj name="Equation" r:id="rId4" imgW="11682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0844" y="499388"/>
                        <a:ext cx="3262312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2243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9919" r="9090"/>
          <a:stretch/>
        </p:blipFill>
        <p:spPr>
          <a:xfrm>
            <a:off x="111758" y="2456104"/>
            <a:ext cx="8920484" cy="314459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360923" y="1335260"/>
            <a:ext cx="19443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CD665F"/>
                </a:solidFill>
                <a:latin typeface="Calibri" panose="020F0502020204030204" pitchFamily="34" charset="0"/>
              </a:rPr>
              <a:t># parameters</a:t>
            </a:r>
            <a:endParaRPr lang="en-US" sz="2400" dirty="0">
              <a:solidFill>
                <a:srgbClr val="CD665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05400" y="1335260"/>
            <a:ext cx="1943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9CBC59"/>
                </a:solidFill>
                <a:latin typeface="Calibri" panose="020F0502020204030204" pitchFamily="34" charset="0"/>
              </a:rPr>
              <a:t>Log likelihood</a:t>
            </a:r>
            <a:endParaRPr lang="en-US" sz="2400" dirty="0"/>
          </a:p>
        </p:txBody>
      </p:sp>
      <p:cxnSp>
        <p:nvCxnSpPr>
          <p:cNvPr id="15" name="Straight Arrow Connector 14"/>
          <p:cNvCxnSpPr>
            <a:endCxn id="13" idx="0"/>
          </p:cNvCxnSpPr>
          <p:nvPr/>
        </p:nvCxnSpPr>
        <p:spPr>
          <a:xfrm flipH="1">
            <a:off x="3333112" y="1061547"/>
            <a:ext cx="768988" cy="273713"/>
          </a:xfrm>
          <a:prstGeom prst="straightConnector1">
            <a:avLst/>
          </a:prstGeom>
          <a:ln w="38100"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0"/>
          </p:cNvCxnSpPr>
          <p:nvPr/>
        </p:nvCxnSpPr>
        <p:spPr>
          <a:xfrm>
            <a:off x="5458783" y="1061546"/>
            <a:ext cx="618167" cy="273714"/>
          </a:xfrm>
          <a:prstGeom prst="straightConnector1">
            <a:avLst/>
          </a:prstGeom>
          <a:ln w="38100"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47182" y="1863633"/>
            <a:ext cx="19463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79646"/>
                </a:solidFill>
                <a:latin typeface="Calibri" panose="020F0502020204030204" pitchFamily="34" charset="0"/>
              </a:rPr>
              <a:t>Higher AIC</a:t>
            </a:r>
            <a:endParaRPr lang="en-US" sz="3200" dirty="0">
              <a:solidFill>
                <a:srgbClr val="F79646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69537" y="1863632"/>
            <a:ext cx="16049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79646"/>
                </a:solidFill>
                <a:latin typeface="Calibri" panose="020F0502020204030204" pitchFamily="34" charset="0"/>
              </a:rPr>
              <a:t>Min. AIC</a:t>
            </a:r>
            <a:endParaRPr lang="en-US" sz="3200" dirty="0">
              <a:solidFill>
                <a:srgbClr val="F79646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88552" y="1834127"/>
            <a:ext cx="19463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79646"/>
                </a:solidFill>
                <a:latin typeface="Calibri" panose="020F0502020204030204" pitchFamily="34" charset="0"/>
              </a:rPr>
              <a:t>Higher AIC</a:t>
            </a:r>
            <a:endParaRPr lang="en-US" sz="3200" dirty="0">
              <a:solidFill>
                <a:srgbClr val="F79646"/>
              </a:solidFill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335576"/>
              </p:ext>
            </p:extLst>
          </p:nvPr>
        </p:nvGraphicFramePr>
        <p:xfrm>
          <a:off x="2940844" y="499388"/>
          <a:ext cx="3262312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2" name="Equation" r:id="rId4" imgW="1168200" imgH="203040" progId="Equation.3">
                  <p:embed/>
                </p:oleObj>
              </mc:Choice>
              <mc:Fallback>
                <p:oleObj name="Equation" r:id="rId4" imgW="11682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0844" y="499388"/>
                        <a:ext cx="3262312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6074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55" y="202419"/>
            <a:ext cx="6048291" cy="64023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16500" y="2730500"/>
            <a:ext cx="2438400" cy="393700"/>
          </a:xfrm>
          <a:prstGeom prst="rect">
            <a:avLst/>
          </a:prstGeom>
          <a:noFill/>
          <a:ln w="57150"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480300" y="2399737"/>
            <a:ext cx="1725654" cy="1055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sz="2400" dirty="0" smtClean="0">
                <a:solidFill>
                  <a:srgbClr val="F89746"/>
                </a:solidFill>
                <a:latin typeface="Calibri" panose="020F0502020204030204" pitchFamily="34" charset="0"/>
              </a:rPr>
              <a:t>Bayesian Information Criterion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7926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55" y="202419"/>
            <a:ext cx="6048291" cy="64023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98655" y="863600"/>
            <a:ext cx="3430545" cy="774700"/>
          </a:xfrm>
          <a:prstGeom prst="rect">
            <a:avLst/>
          </a:prstGeom>
          <a:noFill/>
          <a:ln w="57150"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" y="627702"/>
            <a:ext cx="168332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sz="2800" dirty="0" smtClean="0">
                <a:solidFill>
                  <a:srgbClr val="F89746"/>
                </a:solidFill>
                <a:latin typeface="Calibri" panose="020F0502020204030204" pitchFamily="34" charset="0"/>
              </a:rPr>
              <a:t>Ordinary</a:t>
            </a:r>
          </a:p>
          <a:p>
            <a:pPr>
              <a:lnSpc>
                <a:spcPts val="3000"/>
              </a:lnSpc>
            </a:pPr>
            <a:r>
              <a:rPr lang="en-US" sz="2800" dirty="0" smtClean="0">
                <a:solidFill>
                  <a:srgbClr val="F89746"/>
                </a:solidFill>
                <a:latin typeface="Calibri" panose="020F0502020204030204" pitchFamily="34" charset="0"/>
              </a:rPr>
              <a:t>Least Squares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93463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9919" r="9090"/>
          <a:stretch/>
        </p:blipFill>
        <p:spPr>
          <a:xfrm>
            <a:off x="111758" y="2456104"/>
            <a:ext cx="8920484" cy="314459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878323" y="1335260"/>
            <a:ext cx="19443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CD665F"/>
                </a:solidFill>
                <a:latin typeface="Calibri" panose="020F0502020204030204" pitchFamily="34" charset="0"/>
              </a:rPr>
              <a:t># parameters</a:t>
            </a:r>
            <a:endParaRPr lang="en-US" sz="2400" dirty="0">
              <a:solidFill>
                <a:srgbClr val="CD665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49900" y="1335260"/>
            <a:ext cx="1943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9CBC59"/>
                </a:solidFill>
                <a:latin typeface="Calibri" panose="020F0502020204030204" pitchFamily="34" charset="0"/>
              </a:rPr>
              <a:t>Log likelihood</a:t>
            </a:r>
            <a:endParaRPr lang="en-US" sz="2400" dirty="0"/>
          </a:p>
        </p:txBody>
      </p:sp>
      <p:cxnSp>
        <p:nvCxnSpPr>
          <p:cNvPr id="15" name="Straight Arrow Connector 14"/>
          <p:cNvCxnSpPr>
            <a:endCxn id="13" idx="0"/>
          </p:cNvCxnSpPr>
          <p:nvPr/>
        </p:nvCxnSpPr>
        <p:spPr>
          <a:xfrm flipH="1">
            <a:off x="2850512" y="1061546"/>
            <a:ext cx="768988" cy="273714"/>
          </a:xfrm>
          <a:prstGeom prst="straightConnector1">
            <a:avLst/>
          </a:prstGeom>
          <a:ln w="38100"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903283" y="1061546"/>
            <a:ext cx="618167" cy="273714"/>
          </a:xfrm>
          <a:prstGeom prst="straightConnector1">
            <a:avLst/>
          </a:prstGeom>
          <a:ln w="38100"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019380" y="1338643"/>
            <a:ext cx="11836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4BADC7"/>
                </a:solidFill>
                <a:latin typeface="Calibri" panose="020F0502020204030204" pitchFamily="34" charset="0"/>
              </a:rPr>
              <a:t># points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660346" y="1063306"/>
            <a:ext cx="39208" cy="348153"/>
          </a:xfrm>
          <a:prstGeom prst="straightConnector1">
            <a:avLst/>
          </a:prstGeom>
          <a:ln w="38100"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1849514"/>
              </p:ext>
            </p:extLst>
          </p:nvPr>
        </p:nvGraphicFramePr>
        <p:xfrm>
          <a:off x="2569369" y="494809"/>
          <a:ext cx="4005262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6" name="Equation" r:id="rId4" imgW="1434960" imgH="203040" progId="Equation.3">
                  <p:embed/>
                </p:oleObj>
              </mc:Choice>
              <mc:Fallback>
                <p:oleObj name="Equation" r:id="rId4" imgW="14349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9369" y="494809"/>
                        <a:ext cx="4005262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54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9919" r="9090"/>
          <a:stretch/>
        </p:blipFill>
        <p:spPr>
          <a:xfrm>
            <a:off x="111758" y="2456104"/>
            <a:ext cx="8920484" cy="314459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878323" y="1335260"/>
            <a:ext cx="19443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CD665F"/>
                </a:solidFill>
                <a:latin typeface="Calibri" panose="020F0502020204030204" pitchFamily="34" charset="0"/>
              </a:rPr>
              <a:t># parameters</a:t>
            </a:r>
            <a:endParaRPr lang="en-US" sz="2400" dirty="0">
              <a:solidFill>
                <a:srgbClr val="CD665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49900" y="1335260"/>
            <a:ext cx="1943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9CBC59"/>
                </a:solidFill>
                <a:latin typeface="Calibri" panose="020F0502020204030204" pitchFamily="34" charset="0"/>
              </a:rPr>
              <a:t>Log likelihood</a:t>
            </a:r>
            <a:endParaRPr lang="en-US" sz="2400" dirty="0"/>
          </a:p>
        </p:txBody>
      </p:sp>
      <p:cxnSp>
        <p:nvCxnSpPr>
          <p:cNvPr id="15" name="Straight Arrow Connector 14"/>
          <p:cNvCxnSpPr>
            <a:endCxn id="13" idx="0"/>
          </p:cNvCxnSpPr>
          <p:nvPr/>
        </p:nvCxnSpPr>
        <p:spPr>
          <a:xfrm flipH="1">
            <a:off x="2850512" y="1061546"/>
            <a:ext cx="768988" cy="273714"/>
          </a:xfrm>
          <a:prstGeom prst="straightConnector1">
            <a:avLst/>
          </a:prstGeom>
          <a:ln w="38100"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903283" y="1061546"/>
            <a:ext cx="618167" cy="273714"/>
          </a:xfrm>
          <a:prstGeom prst="straightConnector1">
            <a:avLst/>
          </a:prstGeom>
          <a:ln w="38100"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019380" y="1338643"/>
            <a:ext cx="11836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4BADC7"/>
                </a:solidFill>
                <a:latin typeface="Calibri" panose="020F0502020204030204" pitchFamily="34" charset="0"/>
              </a:rPr>
              <a:t># points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660346" y="1063306"/>
            <a:ext cx="39208" cy="348153"/>
          </a:xfrm>
          <a:prstGeom prst="straightConnector1">
            <a:avLst/>
          </a:prstGeom>
          <a:ln w="38100"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47182" y="1863633"/>
            <a:ext cx="19463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79646"/>
                </a:solidFill>
                <a:latin typeface="Calibri" panose="020F0502020204030204" pitchFamily="34" charset="0"/>
              </a:rPr>
              <a:t>Higher BIC</a:t>
            </a:r>
            <a:endParaRPr lang="en-US" sz="3200" dirty="0">
              <a:solidFill>
                <a:srgbClr val="F79646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69537" y="1863632"/>
            <a:ext cx="16049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79646"/>
                </a:solidFill>
                <a:latin typeface="Calibri" panose="020F0502020204030204" pitchFamily="34" charset="0"/>
              </a:rPr>
              <a:t>Min. BIC</a:t>
            </a:r>
            <a:endParaRPr lang="en-US" sz="3200" dirty="0">
              <a:solidFill>
                <a:srgbClr val="F7964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88552" y="1834127"/>
            <a:ext cx="19463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79646"/>
                </a:solidFill>
                <a:latin typeface="Calibri" panose="020F0502020204030204" pitchFamily="34" charset="0"/>
              </a:rPr>
              <a:t>Higher BIC</a:t>
            </a:r>
            <a:endParaRPr lang="en-US" sz="3200" dirty="0">
              <a:solidFill>
                <a:srgbClr val="F79646"/>
              </a:solidFill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1849514"/>
              </p:ext>
            </p:extLst>
          </p:nvPr>
        </p:nvGraphicFramePr>
        <p:xfrm>
          <a:off x="2569369" y="494809"/>
          <a:ext cx="4005262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0" name="Equation" r:id="rId4" imgW="1434960" imgH="203040" progId="Equation.3">
                  <p:embed/>
                </p:oleObj>
              </mc:Choice>
              <mc:Fallback>
                <p:oleObj name="Equation" r:id="rId4" imgW="14349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9369" y="494809"/>
                        <a:ext cx="4005262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7897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60205" y="1278551"/>
            <a:ext cx="3213100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400"/>
              </a:lnSpc>
            </a:pPr>
            <a:r>
              <a:rPr lang="en-US" sz="3200" dirty="0" smtClean="0">
                <a:solidFill>
                  <a:srgbClr val="F89746"/>
                </a:solidFill>
                <a:latin typeface="Calibri" panose="020F0502020204030204" pitchFamily="34" charset="0"/>
              </a:rPr>
              <a:t>My model is not </a:t>
            </a:r>
          </a:p>
          <a:p>
            <a:pPr algn="ctr">
              <a:lnSpc>
                <a:spcPts val="3400"/>
              </a:lnSpc>
            </a:pPr>
            <a:r>
              <a:rPr lang="en-US" sz="3200" dirty="0" smtClean="0">
                <a:solidFill>
                  <a:srgbClr val="F89746"/>
                </a:solidFill>
                <a:latin typeface="Calibri" panose="020F0502020204030204" pitchFamily="34" charset="0"/>
              </a:rPr>
              <a:t>awesome</a:t>
            </a:r>
            <a:endParaRPr lang="en-US" sz="3200" dirty="0">
              <a:solidFill>
                <a:srgbClr val="F89746"/>
              </a:solidFill>
              <a:latin typeface="Calibri" panose="020F0502020204030204" pitchFamily="34" charset="0"/>
            </a:endParaRPr>
          </a:p>
          <a:p>
            <a:pPr algn="ctr">
              <a:lnSpc>
                <a:spcPts val="3400"/>
              </a:lnSpc>
            </a:pPr>
            <a:r>
              <a:rPr lang="en-US" sz="3200" dirty="0">
                <a:solidFill>
                  <a:srgbClr val="F89746"/>
                </a:solidFill>
                <a:latin typeface="Calibri" panose="020F0502020204030204" pitchFamily="34" charset="0"/>
              </a:rPr>
              <a:t>enough.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2903055" y="3626475"/>
            <a:ext cx="3327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rgbClr val="4F82BE"/>
                </a:solidFill>
                <a:latin typeface="Calibri" panose="020F0502020204030204" pitchFamily="34" charset="0"/>
              </a:rPr>
              <a:t>What do I do</a:t>
            </a:r>
            <a:r>
              <a:rPr lang="en-US" sz="3200" dirty="0">
                <a:solidFill>
                  <a:srgbClr val="4F82BE"/>
                </a:solidFill>
                <a:latin typeface="Calibri" panose="020F0502020204030204" pitchFamily="34" charset="0"/>
              </a:rPr>
              <a:t>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15394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7600" y="1166843"/>
            <a:ext cx="6908800" cy="5016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rgbClr val="7F7F7F"/>
                </a:solidFill>
                <a:latin typeface="Calibri" panose="020F0502020204030204" pitchFamily="34" charset="0"/>
              </a:rPr>
              <a:t>Try these and check test error</a:t>
            </a:r>
          </a:p>
          <a:p>
            <a:pPr algn="ctr"/>
            <a:r>
              <a:rPr lang="en-US" sz="3200" dirty="0" smtClean="0">
                <a:solidFill>
                  <a:srgbClr val="7F7F7F"/>
                </a:solidFill>
                <a:latin typeface="Calibri" panose="020F0502020204030204" pitchFamily="34" charset="0"/>
              </a:rPr>
              <a:t>(and </a:t>
            </a:r>
            <a:r>
              <a:rPr lang="en-US" sz="3200" dirty="0" err="1" smtClean="0">
                <a:solidFill>
                  <a:srgbClr val="7F7F7F"/>
                </a:solidFill>
                <a:latin typeface="Calibri" panose="020F0502020204030204" pitchFamily="34" charset="0"/>
              </a:rPr>
              <a:t>AIC,BIC,etc</a:t>
            </a:r>
            <a:r>
              <a:rPr lang="en-US" sz="3200" dirty="0" smtClean="0">
                <a:solidFill>
                  <a:srgbClr val="7F7F7F"/>
                </a:solidFill>
                <a:latin typeface="Calibri" panose="020F0502020204030204" pitchFamily="34" charset="0"/>
              </a:rPr>
              <a:t>.) again:</a:t>
            </a:r>
          </a:p>
          <a:p>
            <a:pPr algn="ctr"/>
            <a:endParaRPr lang="en-US" sz="3200" dirty="0">
              <a:solidFill>
                <a:srgbClr val="7F7F7F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3200" dirty="0" smtClean="0">
                <a:solidFill>
                  <a:srgbClr val="4F82BE"/>
                </a:solidFill>
                <a:latin typeface="Calibri" panose="020F0502020204030204" pitchFamily="34" charset="0"/>
              </a:rPr>
              <a:t>Use a smaller set of features</a:t>
            </a:r>
          </a:p>
          <a:p>
            <a:pPr algn="ctr"/>
            <a:r>
              <a:rPr lang="en-US" sz="3200" dirty="0" smtClean="0">
                <a:solidFill>
                  <a:srgbClr val="F79646"/>
                </a:solidFill>
                <a:latin typeface="Calibri" panose="020F0502020204030204" pitchFamily="34" charset="0"/>
              </a:rPr>
              <a:t>Try adding polynomials</a:t>
            </a:r>
          </a:p>
          <a:p>
            <a:pPr algn="ctr"/>
            <a:r>
              <a:rPr lang="en-US" sz="3200" dirty="0" smtClean="0">
                <a:solidFill>
                  <a:srgbClr val="9CBC59"/>
                </a:solidFill>
                <a:latin typeface="Calibri" panose="020F0502020204030204" pitchFamily="34" charset="0"/>
              </a:rPr>
              <a:t>Check functional forms for each feature</a:t>
            </a:r>
          </a:p>
          <a:p>
            <a:pPr algn="ctr"/>
            <a:r>
              <a:rPr lang="en-US" sz="3200" dirty="0" smtClean="0">
                <a:solidFill>
                  <a:srgbClr val="CD665F"/>
                </a:solidFill>
                <a:latin typeface="Calibri" panose="020F0502020204030204" pitchFamily="34" charset="0"/>
              </a:rPr>
              <a:t>Try including other features</a:t>
            </a:r>
          </a:p>
          <a:p>
            <a:pPr algn="ctr"/>
            <a:r>
              <a:rPr lang="en-US" sz="3200" dirty="0" smtClean="0">
                <a:solidFill>
                  <a:srgbClr val="8E64A2"/>
                </a:solidFill>
                <a:latin typeface="Calibri" panose="020F0502020204030204" pitchFamily="34" charset="0"/>
              </a:rPr>
              <a:t>Use more data (bigger training set)</a:t>
            </a:r>
          </a:p>
          <a:p>
            <a:pPr algn="ctr"/>
            <a:r>
              <a:rPr lang="en-US" sz="3200" dirty="0" smtClean="0">
                <a:solidFill>
                  <a:srgbClr val="00B0F0"/>
                </a:solidFill>
                <a:latin typeface="Calibri" panose="020F0502020204030204" pitchFamily="34" charset="0"/>
              </a:rPr>
              <a:t>Regularization (tomorrow)</a:t>
            </a:r>
          </a:p>
          <a:p>
            <a:pPr algn="ctr"/>
            <a:r>
              <a:rPr lang="en-US" sz="3200" dirty="0" smtClean="0">
                <a:solidFill>
                  <a:srgbClr val="4F82BE"/>
                </a:solidFill>
                <a:latin typeface="Calibri" panose="020F0502020204030204" pitchFamily="34" charset="0"/>
              </a:rPr>
              <a:t>Try some other model (later)</a:t>
            </a:r>
            <a:endParaRPr lang="en-US" sz="3200" dirty="0">
              <a:solidFill>
                <a:srgbClr val="4F82BE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452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55" y="202419"/>
            <a:ext cx="6048291" cy="64023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98655" y="2349500"/>
            <a:ext cx="3430545" cy="419100"/>
          </a:xfrm>
          <a:prstGeom prst="rect">
            <a:avLst/>
          </a:prstGeom>
          <a:noFill/>
          <a:ln w="57150"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67020" y="2235884"/>
            <a:ext cx="5533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F89746"/>
                </a:solidFill>
                <a:latin typeface="Calibri" panose="020F0502020204030204" pitchFamily="34" charset="0"/>
              </a:rPr>
              <a:t>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86902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-1" b="46388"/>
          <a:stretch/>
        </p:blipFill>
        <p:spPr>
          <a:xfrm>
            <a:off x="1547855" y="202419"/>
            <a:ext cx="6048291" cy="33832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98655" y="2717800"/>
            <a:ext cx="3430545" cy="419100"/>
          </a:xfrm>
          <a:prstGeom prst="rect">
            <a:avLst/>
          </a:prstGeom>
          <a:noFill/>
          <a:ln w="57150"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52027" y="4280279"/>
            <a:ext cx="148435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sz="2800" dirty="0">
                <a:solidFill>
                  <a:srgbClr val="F89746"/>
                </a:solidFill>
                <a:latin typeface="Calibri" panose="020F0502020204030204" pitchFamily="34" charset="0"/>
              </a:rPr>
              <a:t>Residual</a:t>
            </a:r>
          </a:p>
          <a:p>
            <a:pPr>
              <a:lnSpc>
                <a:spcPts val="3000"/>
              </a:lnSpc>
            </a:pPr>
            <a:r>
              <a:rPr lang="en-US" sz="2800" dirty="0">
                <a:solidFill>
                  <a:srgbClr val="F89746"/>
                </a:solidFill>
                <a:latin typeface="Calibri" panose="020F0502020204030204" pitchFamily="34" charset="0"/>
              </a:rPr>
              <a:t>degrees</a:t>
            </a:r>
          </a:p>
          <a:p>
            <a:pPr>
              <a:lnSpc>
                <a:spcPts val="3000"/>
              </a:lnSpc>
            </a:pPr>
            <a:r>
              <a:rPr lang="en-US" sz="2800" dirty="0">
                <a:solidFill>
                  <a:srgbClr val="F89746"/>
                </a:solidFill>
                <a:latin typeface="Calibri" panose="020F0502020204030204" pitchFamily="34" charset="0"/>
              </a:rPr>
              <a:t>of</a:t>
            </a:r>
          </a:p>
          <a:p>
            <a:pPr>
              <a:lnSpc>
                <a:spcPts val="3000"/>
              </a:lnSpc>
            </a:pPr>
            <a:r>
              <a:rPr lang="en-US" sz="2800" dirty="0">
                <a:solidFill>
                  <a:srgbClr val="F89746"/>
                </a:solidFill>
                <a:latin typeface="Calibri" panose="020F0502020204030204" pitchFamily="34" charset="0"/>
              </a:rPr>
              <a:t>freedom</a:t>
            </a:r>
          </a:p>
        </p:txBody>
      </p:sp>
      <p:sp>
        <p:nvSpPr>
          <p:cNvPr id="7" name="Rectangle 6"/>
          <p:cNvSpPr/>
          <p:nvPr/>
        </p:nvSpPr>
        <p:spPr>
          <a:xfrm>
            <a:off x="3721762" y="4494917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>
                <a:solidFill>
                  <a:srgbClr val="4F82BE"/>
                </a:solidFill>
                <a:latin typeface="Calibri" panose="020F0502020204030204" pitchFamily="34" charset="0"/>
              </a:rPr>
              <a:t>   number of observations</a:t>
            </a:r>
          </a:p>
          <a:p>
            <a:r>
              <a:rPr lang="en-US" sz="4000" dirty="0" smtClean="0">
                <a:latin typeface="Calibri" panose="020F0502020204030204" pitchFamily="34" charset="0"/>
              </a:rPr>
              <a:t>- </a:t>
            </a:r>
            <a:r>
              <a:rPr lang="en-US" sz="2800" dirty="0" smtClean="0">
                <a:solidFill>
                  <a:srgbClr val="9CBC59"/>
                </a:solidFill>
                <a:latin typeface="Calibri" panose="020F0502020204030204" pitchFamily="34" charset="0"/>
              </a:rPr>
              <a:t>number of parameters          </a:t>
            </a:r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-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</a:rPr>
              <a:t>-</a:t>
            </a:r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smtClean="0">
                <a:solidFill>
                  <a:srgbClr val="9CBC59"/>
                </a:solidFill>
                <a:latin typeface="Calibri" panose="020F0502020204030204" pitchFamily="34" charset="0"/>
              </a:rPr>
              <a:t>(including intercept)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2918412" y="4557277"/>
            <a:ext cx="56778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latin typeface="Calibri" panose="020F0502020204030204" pitchFamily="34" charset="0"/>
              </a:rPr>
              <a:t>=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833254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-1" b="46440"/>
          <a:stretch/>
        </p:blipFill>
        <p:spPr>
          <a:xfrm>
            <a:off x="1547855" y="202419"/>
            <a:ext cx="6048291" cy="3429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98655" y="3086100"/>
            <a:ext cx="3430545" cy="419100"/>
          </a:xfrm>
          <a:prstGeom prst="rect">
            <a:avLst/>
          </a:prstGeom>
          <a:noFill/>
          <a:ln w="57150"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694123" y="4078916"/>
            <a:ext cx="148435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sz="2800" dirty="0" smtClean="0">
                <a:solidFill>
                  <a:srgbClr val="F89746"/>
                </a:solidFill>
                <a:latin typeface="Calibri" panose="020F0502020204030204" pitchFamily="34" charset="0"/>
              </a:rPr>
              <a:t>Model</a:t>
            </a:r>
            <a:endParaRPr lang="en-US" sz="2800" dirty="0">
              <a:solidFill>
                <a:srgbClr val="F89746"/>
              </a:solidFill>
              <a:latin typeface="Calibri" panose="020F0502020204030204" pitchFamily="34" charset="0"/>
            </a:endParaRPr>
          </a:p>
          <a:p>
            <a:pPr>
              <a:lnSpc>
                <a:spcPts val="3000"/>
              </a:lnSpc>
            </a:pPr>
            <a:r>
              <a:rPr lang="en-US" sz="2800" dirty="0">
                <a:solidFill>
                  <a:srgbClr val="F89746"/>
                </a:solidFill>
                <a:latin typeface="Calibri" panose="020F0502020204030204" pitchFamily="34" charset="0"/>
              </a:rPr>
              <a:t>degrees</a:t>
            </a:r>
          </a:p>
          <a:p>
            <a:pPr>
              <a:lnSpc>
                <a:spcPts val="3000"/>
              </a:lnSpc>
            </a:pPr>
            <a:r>
              <a:rPr lang="en-US" sz="2800" dirty="0">
                <a:solidFill>
                  <a:srgbClr val="F89746"/>
                </a:solidFill>
                <a:latin typeface="Calibri" panose="020F0502020204030204" pitchFamily="34" charset="0"/>
              </a:rPr>
              <a:t>of</a:t>
            </a:r>
          </a:p>
          <a:p>
            <a:pPr>
              <a:lnSpc>
                <a:spcPts val="3000"/>
              </a:lnSpc>
            </a:pPr>
            <a:r>
              <a:rPr lang="en-US" sz="2800" dirty="0">
                <a:solidFill>
                  <a:srgbClr val="F89746"/>
                </a:solidFill>
                <a:latin typeface="Calibri" panose="020F0502020204030204" pitchFamily="34" charset="0"/>
              </a:rPr>
              <a:t>freedom</a:t>
            </a:r>
          </a:p>
        </p:txBody>
      </p:sp>
      <p:sp>
        <p:nvSpPr>
          <p:cNvPr id="6" name="Rectangle 5"/>
          <p:cNvSpPr/>
          <p:nvPr/>
        </p:nvSpPr>
        <p:spPr>
          <a:xfrm>
            <a:off x="3923112" y="4324532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>
                <a:solidFill>
                  <a:srgbClr val="4F82BE"/>
                </a:solidFill>
                <a:latin typeface="Calibri" panose="020F0502020204030204" pitchFamily="34" charset="0"/>
              </a:rPr>
              <a:t>   number of parameters – 1</a:t>
            </a:r>
          </a:p>
          <a:p>
            <a:r>
              <a:rPr lang="en-US" sz="2000" dirty="0" smtClean="0">
                <a:solidFill>
                  <a:srgbClr val="4F82BE"/>
                </a:solidFill>
                <a:latin typeface="Calibri" panose="020F0502020204030204" pitchFamily="34" charset="0"/>
              </a:rPr>
              <a:t>    (or # of features not including intercept) 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3119762" y="4386892"/>
            <a:ext cx="56778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latin typeface="Calibri" panose="020F0502020204030204" pitchFamily="34" charset="0"/>
              </a:rPr>
              <a:t>=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797095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55" y="202419"/>
            <a:ext cx="6048291" cy="64023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16500" y="495300"/>
            <a:ext cx="2438400" cy="419100"/>
          </a:xfrm>
          <a:prstGeom prst="rect">
            <a:avLst/>
          </a:prstGeom>
          <a:noFill/>
          <a:ln w="57150"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596146" y="381684"/>
                <a:ext cx="69442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rgbClr val="F79646"/>
                          </a:solidFill>
                          <a:latin typeface="Calibri" panose="020F0502020204030204" pitchFamily="34" charset="0"/>
                        </a:rPr>
                        <m:t>R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rgbClr val="F79646"/>
                          </a:solidFill>
                          <a:latin typeface="Calibri" panose="020F0502020204030204" pitchFamily="34" charset="0"/>
                        </a:rPr>
                        <m:t>²</m:t>
                      </m:r>
                    </m:oMath>
                  </m:oMathPara>
                </a14:m>
                <a:endParaRPr lang="en-US" sz="3600" dirty="0">
                  <a:solidFill>
                    <a:srgbClr val="F79646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146" y="381684"/>
                <a:ext cx="694421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5442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84200" y="5543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b="1" dirty="0" smtClean="0">
                <a:solidFill>
                  <a:srgbClr val="4F82BE"/>
                </a:solidFill>
              </a:rPr>
              <a:t>Best model minimizes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4343400" y="1628941"/>
            <a:ext cx="4178300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900"/>
              </a:lnSpc>
            </a:pPr>
            <a:r>
              <a:rPr lang="en-US" sz="3200" b="1" dirty="0" smtClean="0">
                <a:solidFill>
                  <a:srgbClr val="9CBC59"/>
                </a:solidFill>
              </a:rPr>
              <a:t>Sum of Squared Error </a:t>
            </a:r>
            <a:r>
              <a:rPr lang="en-US" sz="3600" b="1" dirty="0" smtClean="0">
                <a:solidFill>
                  <a:srgbClr val="9CBC59"/>
                </a:solidFill>
              </a:rPr>
              <a:t>SSE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584200" y="3302223"/>
            <a:ext cx="8280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4F82BE"/>
                </a:solidFill>
                <a:latin typeface="Calibri-Bold"/>
              </a:rPr>
              <a:t>Variance of observed points (times m) is</a:t>
            </a:r>
            <a:endParaRPr lang="en-US" sz="3200" dirty="0"/>
          </a:p>
        </p:txBody>
      </p:sp>
      <p:sp>
        <p:nvSpPr>
          <p:cNvPr id="13" name="Rectangle 12"/>
          <p:cNvSpPr/>
          <p:nvPr/>
        </p:nvSpPr>
        <p:spPr>
          <a:xfrm>
            <a:off x="4527550" y="4315273"/>
            <a:ext cx="3810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89746"/>
                </a:solidFill>
              </a:rPr>
              <a:t>Total Sum of Squares SST</a:t>
            </a:r>
            <a:endParaRPr lang="en-US" sz="32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1773145"/>
              </p:ext>
            </p:extLst>
          </p:nvPr>
        </p:nvGraphicFramePr>
        <p:xfrm>
          <a:off x="738657" y="1543623"/>
          <a:ext cx="3294063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Equation" r:id="rId3" imgW="1206360" imgH="431640" progId="Equation.3">
                  <p:embed/>
                </p:oleObj>
              </mc:Choice>
              <mc:Fallback>
                <p:oleObj name="Equation" r:id="rId3" imgW="1206360" imgH="43164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657" y="1543623"/>
                        <a:ext cx="3294063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2586669"/>
              </p:ext>
            </p:extLst>
          </p:nvPr>
        </p:nvGraphicFramePr>
        <p:xfrm>
          <a:off x="738657" y="4190867"/>
          <a:ext cx="2632075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Equation" r:id="rId5" imgW="965160" imgH="431640" progId="Equation.3">
                  <p:embed/>
                </p:oleObj>
              </mc:Choice>
              <mc:Fallback>
                <p:oleObj name="Equation" r:id="rId5" imgW="965160" imgH="4316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657" y="4190867"/>
                        <a:ext cx="2632075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1426979" y="4636395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069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</TotalTime>
  <Words>1001</Words>
  <Application>Microsoft Macintosh PowerPoint</Application>
  <PresentationFormat>On-screen Show (4:3)</PresentationFormat>
  <Paragraphs>179</Paragraphs>
  <Slides>43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Office Theme</vt:lpstr>
      <vt:lpstr>Equation</vt:lpstr>
      <vt:lpstr>Linear Regression: What do these numbers mean?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Selection 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Kristine Elcee Entena</dc:creator>
  <cp:lastModifiedBy>Jon B</cp:lastModifiedBy>
  <cp:revision>94</cp:revision>
  <dcterms:created xsi:type="dcterms:W3CDTF">2014-12-23T00:38:30Z</dcterms:created>
  <dcterms:modified xsi:type="dcterms:W3CDTF">2018-01-30T19:51:06Z</dcterms:modified>
</cp:coreProperties>
</file>