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3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4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32"/>
  </p:notesMasterIdLst>
  <p:sldIdLst>
    <p:sldId id="400" r:id="rId2"/>
    <p:sldId id="375" r:id="rId3"/>
    <p:sldId id="377" r:id="rId4"/>
    <p:sldId id="378" r:id="rId5"/>
    <p:sldId id="380" r:id="rId6"/>
    <p:sldId id="381" r:id="rId7"/>
    <p:sldId id="383" r:id="rId8"/>
    <p:sldId id="384" r:id="rId9"/>
    <p:sldId id="406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5" r:id="rId18"/>
    <p:sldId id="396" r:id="rId19"/>
    <p:sldId id="397" r:id="rId20"/>
    <p:sldId id="407" r:id="rId21"/>
    <p:sldId id="398" r:id="rId22"/>
    <p:sldId id="393" r:id="rId23"/>
    <p:sldId id="399" r:id="rId24"/>
    <p:sldId id="411" r:id="rId25"/>
    <p:sldId id="408" r:id="rId26"/>
    <p:sldId id="409" r:id="rId27"/>
    <p:sldId id="410" r:id="rId28"/>
    <p:sldId id="402" r:id="rId29"/>
    <p:sldId id="403" r:id="rId30"/>
    <p:sldId id="40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A15AD6"/>
    <a:srgbClr val="CD665F"/>
    <a:srgbClr val="9CBC59"/>
    <a:srgbClr val="7F7F7F"/>
    <a:srgbClr val="F79646"/>
    <a:srgbClr val="4F82BE"/>
    <a:srgbClr val="8E64A2"/>
    <a:srgbClr val="E9BDFF"/>
    <a:srgbClr val="E5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0852" autoAdjust="0"/>
  </p:normalViewPr>
  <p:slideViewPr>
    <p:cSldViewPr snapToGrid="0">
      <p:cViewPr varScale="1">
        <p:scale>
          <a:sx n="102" d="100"/>
          <a:sy n="102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8" Type="http://schemas.openxmlformats.org/officeDocument/2006/relationships/image" Target="../media/image13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Book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Book"/>
              </a:defRPr>
            </a:lvl1pPr>
          </a:lstStyle>
          <a:p>
            <a:fld id="{A8D00AA9-BC61-470A-BFDE-B6BDA5D1044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Book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Book"/>
              </a:defRPr>
            </a:lvl1pPr>
          </a:lstStyle>
          <a:p>
            <a:fld id="{7907EA33-FA93-47D6-94A5-56A305036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5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venir Book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venir Book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venir Book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venir Book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venir Book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7EA33-FA93-47D6-94A5-56A3050367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metrics tell us about our performance?</a:t>
            </a:r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kind? Out of sample.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7EA33-FA93-47D6-94A5-56A30503674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1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examples of polynomials with different scalars,</a:t>
            </a:r>
            <a:r>
              <a:rPr lang="en-US" baseline="0" dirty="0" smtClean="0"/>
              <a:t> and how increasing parameters makes wider swings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7EA33-FA93-47D6-94A5-56A30503674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98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Lambda is a </a:t>
            </a:r>
            <a:r>
              <a:rPr lang="en-US" dirty="0" err="1" smtClean="0"/>
              <a:t>hyperparameter</a:t>
            </a:r>
            <a:r>
              <a:rPr lang="en-US" dirty="0" smtClean="0"/>
              <a:t>, can’t optimize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7EA33-FA93-47D6-94A5-56A30503674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0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9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8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6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3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7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9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7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Book"/>
              </a:defRPr>
            </a:lvl1pPr>
          </a:lstStyle>
          <a:p>
            <a:fld id="{F90D3069-4415-4E77-B65B-EF0115801BAA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venir Book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venir Book"/>
              </a:defRPr>
            </a:lvl1pPr>
          </a:lstStyle>
          <a:p>
            <a:fld id="{4A880DE4-6F28-4CEB-87D6-558DEE0C4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3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venir Book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venir Book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venir Book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venir Book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20" Type="http://schemas.openxmlformats.org/officeDocument/2006/relationships/image" Target="../media/image13.wmf"/><Relationship Id="rId10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10.w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18" Type="http://schemas.openxmlformats.org/officeDocument/2006/relationships/image" Target="../media/image12.wmf"/><Relationship Id="rId19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4" Type="http://schemas.openxmlformats.org/officeDocument/2006/relationships/image" Target="../media/image1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14.bin"/><Relationship Id="rId7" Type="http://schemas.openxmlformats.org/officeDocument/2006/relationships/oleObject" Target="../embeddings/oleObject15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059" y="1685640"/>
            <a:ext cx="7664824" cy="1885296"/>
          </a:xfrm>
        </p:spPr>
        <p:txBody>
          <a:bodyPr>
            <a:noAutofit/>
          </a:bodyPr>
          <a:lstStyle/>
          <a:p>
            <a:r>
              <a:rPr lang="en-US" sz="6900" dirty="0" smtClean="0">
                <a:latin typeface="Avenir Black"/>
                <a:cs typeface="Avenir Black"/>
              </a:rPr>
              <a:t>Regularization</a:t>
            </a:r>
            <a:endParaRPr lang="en-US" sz="6900" dirty="0">
              <a:latin typeface="Avenir Black"/>
              <a:cs typeface="Avenir Blac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863" y="4837624"/>
            <a:ext cx="1441296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3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1913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4F82BE"/>
                </a:solidFill>
                <a:latin typeface="Avenir Book"/>
              </a:rPr>
              <a:t>Ridge Regression</a:t>
            </a:r>
            <a:endParaRPr lang="en-US" sz="3200" dirty="0" smtClean="0">
              <a:solidFill>
                <a:srgbClr val="4F82BE"/>
              </a:solidFill>
              <a:latin typeface="Avenir Book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011964"/>
              </p:ext>
            </p:extLst>
          </p:nvPr>
        </p:nvGraphicFramePr>
        <p:xfrm>
          <a:off x="598488" y="2785269"/>
          <a:ext cx="794702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3" imgW="2743200" imgH="444240" progId="Equation.3">
                  <p:embed/>
                </p:oleObj>
              </mc:Choice>
              <mc:Fallback>
                <p:oleObj name="Equation" r:id="rId3" imgW="2743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785269"/>
                        <a:ext cx="7947025" cy="1287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707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46448" y="1683265"/>
            <a:ext cx="12104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dirty="0">
                <a:solidFill>
                  <a:srgbClr val="FF0000"/>
                </a:solidFill>
                <a:latin typeface="Avenir Book"/>
              </a:rPr>
              <a:t>λ=1</a:t>
            </a:r>
            <a:endParaRPr lang="en-US" sz="3600" dirty="0">
              <a:latin typeface="Avenir Book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99264" y="2281604"/>
            <a:ext cx="549236" cy="728296"/>
          </a:xfrm>
          <a:prstGeom prst="straightConnector1">
            <a:avLst/>
          </a:prstGeom>
          <a:ln w="38100">
            <a:solidFill>
              <a:srgbClr val="4F82BE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510110"/>
              </p:ext>
            </p:extLst>
          </p:nvPr>
        </p:nvGraphicFramePr>
        <p:xfrm>
          <a:off x="598488" y="2785269"/>
          <a:ext cx="794702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4" imgW="2743200" imgH="444240" progId="Equation.3">
                  <p:embed/>
                </p:oleObj>
              </mc:Choice>
              <mc:Fallback>
                <p:oleObj name="Equation" r:id="rId4" imgW="2743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785269"/>
                        <a:ext cx="7947025" cy="1287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14638"/>
              </p:ext>
            </p:extLst>
          </p:nvPr>
        </p:nvGraphicFramePr>
        <p:xfrm>
          <a:off x="905094" y="5341065"/>
          <a:ext cx="8041958" cy="653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6" imgW="2565360" imgH="241200" progId="Equation.3">
                  <p:embed/>
                </p:oleObj>
              </mc:Choice>
              <mc:Fallback>
                <p:oleObj name="Equation" r:id="rId6" imgW="2565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094" y="5341065"/>
                        <a:ext cx="8041958" cy="653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820635" y="374512"/>
            <a:ext cx="1830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Underfitting</a:t>
            </a:r>
            <a:endParaRPr lang="en-US" sz="2400" dirty="0">
              <a:latin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56886" y="374511"/>
            <a:ext cx="1540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Just Right</a:t>
            </a:r>
            <a:endParaRPr lang="en-US" sz="2400" dirty="0">
              <a:latin typeface="Avenir 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41386" y="374511"/>
            <a:ext cx="1665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8164A3"/>
                </a:solidFill>
                <a:latin typeface="Avenir Book"/>
              </a:rPr>
              <a:t>Overfitting</a:t>
            </a:r>
            <a:endParaRPr lang="en-US" sz="2400" dirty="0">
              <a:latin typeface="Avenir Boo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502" y="756235"/>
            <a:ext cx="2621230" cy="558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venir Book"/>
              </a:rPr>
              <a:t>J = </a:t>
            </a:r>
            <a:r>
              <a:rPr lang="en-US" sz="2400" dirty="0" smtClean="0">
                <a:solidFill>
                  <a:schemeClr val="accent6"/>
                </a:solidFill>
                <a:latin typeface="Avenir Book"/>
              </a:rPr>
              <a:t>V. High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latin typeface="Avenir Book"/>
              </a:rPr>
              <a:t>+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</a:rPr>
              <a:t>Low</a:t>
            </a:r>
            <a:endParaRPr lang="en-US" sz="2400" dirty="0">
              <a:solidFill>
                <a:srgbClr val="800000"/>
              </a:solidFill>
              <a:latin typeface="Avenir Boo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6326" y="769741"/>
            <a:ext cx="2210862" cy="558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venir Book"/>
              </a:rPr>
              <a:t>J = </a:t>
            </a:r>
            <a:r>
              <a:rPr lang="en-US" sz="2400" dirty="0" smtClean="0">
                <a:solidFill>
                  <a:schemeClr val="accent6"/>
                </a:solidFill>
                <a:latin typeface="Avenir Book"/>
              </a:rPr>
              <a:t>Low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latin typeface="Avenir Book"/>
              </a:rPr>
              <a:t>+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</a:rPr>
              <a:t>Low</a:t>
            </a:r>
            <a:endParaRPr lang="en-US" sz="2400" dirty="0">
              <a:solidFill>
                <a:srgbClr val="800000"/>
              </a:solidFill>
              <a:latin typeface="Avenir 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25469" y="723719"/>
            <a:ext cx="2618531" cy="558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venir Book"/>
              </a:rPr>
              <a:t>J = </a:t>
            </a:r>
            <a:r>
              <a:rPr lang="en-US" sz="2400" dirty="0" smtClean="0">
                <a:solidFill>
                  <a:schemeClr val="accent6"/>
                </a:solidFill>
                <a:latin typeface="Avenir Book"/>
              </a:rPr>
              <a:t>Low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latin typeface="Avenir Book"/>
              </a:rPr>
              <a:t>+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</a:rPr>
              <a:t>V. High</a:t>
            </a:r>
            <a:endParaRPr lang="en-US" sz="2400" dirty="0">
              <a:solidFill>
                <a:srgbClr val="800000"/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118182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46448" y="1683265"/>
            <a:ext cx="12104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dirty="0">
                <a:solidFill>
                  <a:srgbClr val="FF0000"/>
                </a:solidFill>
                <a:latin typeface="Avenir Book"/>
              </a:rPr>
              <a:t>λ=1</a:t>
            </a:r>
            <a:endParaRPr lang="en-US" sz="3600" dirty="0">
              <a:latin typeface="Avenir Book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99264" y="2281604"/>
            <a:ext cx="549236" cy="728296"/>
          </a:xfrm>
          <a:prstGeom prst="straightConnector1">
            <a:avLst/>
          </a:prstGeom>
          <a:ln w="38100">
            <a:solidFill>
              <a:srgbClr val="4F82BE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4657128" y="4951214"/>
            <a:ext cx="548640" cy="0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7298728" y="4951214"/>
            <a:ext cx="548640" cy="0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50448" y="4234596"/>
            <a:ext cx="76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Avenir Book"/>
              </a:rPr>
              <a:t>≈0</a:t>
            </a:r>
            <a:endParaRPr lang="en-US" sz="2800" dirty="0">
              <a:latin typeface="Avenir Book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2048" y="4208363"/>
            <a:ext cx="76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Avenir Book"/>
              </a:rPr>
              <a:t>≈0</a:t>
            </a:r>
            <a:endParaRPr lang="en-US" sz="2800" dirty="0">
              <a:latin typeface="Avenir Book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76114"/>
              </p:ext>
            </p:extLst>
          </p:nvPr>
        </p:nvGraphicFramePr>
        <p:xfrm>
          <a:off x="598488" y="2785269"/>
          <a:ext cx="794702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3" imgW="2743200" imgH="444240" progId="Equation.3">
                  <p:embed/>
                </p:oleObj>
              </mc:Choice>
              <mc:Fallback>
                <p:oleObj name="Equation" r:id="rId3" imgW="2743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785269"/>
                        <a:ext cx="7947025" cy="1287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14638"/>
              </p:ext>
            </p:extLst>
          </p:nvPr>
        </p:nvGraphicFramePr>
        <p:xfrm>
          <a:off x="905094" y="5341065"/>
          <a:ext cx="8041958" cy="653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5" imgW="2565360" imgH="241200" progId="Equation.3">
                  <p:embed/>
                </p:oleObj>
              </mc:Choice>
              <mc:Fallback>
                <p:oleObj name="Equation" r:id="rId5" imgW="2565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094" y="5341065"/>
                        <a:ext cx="8041958" cy="653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820635" y="374512"/>
            <a:ext cx="1830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Underfitting</a:t>
            </a:r>
            <a:endParaRPr lang="en-US" sz="2400" dirty="0">
              <a:latin typeface="Avenir Boo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56886" y="374511"/>
            <a:ext cx="1540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Just Right</a:t>
            </a:r>
            <a:endParaRPr lang="en-US" sz="2400" dirty="0">
              <a:latin typeface="Avenir 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41386" y="374511"/>
            <a:ext cx="1665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8164A3"/>
                </a:solidFill>
                <a:latin typeface="Avenir Book"/>
              </a:rPr>
              <a:t>Overfitting</a:t>
            </a:r>
            <a:endParaRPr lang="en-US" sz="2400" dirty="0">
              <a:latin typeface="Avenir Boo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7502" y="756235"/>
            <a:ext cx="2621230" cy="558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venir Book"/>
              </a:rPr>
              <a:t>J = </a:t>
            </a:r>
            <a:r>
              <a:rPr lang="en-US" sz="2400" dirty="0" smtClean="0">
                <a:solidFill>
                  <a:schemeClr val="accent6"/>
                </a:solidFill>
                <a:latin typeface="Avenir Book"/>
              </a:rPr>
              <a:t>V. High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latin typeface="Avenir Book"/>
              </a:rPr>
              <a:t>+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</a:rPr>
              <a:t>Low</a:t>
            </a:r>
            <a:endParaRPr lang="en-US" sz="2400" dirty="0">
              <a:solidFill>
                <a:srgbClr val="800000"/>
              </a:solidFill>
              <a:latin typeface="Avenir Boo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86326" y="769741"/>
            <a:ext cx="2210862" cy="558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venir Book"/>
              </a:rPr>
              <a:t>J = </a:t>
            </a:r>
            <a:r>
              <a:rPr lang="en-US" sz="2400" dirty="0" smtClean="0">
                <a:solidFill>
                  <a:schemeClr val="accent6"/>
                </a:solidFill>
                <a:latin typeface="Avenir Book"/>
              </a:rPr>
              <a:t>Low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latin typeface="Avenir Book"/>
              </a:rPr>
              <a:t>+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</a:rPr>
              <a:t>Low</a:t>
            </a:r>
            <a:endParaRPr lang="en-US" sz="2400" dirty="0">
              <a:solidFill>
                <a:srgbClr val="800000"/>
              </a:solidFill>
              <a:latin typeface="Avenir Boo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25469" y="723719"/>
            <a:ext cx="2618531" cy="558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venir Book"/>
              </a:rPr>
              <a:t>J = </a:t>
            </a:r>
            <a:r>
              <a:rPr lang="en-US" sz="2400" dirty="0" smtClean="0">
                <a:solidFill>
                  <a:schemeClr val="accent6"/>
                </a:solidFill>
                <a:latin typeface="Avenir Book"/>
              </a:rPr>
              <a:t>Low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latin typeface="Avenir Book"/>
              </a:rPr>
              <a:t>+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</a:rPr>
              <a:t>V. High</a:t>
            </a:r>
            <a:endParaRPr lang="en-US" sz="2400" dirty="0">
              <a:solidFill>
                <a:srgbClr val="800000"/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1811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31448" y="1638220"/>
            <a:ext cx="2262231" cy="8459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</a:pPr>
            <a:r>
              <a:rPr lang="en-US" sz="2800" dirty="0" smtClean="0">
                <a:solidFill>
                  <a:srgbClr val="F79646"/>
                </a:solidFill>
                <a:latin typeface="Avenir Book"/>
              </a:rPr>
              <a:t>VERY LARGE</a:t>
            </a:r>
            <a:endParaRPr lang="en-US" sz="2800" dirty="0">
              <a:solidFill>
                <a:srgbClr val="F79646"/>
              </a:solidFill>
              <a:latin typeface="Avenir Book"/>
            </a:endParaRPr>
          </a:p>
          <a:p>
            <a:pPr>
              <a:lnSpc>
                <a:spcPts val="2900"/>
              </a:lnSpc>
            </a:pPr>
            <a:r>
              <a:rPr lang="en-US" sz="2800" dirty="0">
                <a:solidFill>
                  <a:srgbClr val="7F7F7F"/>
                </a:solidFill>
                <a:latin typeface="Avenir Book"/>
              </a:rPr>
              <a:t>underfit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99264" y="2281604"/>
            <a:ext cx="549236" cy="728296"/>
          </a:xfrm>
          <a:prstGeom prst="straightConnector1">
            <a:avLst/>
          </a:prstGeom>
          <a:ln w="38100">
            <a:solidFill>
              <a:srgbClr val="4F82BE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4657128" y="4951214"/>
            <a:ext cx="548640" cy="0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7298728" y="4951214"/>
            <a:ext cx="548640" cy="0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50448" y="4234596"/>
            <a:ext cx="76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79646"/>
                </a:solidFill>
                <a:latin typeface="Avenir Book"/>
              </a:rPr>
              <a:t>≈0</a:t>
            </a:r>
            <a:endParaRPr lang="en-US" sz="2800" dirty="0">
              <a:solidFill>
                <a:srgbClr val="F79646"/>
              </a:solidFill>
              <a:latin typeface="Avenir Book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2048" y="4208363"/>
            <a:ext cx="76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79646"/>
                </a:solidFill>
                <a:latin typeface="Avenir Book"/>
              </a:rPr>
              <a:t>≈0</a:t>
            </a:r>
            <a:endParaRPr lang="en-US" sz="2800" dirty="0">
              <a:solidFill>
                <a:srgbClr val="F79646"/>
              </a:solidFill>
              <a:latin typeface="Avenir Book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927128" y="4951214"/>
            <a:ext cx="548640" cy="0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349028" y="4951214"/>
            <a:ext cx="548640" cy="0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178848" y="4231520"/>
            <a:ext cx="76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79646"/>
                </a:solidFill>
                <a:latin typeface="Avenir Book"/>
              </a:rPr>
              <a:t>≈0</a:t>
            </a:r>
            <a:endParaRPr lang="en-US" sz="2800" dirty="0">
              <a:solidFill>
                <a:srgbClr val="F79646"/>
              </a:solidFill>
              <a:latin typeface="Avenir Boo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20448" y="4205287"/>
            <a:ext cx="76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79646"/>
                </a:solidFill>
                <a:latin typeface="Avenir Book"/>
              </a:rPr>
              <a:t>≈0</a:t>
            </a:r>
            <a:endParaRPr lang="en-US" sz="2800" dirty="0">
              <a:solidFill>
                <a:srgbClr val="F79646"/>
              </a:solidFill>
              <a:latin typeface="Avenir Book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76114"/>
              </p:ext>
            </p:extLst>
          </p:nvPr>
        </p:nvGraphicFramePr>
        <p:xfrm>
          <a:off x="598488" y="2785269"/>
          <a:ext cx="794702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3" imgW="2743200" imgH="444240" progId="Equation.3">
                  <p:embed/>
                </p:oleObj>
              </mc:Choice>
              <mc:Fallback>
                <p:oleObj name="Equation" r:id="rId3" imgW="2743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785269"/>
                        <a:ext cx="7947025" cy="1287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14638"/>
              </p:ext>
            </p:extLst>
          </p:nvPr>
        </p:nvGraphicFramePr>
        <p:xfrm>
          <a:off x="905094" y="5341065"/>
          <a:ext cx="8041958" cy="653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5" imgW="2565360" imgH="241200" progId="Equation.3">
                  <p:embed/>
                </p:oleObj>
              </mc:Choice>
              <mc:Fallback>
                <p:oleObj name="Equation" r:id="rId5" imgW="2565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094" y="5341065"/>
                        <a:ext cx="8041958" cy="653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820635" y="394354"/>
            <a:ext cx="1830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Underfitting</a:t>
            </a:r>
            <a:endParaRPr lang="en-US" sz="2400" dirty="0">
              <a:latin typeface="Avenir Boo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56886" y="394353"/>
            <a:ext cx="1540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Just Right</a:t>
            </a:r>
            <a:endParaRPr lang="en-US" sz="2400" dirty="0">
              <a:latin typeface="Avenir Boo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41386" y="394353"/>
            <a:ext cx="1665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8164A3"/>
                </a:solidFill>
                <a:latin typeface="Avenir Book"/>
              </a:rPr>
              <a:t>Overfitting</a:t>
            </a:r>
            <a:endParaRPr lang="en-US" sz="2400" dirty="0">
              <a:latin typeface="Avenir 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7502" y="776077"/>
            <a:ext cx="3200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venir Book"/>
              </a:rPr>
              <a:t>J = </a:t>
            </a:r>
            <a:r>
              <a:rPr lang="en-US" sz="2400" dirty="0" smtClean="0">
                <a:solidFill>
                  <a:schemeClr val="accent6"/>
                </a:solidFill>
                <a:latin typeface="Avenir Book"/>
              </a:rPr>
              <a:t>V. High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latin typeface="Avenir Book"/>
              </a:rPr>
              <a:t>+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</a:rPr>
              <a:t>Medium</a:t>
            </a:r>
            <a:endParaRPr lang="en-US" sz="2400" dirty="0">
              <a:solidFill>
                <a:srgbClr val="800000"/>
              </a:solidFill>
              <a:latin typeface="Avenir Book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86326" y="789583"/>
            <a:ext cx="2572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venir Book"/>
              </a:rPr>
              <a:t>J = </a:t>
            </a:r>
            <a:r>
              <a:rPr lang="en-US" sz="2400" dirty="0" smtClean="0">
                <a:solidFill>
                  <a:schemeClr val="accent6"/>
                </a:solidFill>
                <a:latin typeface="Avenir Book"/>
              </a:rPr>
              <a:t>Low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latin typeface="Avenir Book"/>
              </a:rPr>
              <a:t>+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</a:rPr>
              <a:t>V High</a:t>
            </a:r>
            <a:endParaRPr lang="en-US" sz="2400" dirty="0">
              <a:solidFill>
                <a:srgbClr val="800000"/>
              </a:solidFill>
              <a:latin typeface="Avenir Book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26239" y="743561"/>
            <a:ext cx="294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venir Book"/>
              </a:rPr>
              <a:t>J = </a:t>
            </a:r>
            <a:r>
              <a:rPr lang="en-US" sz="2400" dirty="0" smtClean="0">
                <a:solidFill>
                  <a:schemeClr val="accent6"/>
                </a:solidFill>
                <a:latin typeface="Avenir Book"/>
              </a:rPr>
              <a:t>Low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latin typeface="Avenir Book"/>
              </a:rPr>
              <a:t>+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err="1" smtClean="0">
                <a:solidFill>
                  <a:srgbClr val="800000"/>
                </a:solidFill>
                <a:latin typeface="Avenir Book"/>
              </a:rPr>
              <a:t>VVVHigh</a:t>
            </a:r>
            <a:endParaRPr lang="en-US" sz="2400" dirty="0">
              <a:solidFill>
                <a:srgbClr val="800000"/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98321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31449" y="1638220"/>
            <a:ext cx="2117052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US" sz="2800" dirty="0" smtClean="0">
                <a:solidFill>
                  <a:srgbClr val="9CBC59"/>
                </a:solidFill>
                <a:latin typeface="Avenir Book"/>
              </a:rPr>
              <a:t>very small</a:t>
            </a:r>
            <a:endParaRPr lang="en-US" sz="2800" dirty="0">
              <a:solidFill>
                <a:srgbClr val="9CBC59"/>
              </a:solidFill>
              <a:latin typeface="Avenir Book"/>
            </a:endParaRPr>
          </a:p>
          <a:p>
            <a:pPr>
              <a:lnSpc>
                <a:spcPts val="2900"/>
              </a:lnSpc>
            </a:pP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possible </a:t>
            </a:r>
            <a:r>
              <a:rPr lang="en-US" sz="2800" dirty="0" err="1" smtClean="0">
                <a:solidFill>
                  <a:srgbClr val="7F7F7F"/>
                </a:solidFill>
                <a:latin typeface="Avenir Book"/>
              </a:rPr>
              <a:t>overfit</a:t>
            </a:r>
            <a:endParaRPr lang="en-US" sz="2800" dirty="0">
              <a:solidFill>
                <a:srgbClr val="7F7F7F"/>
              </a:solidFill>
              <a:latin typeface="Avenir Book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99264" y="2281604"/>
            <a:ext cx="549236" cy="728296"/>
          </a:xfrm>
          <a:prstGeom prst="straightConnector1">
            <a:avLst/>
          </a:prstGeom>
          <a:ln w="38100">
            <a:solidFill>
              <a:srgbClr val="4F82BE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76114"/>
              </p:ext>
            </p:extLst>
          </p:nvPr>
        </p:nvGraphicFramePr>
        <p:xfrm>
          <a:off x="598488" y="2785269"/>
          <a:ext cx="794702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Equation" r:id="rId3" imgW="2743200" imgH="444240" progId="Equation.3">
                  <p:embed/>
                </p:oleObj>
              </mc:Choice>
              <mc:Fallback>
                <p:oleObj name="Equation" r:id="rId3" imgW="2743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785269"/>
                        <a:ext cx="7947025" cy="1287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14638"/>
              </p:ext>
            </p:extLst>
          </p:nvPr>
        </p:nvGraphicFramePr>
        <p:xfrm>
          <a:off x="905094" y="5341065"/>
          <a:ext cx="8041958" cy="653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Equation" r:id="rId5" imgW="2565360" imgH="241200" progId="Equation.3">
                  <p:embed/>
                </p:oleObj>
              </mc:Choice>
              <mc:Fallback>
                <p:oleObj name="Equation" r:id="rId5" imgW="2565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094" y="5341065"/>
                        <a:ext cx="8041958" cy="653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20635" y="374512"/>
            <a:ext cx="1830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Underfitting</a:t>
            </a:r>
            <a:endParaRPr lang="en-US" sz="2400" dirty="0">
              <a:latin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56886" y="374511"/>
            <a:ext cx="1540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Just Right</a:t>
            </a:r>
            <a:endParaRPr lang="en-US" sz="2400" dirty="0">
              <a:latin typeface="Avenir 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41386" y="374511"/>
            <a:ext cx="1665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8164A3"/>
                </a:solidFill>
                <a:latin typeface="Avenir Book"/>
              </a:rPr>
              <a:t>Overfitting</a:t>
            </a:r>
            <a:endParaRPr lang="en-US" sz="2400" dirty="0">
              <a:latin typeface="Avenir Boo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502" y="756235"/>
            <a:ext cx="2634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venir Book"/>
              </a:rPr>
              <a:t>J = </a:t>
            </a:r>
            <a:r>
              <a:rPr lang="en-US" sz="2400" dirty="0" smtClean="0">
                <a:solidFill>
                  <a:schemeClr val="accent6"/>
                </a:solidFill>
                <a:latin typeface="Avenir Book"/>
              </a:rPr>
              <a:t>V. High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latin typeface="Avenir Book"/>
              </a:rPr>
              <a:t>+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</a:rPr>
              <a:t>Tiny</a:t>
            </a:r>
            <a:endParaRPr lang="en-US" sz="2400" dirty="0">
              <a:solidFill>
                <a:srgbClr val="800000"/>
              </a:solidFill>
              <a:latin typeface="Avenir Boo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6326" y="769741"/>
            <a:ext cx="2211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venir Book"/>
              </a:rPr>
              <a:t>J = </a:t>
            </a:r>
            <a:r>
              <a:rPr lang="en-US" sz="2400" dirty="0" smtClean="0">
                <a:solidFill>
                  <a:schemeClr val="accent6"/>
                </a:solidFill>
                <a:latin typeface="Avenir Book"/>
              </a:rPr>
              <a:t>Low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latin typeface="Avenir Book"/>
              </a:rPr>
              <a:t>+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</a:rPr>
              <a:t>Tiny</a:t>
            </a:r>
            <a:endParaRPr lang="en-US" sz="2400" dirty="0">
              <a:solidFill>
                <a:srgbClr val="800000"/>
              </a:solidFill>
              <a:latin typeface="Avenir 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25469" y="723719"/>
            <a:ext cx="2211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venir Book"/>
              </a:rPr>
              <a:t>J = </a:t>
            </a:r>
            <a:r>
              <a:rPr lang="en-US" sz="2400" dirty="0" smtClean="0">
                <a:solidFill>
                  <a:schemeClr val="accent6"/>
                </a:solidFill>
                <a:latin typeface="Avenir Book"/>
              </a:rPr>
              <a:t>Low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latin typeface="Avenir Book"/>
              </a:rPr>
              <a:t>+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</a:rPr>
              <a:t>Tiny</a:t>
            </a:r>
            <a:endParaRPr lang="en-US" sz="2400" dirty="0">
              <a:solidFill>
                <a:srgbClr val="800000"/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11789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4800" y="403136"/>
            <a:ext cx="599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4F82BE"/>
                </a:solidFill>
                <a:latin typeface="Avenir Book"/>
              </a:rPr>
              <a:t>Error vs. </a:t>
            </a:r>
            <a:r>
              <a:rPr lang="en-US" sz="4000" dirty="0">
                <a:solidFill>
                  <a:srgbClr val="4F82BE"/>
                </a:solidFill>
                <a:latin typeface="Avenir Book"/>
              </a:rPr>
              <a:t>regularization </a:t>
            </a:r>
            <a:r>
              <a:rPr lang="el-GR" sz="4000" dirty="0">
                <a:solidFill>
                  <a:srgbClr val="4F82BE"/>
                </a:solidFill>
                <a:latin typeface="Avenir Book"/>
              </a:rPr>
              <a:t>λ</a:t>
            </a:r>
            <a:endParaRPr lang="en-US" sz="4000" dirty="0">
              <a:solidFill>
                <a:srgbClr val="4F82BE"/>
              </a:solidFill>
              <a:latin typeface="Avenir Boo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2045529" y="1778000"/>
            <a:ext cx="5052943" cy="32960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02729" y="4956081"/>
            <a:ext cx="1295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89746"/>
                </a:solidFill>
                <a:latin typeface="Avenir Book"/>
              </a:rPr>
              <a:t>High </a:t>
            </a:r>
            <a:r>
              <a:rPr lang="el-GR" sz="3200" dirty="0">
                <a:solidFill>
                  <a:srgbClr val="F89746"/>
                </a:solidFill>
                <a:latin typeface="Avenir Book"/>
              </a:rPr>
              <a:t>λ</a:t>
            </a:r>
            <a:endParaRPr lang="en-US" sz="3200" dirty="0">
              <a:solidFill>
                <a:srgbClr val="F89746"/>
              </a:solidFill>
              <a:latin typeface="Avenir Book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0300" y="4956080"/>
            <a:ext cx="13843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9CBC59"/>
                </a:solidFill>
                <a:latin typeface="Avenir Book"/>
              </a:rPr>
              <a:t>Low </a:t>
            </a:r>
            <a:r>
              <a:rPr lang="el-GR" sz="3200" dirty="0" smtClean="0">
                <a:solidFill>
                  <a:srgbClr val="9CBC59"/>
                </a:solidFill>
                <a:latin typeface="Avenir Book"/>
              </a:rPr>
              <a:t>λ</a:t>
            </a:r>
            <a:endParaRPr lang="en-US" sz="3200" dirty="0">
              <a:solidFill>
                <a:srgbClr val="9CBC59"/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936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2045529" y="1778000"/>
            <a:ext cx="5052943" cy="32960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02729" y="4956081"/>
            <a:ext cx="1295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89746"/>
                </a:solidFill>
                <a:latin typeface="Avenir Book"/>
              </a:rPr>
              <a:t>High </a:t>
            </a:r>
            <a:r>
              <a:rPr lang="el-GR" sz="3200" dirty="0">
                <a:solidFill>
                  <a:srgbClr val="F89746"/>
                </a:solidFill>
                <a:latin typeface="Avenir Book"/>
              </a:rPr>
              <a:t>λ</a:t>
            </a:r>
            <a:endParaRPr lang="en-US" sz="3200" dirty="0">
              <a:solidFill>
                <a:srgbClr val="F89746"/>
              </a:solidFill>
              <a:latin typeface="Avenir Book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0300" y="4956080"/>
            <a:ext cx="13843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9CBC59"/>
                </a:solidFill>
                <a:latin typeface="Avenir Book"/>
              </a:rPr>
              <a:t>Low </a:t>
            </a:r>
            <a:r>
              <a:rPr lang="el-GR" sz="3200" dirty="0" smtClean="0">
                <a:solidFill>
                  <a:srgbClr val="9CBC59"/>
                </a:solidFill>
                <a:latin typeface="Avenir Book"/>
              </a:rPr>
              <a:t>λ</a:t>
            </a:r>
            <a:endParaRPr lang="en-US" sz="3200" dirty="0">
              <a:solidFill>
                <a:srgbClr val="9CBC59"/>
              </a:solidFill>
              <a:latin typeface="Avenir Book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0" y="1778000"/>
            <a:ext cx="914400" cy="2743200"/>
          </a:xfrm>
          <a:prstGeom prst="rect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29100" y="1778000"/>
            <a:ext cx="1028700" cy="2743200"/>
          </a:xfrm>
          <a:prstGeom prst="rect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0329" y="1254780"/>
            <a:ext cx="16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8E64A2"/>
                </a:solidFill>
                <a:latin typeface="Avenir Book"/>
              </a:rPr>
              <a:t>Underfit</a:t>
            </a:r>
            <a:endParaRPr lang="en-US" sz="2800" dirty="0">
              <a:solidFill>
                <a:srgbClr val="8E64A2"/>
              </a:solidFill>
              <a:latin typeface="Avenir Boo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43350" y="1254780"/>
            <a:ext cx="16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8E64A2"/>
                </a:solidFill>
                <a:latin typeface="Avenir Book"/>
              </a:rPr>
              <a:t>Overfit</a:t>
            </a:r>
            <a:endParaRPr lang="en-US" sz="2800" dirty="0">
              <a:solidFill>
                <a:srgbClr val="8E64A2"/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18317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6318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4F82BE"/>
                </a:solidFill>
                <a:latin typeface="Avenir Book"/>
              </a:rPr>
              <a:t>Ridge Regularization (L2)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832967"/>
              </p:ext>
            </p:extLst>
          </p:nvPr>
        </p:nvGraphicFramePr>
        <p:xfrm>
          <a:off x="1019175" y="731838"/>
          <a:ext cx="70294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3" imgW="2654300" imgH="482600" progId="Equation.3">
                  <p:embed/>
                </p:oleObj>
              </mc:Choice>
              <mc:Fallback>
                <p:oleObj name="Equation" r:id="rId3" imgW="2654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731838"/>
                        <a:ext cx="7029450" cy="1279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6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6318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4F82BE"/>
                </a:solidFill>
                <a:latin typeface="Avenir Book"/>
              </a:rPr>
              <a:t>Ridge Regularization (L2)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093050"/>
              </p:ext>
            </p:extLst>
          </p:nvPr>
        </p:nvGraphicFramePr>
        <p:xfrm>
          <a:off x="1019175" y="731838"/>
          <a:ext cx="70294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3" imgW="2654300" imgH="482600" progId="Equation.3">
                  <p:embed/>
                </p:oleObj>
              </mc:Choice>
              <mc:Fallback>
                <p:oleObj name="Equation" r:id="rId3" imgW="2654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731838"/>
                        <a:ext cx="7029450" cy="1279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261068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Avenir Book"/>
              </a:rPr>
              <a:t>Lasso Regularization (L1)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55980"/>
              </p:ext>
            </p:extLst>
          </p:nvPr>
        </p:nvGraphicFramePr>
        <p:xfrm>
          <a:off x="939947" y="3075731"/>
          <a:ext cx="7219399" cy="1300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Equation" r:id="rId5" imgW="2679700" imgH="482600" progId="Equation.3">
                  <p:embed/>
                </p:oleObj>
              </mc:Choice>
              <mc:Fallback>
                <p:oleObj name="Equation" r:id="rId5" imgW="2679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947" y="3075731"/>
                        <a:ext cx="7219399" cy="13006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3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6318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4F82BE"/>
                </a:solidFill>
                <a:latin typeface="Avenir Book"/>
              </a:rPr>
              <a:t>Ridge Regularization (L2)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071960"/>
              </p:ext>
            </p:extLst>
          </p:nvPr>
        </p:nvGraphicFramePr>
        <p:xfrm>
          <a:off x="1019175" y="731838"/>
          <a:ext cx="70294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Equation" r:id="rId3" imgW="2654300" imgH="482600" progId="Equation.3">
                  <p:embed/>
                </p:oleObj>
              </mc:Choice>
              <mc:Fallback>
                <p:oleObj name="Equation" r:id="rId3" imgW="2654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731838"/>
                        <a:ext cx="7029450" cy="1279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261068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Avenir Book"/>
              </a:rPr>
              <a:t>Lasso Regularization (L1)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339008"/>
              </p:ext>
            </p:extLst>
          </p:nvPr>
        </p:nvGraphicFramePr>
        <p:xfrm>
          <a:off x="939947" y="3075731"/>
          <a:ext cx="7219399" cy="1300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Equation" r:id="rId5" imgW="2679700" imgH="482600" progId="Equation.3">
                  <p:embed/>
                </p:oleObj>
              </mc:Choice>
              <mc:Fallback>
                <p:oleObj name="Equation" r:id="rId5" imgW="2679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947" y="3075731"/>
                        <a:ext cx="7219399" cy="13006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45" y="482018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Avenir Book"/>
              </a:rPr>
              <a:t>Elastic Net (L1 + L2)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580896"/>
              </p:ext>
            </p:extLst>
          </p:nvPr>
        </p:nvGraphicFramePr>
        <p:xfrm>
          <a:off x="1102051" y="5285127"/>
          <a:ext cx="7788286" cy="1129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Equation" r:id="rId7" imgW="3327400" imgH="482600" progId="Equation.3">
                  <p:embed/>
                </p:oleObj>
              </mc:Choice>
              <mc:Fallback>
                <p:oleObj name="Equation" r:id="rId7" imgW="3327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051" y="5285127"/>
                        <a:ext cx="7788286" cy="11293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239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55" y="202419"/>
            <a:ext cx="6048291" cy="64023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16500" y="863600"/>
            <a:ext cx="2438400" cy="419100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16500" y="2362200"/>
            <a:ext cx="2438400" cy="406400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16500" y="2768600"/>
            <a:ext cx="2438400" cy="342900"/>
          </a:xfrm>
          <a:prstGeom prst="rect">
            <a:avLst/>
          </a:prstGeom>
          <a:noFill/>
          <a:ln w="5715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79142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4800" y="403136"/>
            <a:ext cx="599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CD665F"/>
                </a:solidFill>
                <a:latin typeface="Avenir Book"/>
              </a:rPr>
              <a:t>How can I use this?</a:t>
            </a:r>
            <a:endParaRPr lang="en-US" sz="4000" dirty="0">
              <a:solidFill>
                <a:srgbClr val="CD665F"/>
              </a:solidFill>
              <a:latin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" y="1479540"/>
            <a:ext cx="83709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4F82BE"/>
                </a:solidFill>
                <a:latin typeface="Avenir Book"/>
              </a:rPr>
              <a:t>We were doing</a:t>
            </a:r>
            <a:r>
              <a:rPr lang="en-US" sz="3600" dirty="0">
                <a:solidFill>
                  <a:srgbClr val="4F82BE"/>
                </a:solidFill>
                <a:latin typeface="Avenir Book"/>
              </a:rPr>
              <a:t>:</a:t>
            </a:r>
          </a:p>
          <a:p>
            <a:r>
              <a:rPr lang="en-US" sz="2800" b="1" dirty="0" smtClean="0">
                <a:solidFill>
                  <a:srgbClr val="8164A3"/>
                </a:solidFill>
                <a:latin typeface="Avenir Book"/>
              </a:rPr>
              <a:t>from 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sklearn.linear_model </a:t>
            </a:r>
            <a:r>
              <a:rPr lang="en-US" sz="2800" b="1" dirty="0" smtClean="0">
                <a:solidFill>
                  <a:srgbClr val="8164A3"/>
                </a:solidFill>
                <a:latin typeface="Avenir Book"/>
              </a:rPr>
              <a:t>import 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LinearRegression model = LinearRegression</a:t>
            </a:r>
            <a:r>
              <a:rPr lang="en-US" sz="2800" dirty="0">
                <a:solidFill>
                  <a:srgbClr val="7F7F7F"/>
                </a:solidFill>
                <a:latin typeface="Avenir Book"/>
              </a:rPr>
              <a:t>()</a:t>
            </a:r>
          </a:p>
          <a:p>
            <a:r>
              <a:rPr lang="en-US" sz="2800" dirty="0" err="1">
                <a:solidFill>
                  <a:srgbClr val="7F7F7F"/>
                </a:solidFill>
                <a:latin typeface="Avenir Book"/>
              </a:rPr>
              <a:t>model.fit</a:t>
            </a:r>
            <a:r>
              <a:rPr lang="en-US" sz="2800" dirty="0">
                <a:solidFill>
                  <a:srgbClr val="7F7F7F"/>
                </a:solidFill>
                <a:latin typeface="Avenir Book"/>
              </a:rPr>
              <a:t>(X,Y)</a:t>
            </a:r>
            <a:endParaRPr lang="en-US" sz="2800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930841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4800" y="403136"/>
            <a:ext cx="599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CD665F"/>
                </a:solidFill>
                <a:latin typeface="Avenir Book"/>
              </a:rPr>
              <a:t>How can I use this?</a:t>
            </a:r>
            <a:endParaRPr lang="en-US" sz="4000" dirty="0">
              <a:solidFill>
                <a:srgbClr val="CD665F"/>
              </a:solidFill>
              <a:latin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" y="1479540"/>
            <a:ext cx="8648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4F82BE"/>
                </a:solidFill>
                <a:latin typeface="Avenir Book"/>
              </a:rPr>
              <a:t>We were doing</a:t>
            </a:r>
            <a:r>
              <a:rPr lang="en-US" sz="3600" dirty="0">
                <a:solidFill>
                  <a:srgbClr val="4F82BE"/>
                </a:solidFill>
                <a:latin typeface="Avenir Book"/>
              </a:rPr>
              <a:t>:</a:t>
            </a:r>
          </a:p>
          <a:p>
            <a:r>
              <a:rPr lang="en-US" sz="2800" b="1" dirty="0" smtClean="0">
                <a:solidFill>
                  <a:srgbClr val="8164A3"/>
                </a:solidFill>
                <a:latin typeface="Avenir Book"/>
              </a:rPr>
              <a:t>from 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sklearn.linear_model </a:t>
            </a:r>
            <a:r>
              <a:rPr lang="en-US" sz="2800" b="1" dirty="0" smtClean="0">
                <a:solidFill>
                  <a:srgbClr val="8164A3"/>
                </a:solidFill>
                <a:latin typeface="Avenir Book"/>
              </a:rPr>
              <a:t>import 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LinearRegression model = LinearRegression</a:t>
            </a:r>
            <a:r>
              <a:rPr lang="en-US" sz="2800" dirty="0">
                <a:solidFill>
                  <a:srgbClr val="7F7F7F"/>
                </a:solidFill>
                <a:latin typeface="Avenir Book"/>
              </a:rPr>
              <a:t>()</a:t>
            </a:r>
          </a:p>
          <a:p>
            <a:r>
              <a:rPr lang="en-US" sz="2800" dirty="0">
                <a:solidFill>
                  <a:srgbClr val="7F7F7F"/>
                </a:solidFill>
                <a:latin typeface="Avenir Book"/>
              </a:rPr>
              <a:t>model.fit(X,Y)</a:t>
            </a:r>
            <a:endParaRPr lang="en-US" sz="2800" dirty="0">
              <a:latin typeface="Avenir Boo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300" y="3787050"/>
            <a:ext cx="7708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4F82BE"/>
                </a:solidFill>
                <a:latin typeface="Avenir Book"/>
              </a:rPr>
              <a:t>To use </a:t>
            </a:r>
            <a:r>
              <a:rPr lang="en-US" sz="3600" dirty="0" smtClean="0">
                <a:solidFill>
                  <a:srgbClr val="4F82BE"/>
                </a:solidFill>
                <a:latin typeface="Avenir Book"/>
              </a:rPr>
              <a:t>Lasso Regularization:</a:t>
            </a:r>
            <a:endParaRPr lang="en-US" sz="3600" dirty="0">
              <a:solidFill>
                <a:srgbClr val="4F82BE"/>
              </a:solidFill>
              <a:latin typeface="Avenir Book"/>
            </a:endParaRPr>
          </a:p>
          <a:p>
            <a:r>
              <a:rPr lang="en-US" sz="2800" b="1" dirty="0" smtClean="0">
                <a:solidFill>
                  <a:srgbClr val="8164A3"/>
                </a:solidFill>
                <a:latin typeface="Avenir Book"/>
              </a:rPr>
              <a:t>from 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sklearn.linear_model </a:t>
            </a:r>
            <a:r>
              <a:rPr lang="en-US" sz="2800" b="1" dirty="0" smtClean="0">
                <a:solidFill>
                  <a:srgbClr val="8164A3"/>
                </a:solidFill>
                <a:latin typeface="Avenir Book"/>
              </a:rPr>
              <a:t>import </a:t>
            </a:r>
            <a:r>
              <a:rPr lang="en-US" sz="2800" dirty="0" smtClean="0">
                <a:solidFill>
                  <a:srgbClr val="E56C0A"/>
                </a:solidFill>
                <a:latin typeface="Avenir Book"/>
              </a:rPr>
              <a:t>Lasso </a:t>
            </a:r>
          </a:p>
          <a:p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model = </a:t>
            </a:r>
            <a:r>
              <a:rPr lang="en-US" sz="2800" dirty="0" smtClean="0">
                <a:solidFill>
                  <a:srgbClr val="E56C0A"/>
                </a:solidFill>
                <a:latin typeface="Avenir Book"/>
              </a:rPr>
              <a:t>Lasso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(1.0</a:t>
            </a:r>
            <a:r>
              <a:rPr lang="en-US" sz="2800" dirty="0">
                <a:solidFill>
                  <a:srgbClr val="7F7F7F"/>
                </a:solidFill>
                <a:latin typeface="Avenir Book"/>
              </a:rPr>
              <a:t>)</a:t>
            </a:r>
          </a:p>
          <a:p>
            <a:r>
              <a:rPr lang="en-US" sz="2800" dirty="0">
                <a:solidFill>
                  <a:srgbClr val="7F7F7F"/>
                </a:solidFill>
                <a:latin typeface="Avenir Book"/>
              </a:rPr>
              <a:t>model.fit(X,Y)</a:t>
            </a:r>
            <a:endParaRPr lang="en-US" sz="2800" dirty="0">
              <a:latin typeface="Avenir Book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36900" y="5292584"/>
            <a:ext cx="933450" cy="6477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070350" y="5616434"/>
            <a:ext cx="32893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dirty="0" smtClean="0">
                <a:solidFill>
                  <a:schemeClr val="accent2"/>
                </a:solidFill>
                <a:latin typeface="Avenir Book"/>
              </a:rPr>
              <a:t>λ</a:t>
            </a:r>
            <a:r>
              <a:rPr lang="en-US" sz="4000" dirty="0" smtClean="0">
                <a:solidFill>
                  <a:srgbClr val="C1504D"/>
                </a:solidFill>
                <a:latin typeface="Avenir Book"/>
              </a:rPr>
              <a:t> </a:t>
            </a:r>
            <a:r>
              <a:rPr lang="en-US" sz="2400" dirty="0" smtClean="0">
                <a:solidFill>
                  <a:srgbClr val="A7A7A7"/>
                </a:solidFill>
                <a:latin typeface="Avenir Book"/>
              </a:rPr>
              <a:t>(sklearn Calls It alpha</a:t>
            </a:r>
            <a:r>
              <a:rPr lang="en-US" sz="2400" dirty="0">
                <a:solidFill>
                  <a:srgbClr val="A7A7A7"/>
                </a:solidFill>
                <a:latin typeface="Avenir Book"/>
              </a:rPr>
              <a:t>)</a:t>
            </a:r>
            <a:endParaRPr lang="en-US" sz="2400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52769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4800" y="403136"/>
            <a:ext cx="599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CD665F"/>
                </a:solidFill>
                <a:latin typeface="Avenir Book"/>
              </a:rPr>
              <a:t>How can I use this?</a:t>
            </a:r>
            <a:endParaRPr lang="en-US" sz="4000" dirty="0">
              <a:solidFill>
                <a:srgbClr val="CD665F"/>
              </a:solidFill>
              <a:latin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299" y="1479540"/>
            <a:ext cx="8438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4F82BE"/>
                </a:solidFill>
                <a:latin typeface="Avenir Book"/>
              </a:rPr>
              <a:t>We were doing</a:t>
            </a:r>
            <a:r>
              <a:rPr lang="en-US" sz="3600" dirty="0">
                <a:solidFill>
                  <a:srgbClr val="4F82BE"/>
                </a:solidFill>
                <a:latin typeface="Avenir Book"/>
              </a:rPr>
              <a:t>:</a:t>
            </a:r>
          </a:p>
          <a:p>
            <a:r>
              <a:rPr lang="en-US" sz="2800" b="1" dirty="0" smtClean="0">
                <a:solidFill>
                  <a:srgbClr val="8164A3"/>
                </a:solidFill>
                <a:latin typeface="Avenir Book"/>
              </a:rPr>
              <a:t>from 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sklearn.linear_model </a:t>
            </a:r>
            <a:r>
              <a:rPr lang="en-US" sz="2800" b="1" dirty="0" smtClean="0">
                <a:solidFill>
                  <a:srgbClr val="8164A3"/>
                </a:solidFill>
                <a:latin typeface="Avenir Book"/>
              </a:rPr>
              <a:t>import 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LinearRegression model = LinearRegression</a:t>
            </a:r>
            <a:r>
              <a:rPr lang="en-US" sz="2800" dirty="0">
                <a:solidFill>
                  <a:srgbClr val="7F7F7F"/>
                </a:solidFill>
                <a:latin typeface="Avenir Book"/>
              </a:rPr>
              <a:t>()</a:t>
            </a:r>
          </a:p>
          <a:p>
            <a:r>
              <a:rPr lang="en-US" sz="2800" dirty="0">
                <a:solidFill>
                  <a:srgbClr val="7F7F7F"/>
                </a:solidFill>
                <a:latin typeface="Avenir Book"/>
              </a:rPr>
              <a:t>model.fit(X,Y)</a:t>
            </a:r>
            <a:endParaRPr lang="en-US" sz="2800" dirty="0">
              <a:latin typeface="Avenir Boo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300" y="3787050"/>
            <a:ext cx="7708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4F82BE"/>
                </a:solidFill>
                <a:latin typeface="Avenir Book"/>
              </a:rPr>
              <a:t>To use Ridge Regularization:</a:t>
            </a:r>
          </a:p>
          <a:p>
            <a:r>
              <a:rPr lang="en-US" sz="2800" b="1" dirty="0" smtClean="0">
                <a:solidFill>
                  <a:srgbClr val="8164A3"/>
                </a:solidFill>
                <a:latin typeface="Avenir Book"/>
              </a:rPr>
              <a:t>from 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sklearn.linear_model </a:t>
            </a:r>
            <a:r>
              <a:rPr lang="en-US" sz="2800" b="1" dirty="0" smtClean="0">
                <a:solidFill>
                  <a:srgbClr val="8164A3"/>
                </a:solidFill>
                <a:latin typeface="Avenir Book"/>
              </a:rPr>
              <a:t>import </a:t>
            </a:r>
            <a:r>
              <a:rPr lang="en-US" sz="2800" dirty="0" smtClean="0">
                <a:solidFill>
                  <a:srgbClr val="E56C0A"/>
                </a:solidFill>
                <a:latin typeface="Avenir Book"/>
              </a:rPr>
              <a:t>Ridge </a:t>
            </a:r>
          </a:p>
          <a:p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model = </a:t>
            </a:r>
            <a:r>
              <a:rPr lang="en-US" sz="2800" dirty="0" smtClean="0">
                <a:solidFill>
                  <a:srgbClr val="E56C0A"/>
                </a:solidFill>
                <a:latin typeface="Avenir Book"/>
              </a:rPr>
              <a:t>Ridge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(1.0</a:t>
            </a:r>
            <a:r>
              <a:rPr lang="en-US" sz="2800" dirty="0">
                <a:solidFill>
                  <a:srgbClr val="7F7F7F"/>
                </a:solidFill>
                <a:latin typeface="Avenir Book"/>
              </a:rPr>
              <a:t>)</a:t>
            </a:r>
          </a:p>
          <a:p>
            <a:r>
              <a:rPr lang="en-US" sz="2800" dirty="0">
                <a:solidFill>
                  <a:srgbClr val="7F7F7F"/>
                </a:solidFill>
                <a:latin typeface="Avenir Book"/>
              </a:rPr>
              <a:t>model.fit(X,Y)</a:t>
            </a:r>
            <a:endParaRPr lang="en-US" sz="2800" dirty="0">
              <a:latin typeface="Avenir Book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36900" y="5292584"/>
            <a:ext cx="933450" cy="647700"/>
          </a:xfrm>
          <a:prstGeom prst="straightConnector1">
            <a:avLst/>
          </a:prstGeom>
          <a:ln w="38100">
            <a:solidFill>
              <a:srgbClr val="CD665F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070350" y="5616434"/>
            <a:ext cx="3748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dirty="0" smtClean="0">
                <a:solidFill>
                  <a:srgbClr val="C1504D"/>
                </a:solidFill>
                <a:latin typeface="Avenir Book"/>
              </a:rPr>
              <a:t>λ</a:t>
            </a:r>
            <a:r>
              <a:rPr lang="en-US" sz="4000" dirty="0" smtClean="0">
                <a:solidFill>
                  <a:srgbClr val="C1504D"/>
                </a:solidFill>
                <a:latin typeface="Avenir Book"/>
              </a:rPr>
              <a:t> </a:t>
            </a:r>
            <a:r>
              <a:rPr lang="en-US" sz="2200" dirty="0" smtClean="0">
                <a:solidFill>
                  <a:srgbClr val="A7A7A7"/>
                </a:solidFill>
                <a:latin typeface="Avenir Book"/>
              </a:rPr>
              <a:t>(sklearn Calls It alpha</a:t>
            </a:r>
            <a:r>
              <a:rPr lang="en-US" sz="2200" dirty="0">
                <a:solidFill>
                  <a:srgbClr val="A7A7A7"/>
                </a:solidFill>
                <a:latin typeface="Avenir Book"/>
              </a:rPr>
              <a:t>)</a:t>
            </a:r>
            <a:endParaRPr lang="en-US" sz="2200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09080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4800" y="403136"/>
            <a:ext cx="599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CD665F"/>
                </a:solidFill>
                <a:latin typeface="Avenir Book"/>
              </a:rPr>
              <a:t>How can I use this?</a:t>
            </a:r>
            <a:endParaRPr lang="en-US" sz="4000" dirty="0">
              <a:solidFill>
                <a:srgbClr val="CD665F"/>
              </a:solidFill>
              <a:latin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" y="1479540"/>
            <a:ext cx="83935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4F82BE"/>
                </a:solidFill>
                <a:latin typeface="Avenir Book"/>
              </a:rPr>
              <a:t>We were doing</a:t>
            </a:r>
            <a:r>
              <a:rPr lang="en-US" sz="2800" dirty="0">
                <a:solidFill>
                  <a:srgbClr val="4F82BE"/>
                </a:solidFill>
                <a:latin typeface="Avenir Book"/>
              </a:rPr>
              <a:t>:</a:t>
            </a:r>
          </a:p>
          <a:p>
            <a:r>
              <a:rPr lang="en-US" sz="2800" b="1" dirty="0" smtClean="0">
                <a:solidFill>
                  <a:srgbClr val="8164A3"/>
                </a:solidFill>
                <a:latin typeface="Avenir Book"/>
              </a:rPr>
              <a:t>from 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sklearn.linear_model </a:t>
            </a:r>
            <a:r>
              <a:rPr lang="en-US" sz="2800" b="1" dirty="0" smtClean="0">
                <a:solidFill>
                  <a:srgbClr val="8164A3"/>
                </a:solidFill>
                <a:latin typeface="Avenir Book"/>
              </a:rPr>
              <a:t>import 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LinearRegression model = LinearRegression</a:t>
            </a:r>
            <a:r>
              <a:rPr lang="en-US" sz="2800" dirty="0">
                <a:solidFill>
                  <a:srgbClr val="7F7F7F"/>
                </a:solidFill>
                <a:latin typeface="Avenir Book"/>
              </a:rPr>
              <a:t>()</a:t>
            </a:r>
          </a:p>
          <a:p>
            <a:r>
              <a:rPr lang="en-US" sz="2800" dirty="0">
                <a:solidFill>
                  <a:srgbClr val="7F7F7F"/>
                </a:solidFill>
                <a:latin typeface="Avenir Book"/>
              </a:rPr>
              <a:t>model.fit(X,Y)</a:t>
            </a:r>
            <a:endParaRPr lang="en-US" sz="2800" dirty="0">
              <a:latin typeface="Avenir Boo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300" y="3787050"/>
            <a:ext cx="7708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4F82BE"/>
                </a:solidFill>
                <a:latin typeface="Avenir Book"/>
              </a:rPr>
              <a:t>To use </a:t>
            </a:r>
            <a:r>
              <a:rPr lang="en-US" sz="3600" dirty="0" smtClean="0">
                <a:solidFill>
                  <a:srgbClr val="4F82BE"/>
                </a:solidFill>
                <a:latin typeface="Avenir Book"/>
              </a:rPr>
              <a:t>Elastic Net:</a:t>
            </a:r>
            <a:endParaRPr lang="en-US" sz="3600" dirty="0">
              <a:solidFill>
                <a:srgbClr val="4F82BE"/>
              </a:solidFill>
              <a:latin typeface="Avenir Book"/>
            </a:endParaRPr>
          </a:p>
          <a:p>
            <a:r>
              <a:rPr lang="en-US" sz="2800" b="1" dirty="0" smtClean="0">
                <a:solidFill>
                  <a:srgbClr val="8164A3"/>
                </a:solidFill>
                <a:latin typeface="Avenir Book"/>
              </a:rPr>
              <a:t>from 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sklearn.linear_model </a:t>
            </a:r>
            <a:r>
              <a:rPr lang="en-US" sz="2800" b="1" dirty="0" smtClean="0">
                <a:solidFill>
                  <a:srgbClr val="8164A3"/>
                </a:solidFill>
                <a:latin typeface="Avenir Book"/>
              </a:rPr>
              <a:t>import </a:t>
            </a:r>
            <a:r>
              <a:rPr lang="en-US" sz="2800" dirty="0" err="1" smtClean="0">
                <a:solidFill>
                  <a:srgbClr val="E56C0A"/>
                </a:solidFill>
                <a:latin typeface="Avenir Book"/>
              </a:rPr>
              <a:t>ElasticNet</a:t>
            </a:r>
            <a:r>
              <a:rPr lang="en-US" sz="2800" dirty="0" smtClean="0">
                <a:solidFill>
                  <a:srgbClr val="E56C0A"/>
                </a:solidFill>
                <a:latin typeface="Avenir Book"/>
              </a:rPr>
              <a:t> </a:t>
            </a:r>
          </a:p>
          <a:p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model = </a:t>
            </a:r>
            <a:r>
              <a:rPr lang="en-US" sz="2800" dirty="0" err="1" smtClean="0">
                <a:solidFill>
                  <a:srgbClr val="E56C0A"/>
                </a:solidFill>
                <a:latin typeface="Avenir Book"/>
              </a:rPr>
              <a:t>ElasticNet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(1.0, l1_ratio = 0.5)</a:t>
            </a:r>
            <a:endParaRPr lang="en-US" sz="2800" dirty="0">
              <a:solidFill>
                <a:srgbClr val="7F7F7F"/>
              </a:solidFill>
              <a:latin typeface="Avenir Book"/>
            </a:endParaRPr>
          </a:p>
          <a:p>
            <a:r>
              <a:rPr lang="en-US" sz="2800" dirty="0" err="1" smtClean="0">
                <a:solidFill>
                  <a:srgbClr val="7F7F7F"/>
                </a:solidFill>
                <a:latin typeface="Avenir Book"/>
              </a:rPr>
              <a:t>model.fit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(X,Y)</a:t>
            </a:r>
            <a:endParaRPr lang="en-US" sz="2800" dirty="0">
              <a:latin typeface="Avenir Book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75461" y="5292584"/>
            <a:ext cx="44610" cy="754329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676062" y="5975383"/>
            <a:ext cx="32893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70AD47"/>
                </a:solidFill>
                <a:latin typeface="Avenir Book"/>
              </a:rPr>
              <a:t>total weight for the full penalty term</a:t>
            </a:r>
            <a:endParaRPr lang="en-US" sz="2200" dirty="0">
              <a:solidFill>
                <a:srgbClr val="70AD47"/>
              </a:solidFill>
              <a:latin typeface="Avenir Book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829396" y="5251703"/>
            <a:ext cx="933450" cy="647700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95296" y="5851673"/>
            <a:ext cx="2748704" cy="4308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70AD47"/>
                </a:solidFill>
                <a:latin typeface="Avenir Book"/>
              </a:rPr>
              <a:t>r</a:t>
            </a:r>
            <a:r>
              <a:rPr lang="en-US" sz="2200" dirty="0" smtClean="0">
                <a:solidFill>
                  <a:srgbClr val="70AD47"/>
                </a:solidFill>
                <a:latin typeface="Avenir Book"/>
              </a:rPr>
              <a:t>atio of l1/l2 penalty</a:t>
            </a:r>
            <a:endParaRPr lang="en-US" sz="2200" dirty="0">
              <a:solidFill>
                <a:srgbClr val="70AD47"/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18322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4800" y="403136"/>
            <a:ext cx="599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CD665F"/>
                </a:solidFill>
                <a:latin typeface="Avenir Book"/>
              </a:rPr>
              <a:t>How can I use this?</a:t>
            </a:r>
            <a:endParaRPr lang="en-US" sz="4000" dirty="0">
              <a:solidFill>
                <a:srgbClr val="CD665F"/>
              </a:solidFill>
              <a:latin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" y="1479540"/>
            <a:ext cx="837092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4F82BE"/>
                </a:solidFill>
                <a:latin typeface="Avenir Book"/>
              </a:rPr>
              <a:t>We were doing</a:t>
            </a:r>
            <a:r>
              <a:rPr lang="en-US" sz="3600" dirty="0">
                <a:solidFill>
                  <a:srgbClr val="4F82BE"/>
                </a:solidFill>
                <a:latin typeface="Avenir Book"/>
              </a:rPr>
              <a:t>:</a:t>
            </a:r>
          </a:p>
          <a:p>
            <a:r>
              <a:rPr lang="en-US" sz="2800" b="1" dirty="0" smtClean="0">
                <a:solidFill>
                  <a:srgbClr val="8164A3"/>
                </a:solidFill>
                <a:latin typeface="Avenir Book"/>
              </a:rPr>
              <a:t>import </a:t>
            </a:r>
            <a:r>
              <a:rPr lang="en-US" sz="2800" dirty="0" err="1" smtClean="0">
                <a:solidFill>
                  <a:srgbClr val="7F7F7F"/>
                </a:solidFill>
                <a:latin typeface="Avenir Book"/>
              </a:rPr>
              <a:t>statsmodels.formula.api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 as </a:t>
            </a:r>
            <a:r>
              <a:rPr lang="en-US" sz="2800" dirty="0" err="1" smtClean="0">
                <a:solidFill>
                  <a:srgbClr val="7F7F7F"/>
                </a:solidFill>
                <a:latin typeface="Avenir Book"/>
              </a:rPr>
              <a:t>sm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/>
            </a:r>
            <a:br>
              <a:rPr lang="en-US" sz="2800" dirty="0" smtClean="0">
                <a:solidFill>
                  <a:srgbClr val="7F7F7F"/>
                </a:solidFill>
                <a:latin typeface="Avenir Book"/>
              </a:rPr>
            </a:b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model = </a:t>
            </a:r>
            <a:r>
              <a:rPr lang="en-US" sz="2800" dirty="0" err="1" smtClean="0">
                <a:solidFill>
                  <a:srgbClr val="7F7F7F"/>
                </a:solidFill>
                <a:latin typeface="Avenir Book"/>
              </a:rPr>
              <a:t>sm.OLS.fit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(Y, X)</a:t>
            </a:r>
            <a:endParaRPr lang="en-US" sz="2800" dirty="0">
              <a:solidFill>
                <a:srgbClr val="7F7F7F"/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40587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4800" y="403136"/>
            <a:ext cx="599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CD665F"/>
                </a:solidFill>
                <a:latin typeface="Avenir Book"/>
              </a:rPr>
              <a:t>How can I use this?</a:t>
            </a:r>
            <a:endParaRPr lang="en-US" sz="4000" dirty="0">
              <a:solidFill>
                <a:srgbClr val="CD665F"/>
              </a:solidFill>
              <a:latin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" y="1479540"/>
            <a:ext cx="837092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4F82BE"/>
                </a:solidFill>
                <a:latin typeface="Avenir Book"/>
              </a:rPr>
              <a:t>We were doing</a:t>
            </a:r>
            <a:r>
              <a:rPr lang="en-US" sz="3600" dirty="0">
                <a:solidFill>
                  <a:srgbClr val="4F82BE"/>
                </a:solidFill>
                <a:latin typeface="Avenir Book"/>
              </a:rPr>
              <a:t>:</a:t>
            </a:r>
          </a:p>
          <a:p>
            <a:r>
              <a:rPr lang="en-US" sz="2800" b="1" dirty="0" smtClean="0">
                <a:solidFill>
                  <a:srgbClr val="8164A3"/>
                </a:solidFill>
                <a:latin typeface="Avenir Book"/>
              </a:rPr>
              <a:t>import </a:t>
            </a:r>
            <a:r>
              <a:rPr lang="en-US" sz="2800" dirty="0" err="1" smtClean="0">
                <a:solidFill>
                  <a:srgbClr val="7F7F7F"/>
                </a:solidFill>
                <a:latin typeface="Avenir Book"/>
              </a:rPr>
              <a:t>statsmodels.formula.api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 as </a:t>
            </a:r>
            <a:r>
              <a:rPr lang="en-US" sz="2800" dirty="0" err="1" smtClean="0">
                <a:solidFill>
                  <a:srgbClr val="7F7F7F"/>
                </a:solidFill>
                <a:latin typeface="Avenir Book"/>
              </a:rPr>
              <a:t>sm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/>
            </a:r>
            <a:br>
              <a:rPr lang="en-US" sz="2800" dirty="0" smtClean="0">
                <a:solidFill>
                  <a:srgbClr val="7F7F7F"/>
                </a:solidFill>
                <a:latin typeface="Avenir Book"/>
              </a:rPr>
            </a:b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model = </a:t>
            </a:r>
            <a:r>
              <a:rPr lang="en-US" sz="2800" dirty="0" err="1" smtClean="0">
                <a:solidFill>
                  <a:srgbClr val="7F7F7F"/>
                </a:solidFill>
                <a:latin typeface="Avenir Book"/>
              </a:rPr>
              <a:t>sm.OLS.fit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(Y, X)</a:t>
            </a:r>
            <a:endParaRPr lang="en-US" sz="2800" dirty="0">
              <a:solidFill>
                <a:srgbClr val="7F7F7F"/>
              </a:solidFill>
              <a:latin typeface="Avenir Boo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299" y="3787050"/>
            <a:ext cx="823486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4F82BE"/>
                </a:solidFill>
                <a:latin typeface="Avenir Book"/>
              </a:rPr>
              <a:t>To use </a:t>
            </a:r>
            <a:r>
              <a:rPr lang="en-US" sz="3600" dirty="0" smtClean="0">
                <a:solidFill>
                  <a:srgbClr val="4F82BE"/>
                </a:solidFill>
                <a:latin typeface="Avenir Book"/>
              </a:rPr>
              <a:t>Lasso Regularization:</a:t>
            </a:r>
            <a:endParaRPr lang="en-US" sz="3600" dirty="0">
              <a:solidFill>
                <a:srgbClr val="4F82BE"/>
              </a:solidFill>
              <a:latin typeface="Avenir Book"/>
            </a:endParaRPr>
          </a:p>
          <a:p>
            <a:r>
              <a:rPr lang="en-US" sz="2800" b="1" dirty="0">
                <a:solidFill>
                  <a:srgbClr val="8164A3"/>
                </a:solidFill>
                <a:latin typeface="Avenir Book"/>
              </a:rPr>
              <a:t>import </a:t>
            </a:r>
            <a:r>
              <a:rPr lang="en-US" sz="2800" dirty="0" err="1">
                <a:solidFill>
                  <a:srgbClr val="7F7F7F"/>
                </a:solidFill>
                <a:latin typeface="Avenir Book"/>
              </a:rPr>
              <a:t>statsmodels.formula.api</a:t>
            </a:r>
            <a:r>
              <a:rPr lang="en-US" sz="2800" dirty="0">
                <a:solidFill>
                  <a:srgbClr val="7F7F7F"/>
                </a:solidFill>
                <a:latin typeface="Avenir Book"/>
              </a:rPr>
              <a:t> as </a:t>
            </a:r>
            <a:r>
              <a:rPr lang="en-US" sz="2800" dirty="0" err="1">
                <a:solidFill>
                  <a:srgbClr val="7F7F7F"/>
                </a:solidFill>
                <a:latin typeface="Avenir Book"/>
              </a:rPr>
              <a:t>sm</a:t>
            </a:r>
            <a:r>
              <a:rPr lang="en-US" sz="2800" dirty="0">
                <a:solidFill>
                  <a:srgbClr val="7F7F7F"/>
                </a:solidFill>
                <a:latin typeface="Avenir Book"/>
              </a:rPr>
              <a:t/>
            </a:r>
            <a:br>
              <a:rPr lang="en-US" sz="2800" dirty="0">
                <a:solidFill>
                  <a:srgbClr val="7F7F7F"/>
                </a:solidFill>
                <a:latin typeface="Avenir Book"/>
              </a:rPr>
            </a:br>
            <a:r>
              <a:rPr lang="en-US" sz="2800" dirty="0">
                <a:solidFill>
                  <a:srgbClr val="7F7F7F"/>
                </a:solidFill>
                <a:latin typeface="Avenir Book"/>
              </a:rPr>
              <a:t>model = </a:t>
            </a:r>
            <a:r>
              <a:rPr lang="en-US" sz="2800" dirty="0" err="1" smtClean="0">
                <a:solidFill>
                  <a:srgbClr val="7F7F7F"/>
                </a:solidFill>
                <a:latin typeface="Avenir Book"/>
              </a:rPr>
              <a:t>sm.OLS.</a:t>
            </a:r>
            <a:r>
              <a:rPr lang="en-US" sz="2800" dirty="0" err="1" smtClean="0">
                <a:solidFill>
                  <a:srgbClr val="FF6600"/>
                </a:solidFill>
                <a:latin typeface="Avenir Book"/>
              </a:rPr>
              <a:t>fit_regularized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(</a:t>
            </a:r>
            <a:r>
              <a:rPr lang="en-US" sz="2800" dirty="0">
                <a:solidFill>
                  <a:srgbClr val="7F7F7F"/>
                </a:solidFill>
                <a:latin typeface="Avenir Book"/>
              </a:rPr>
              <a:t>Y, 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X, alpha=1.0)</a:t>
            </a:r>
            <a:endParaRPr lang="en-US" sz="2800" dirty="0">
              <a:solidFill>
                <a:srgbClr val="7F7F7F"/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575718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4800" y="403136"/>
            <a:ext cx="599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CD665F"/>
                </a:solidFill>
                <a:latin typeface="Avenir Book"/>
              </a:rPr>
              <a:t>How can I use this?</a:t>
            </a:r>
            <a:endParaRPr lang="en-US" sz="4000" dirty="0">
              <a:solidFill>
                <a:srgbClr val="CD665F"/>
              </a:solidFill>
              <a:latin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" y="1479540"/>
            <a:ext cx="837092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4F82BE"/>
                </a:solidFill>
                <a:latin typeface="Avenir Book"/>
              </a:rPr>
              <a:t>We were doing</a:t>
            </a:r>
            <a:r>
              <a:rPr lang="en-US" sz="3600" dirty="0">
                <a:solidFill>
                  <a:srgbClr val="4F82BE"/>
                </a:solidFill>
                <a:latin typeface="Avenir Book"/>
              </a:rPr>
              <a:t>:</a:t>
            </a:r>
          </a:p>
          <a:p>
            <a:r>
              <a:rPr lang="en-US" sz="2800" b="1" dirty="0" smtClean="0">
                <a:solidFill>
                  <a:srgbClr val="8164A3"/>
                </a:solidFill>
                <a:latin typeface="Avenir Book"/>
              </a:rPr>
              <a:t>import </a:t>
            </a:r>
            <a:r>
              <a:rPr lang="en-US" sz="2800" dirty="0" err="1" smtClean="0">
                <a:solidFill>
                  <a:srgbClr val="7F7F7F"/>
                </a:solidFill>
                <a:latin typeface="Avenir Book"/>
              </a:rPr>
              <a:t>statsmodels.formula.api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 as </a:t>
            </a:r>
            <a:r>
              <a:rPr lang="en-US" sz="2800" dirty="0" err="1" smtClean="0">
                <a:solidFill>
                  <a:srgbClr val="7F7F7F"/>
                </a:solidFill>
                <a:latin typeface="Avenir Book"/>
              </a:rPr>
              <a:t>sm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/>
            </a:r>
            <a:br>
              <a:rPr lang="en-US" sz="2800" dirty="0" smtClean="0">
                <a:solidFill>
                  <a:srgbClr val="7F7F7F"/>
                </a:solidFill>
                <a:latin typeface="Avenir Book"/>
              </a:rPr>
            </a:b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model = </a:t>
            </a:r>
            <a:r>
              <a:rPr lang="en-US" sz="2800" dirty="0" err="1" smtClean="0">
                <a:solidFill>
                  <a:srgbClr val="7F7F7F"/>
                </a:solidFill>
                <a:latin typeface="Avenir Book"/>
              </a:rPr>
              <a:t>sm.OLS.fit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(Y, X)</a:t>
            </a:r>
            <a:endParaRPr lang="en-US" sz="2800" dirty="0">
              <a:solidFill>
                <a:srgbClr val="7F7F7F"/>
              </a:solidFill>
              <a:latin typeface="Avenir Boo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299" y="3787050"/>
            <a:ext cx="823486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4F82BE"/>
                </a:solidFill>
                <a:latin typeface="Avenir Book"/>
              </a:rPr>
              <a:t>To use </a:t>
            </a:r>
            <a:r>
              <a:rPr lang="en-US" sz="3600" dirty="0" smtClean="0">
                <a:solidFill>
                  <a:srgbClr val="4F82BE"/>
                </a:solidFill>
                <a:latin typeface="Avenir Book"/>
              </a:rPr>
              <a:t>Ridge Regularization:</a:t>
            </a:r>
            <a:endParaRPr lang="en-US" sz="3600" dirty="0">
              <a:solidFill>
                <a:srgbClr val="4F82BE"/>
              </a:solidFill>
              <a:latin typeface="Avenir Book"/>
            </a:endParaRPr>
          </a:p>
          <a:p>
            <a:r>
              <a:rPr lang="en-US" sz="2800" b="1" dirty="0">
                <a:solidFill>
                  <a:srgbClr val="8164A3"/>
                </a:solidFill>
                <a:latin typeface="Avenir Book"/>
              </a:rPr>
              <a:t>import </a:t>
            </a:r>
            <a:r>
              <a:rPr lang="en-US" sz="2800" dirty="0" err="1">
                <a:solidFill>
                  <a:srgbClr val="7F7F7F"/>
                </a:solidFill>
                <a:latin typeface="Avenir Book"/>
              </a:rPr>
              <a:t>statsmodels.formula.api</a:t>
            </a:r>
            <a:r>
              <a:rPr lang="en-US" sz="2800" dirty="0">
                <a:solidFill>
                  <a:srgbClr val="7F7F7F"/>
                </a:solidFill>
                <a:latin typeface="Avenir Book"/>
              </a:rPr>
              <a:t> as </a:t>
            </a:r>
            <a:r>
              <a:rPr lang="en-US" sz="2800" dirty="0" err="1">
                <a:solidFill>
                  <a:srgbClr val="7F7F7F"/>
                </a:solidFill>
                <a:latin typeface="Avenir Book"/>
              </a:rPr>
              <a:t>sm</a:t>
            </a:r>
            <a:r>
              <a:rPr lang="en-US" sz="2800" dirty="0">
                <a:solidFill>
                  <a:srgbClr val="7F7F7F"/>
                </a:solidFill>
                <a:latin typeface="Avenir Book"/>
              </a:rPr>
              <a:t/>
            </a:r>
            <a:br>
              <a:rPr lang="en-US" sz="2800" dirty="0">
                <a:solidFill>
                  <a:srgbClr val="7F7F7F"/>
                </a:solidFill>
                <a:latin typeface="Avenir Book"/>
              </a:rPr>
            </a:br>
            <a:r>
              <a:rPr lang="en-US" sz="2800" dirty="0">
                <a:solidFill>
                  <a:srgbClr val="7F7F7F"/>
                </a:solidFill>
                <a:latin typeface="Avenir Book"/>
              </a:rPr>
              <a:t>model = </a:t>
            </a:r>
            <a:r>
              <a:rPr lang="en-US" sz="2800" dirty="0" err="1" smtClean="0">
                <a:solidFill>
                  <a:srgbClr val="7F7F7F"/>
                </a:solidFill>
                <a:latin typeface="Avenir Book"/>
              </a:rPr>
              <a:t>sm.OLS.</a:t>
            </a:r>
            <a:r>
              <a:rPr lang="en-US" sz="2800" dirty="0" err="1" smtClean="0">
                <a:solidFill>
                  <a:srgbClr val="FF6600"/>
                </a:solidFill>
                <a:latin typeface="Avenir Book"/>
              </a:rPr>
              <a:t>fit_regularized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(</a:t>
            </a:r>
            <a:r>
              <a:rPr lang="en-US" sz="2800" dirty="0">
                <a:solidFill>
                  <a:srgbClr val="7F7F7F"/>
                </a:solidFill>
                <a:latin typeface="Avenir Book"/>
              </a:rPr>
              <a:t>Y, 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X,</a:t>
            </a:r>
          </a:p>
          <a:p>
            <a:r>
              <a:rPr lang="en-US" sz="2800" dirty="0">
                <a:solidFill>
                  <a:srgbClr val="7F7F7F"/>
                </a:solidFill>
                <a:latin typeface="Avenir Book"/>
              </a:rPr>
              <a:t>	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				      alpha=1.0,</a:t>
            </a:r>
          </a:p>
          <a:p>
            <a:r>
              <a:rPr lang="en-US" sz="2800" dirty="0">
                <a:solidFill>
                  <a:srgbClr val="7F7F7F"/>
                </a:solidFill>
                <a:latin typeface="Avenir Book"/>
              </a:rPr>
              <a:t>	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				      L1_wt = 0)</a:t>
            </a:r>
            <a:endParaRPr lang="en-US" sz="2800" dirty="0">
              <a:solidFill>
                <a:srgbClr val="7F7F7F"/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148253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4800" y="403136"/>
            <a:ext cx="599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CD665F"/>
                </a:solidFill>
                <a:latin typeface="Avenir Book"/>
              </a:rPr>
              <a:t>How can I use this?</a:t>
            </a:r>
            <a:endParaRPr lang="en-US" sz="4000" dirty="0">
              <a:solidFill>
                <a:srgbClr val="CD665F"/>
              </a:solidFill>
              <a:latin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" y="1479540"/>
            <a:ext cx="837092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4F82BE"/>
                </a:solidFill>
                <a:latin typeface="Avenir Book"/>
              </a:rPr>
              <a:t>We were doing</a:t>
            </a:r>
            <a:r>
              <a:rPr lang="en-US" sz="3600" dirty="0">
                <a:solidFill>
                  <a:srgbClr val="4F82BE"/>
                </a:solidFill>
                <a:latin typeface="Avenir Book"/>
              </a:rPr>
              <a:t>:</a:t>
            </a:r>
          </a:p>
          <a:p>
            <a:r>
              <a:rPr lang="en-US" sz="2800" b="1" dirty="0" smtClean="0">
                <a:solidFill>
                  <a:srgbClr val="8164A3"/>
                </a:solidFill>
                <a:latin typeface="Avenir Book"/>
              </a:rPr>
              <a:t>import </a:t>
            </a:r>
            <a:r>
              <a:rPr lang="en-US" sz="2800" dirty="0" err="1" smtClean="0">
                <a:solidFill>
                  <a:srgbClr val="7F7F7F"/>
                </a:solidFill>
                <a:latin typeface="Avenir Book"/>
              </a:rPr>
              <a:t>statsmodels.formula.api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 as </a:t>
            </a:r>
            <a:r>
              <a:rPr lang="en-US" sz="2800" dirty="0" err="1" smtClean="0">
                <a:solidFill>
                  <a:srgbClr val="7F7F7F"/>
                </a:solidFill>
                <a:latin typeface="Avenir Book"/>
              </a:rPr>
              <a:t>sm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/>
            </a:r>
            <a:br>
              <a:rPr lang="en-US" sz="2800" dirty="0" smtClean="0">
                <a:solidFill>
                  <a:srgbClr val="7F7F7F"/>
                </a:solidFill>
                <a:latin typeface="Avenir Book"/>
              </a:rPr>
            </a:b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model = </a:t>
            </a:r>
            <a:r>
              <a:rPr lang="en-US" sz="2800" dirty="0" err="1" smtClean="0">
                <a:solidFill>
                  <a:srgbClr val="7F7F7F"/>
                </a:solidFill>
                <a:latin typeface="Avenir Book"/>
              </a:rPr>
              <a:t>sm.OLS.fit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(Y, X)</a:t>
            </a:r>
            <a:endParaRPr lang="en-US" sz="2800" dirty="0">
              <a:solidFill>
                <a:srgbClr val="7F7F7F"/>
              </a:solidFill>
              <a:latin typeface="Avenir Boo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299" y="3787050"/>
            <a:ext cx="823486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4F82BE"/>
                </a:solidFill>
                <a:latin typeface="Avenir Book"/>
              </a:rPr>
              <a:t>To use </a:t>
            </a:r>
            <a:r>
              <a:rPr lang="en-US" sz="3600" dirty="0" smtClean="0">
                <a:solidFill>
                  <a:srgbClr val="4F82BE"/>
                </a:solidFill>
                <a:latin typeface="Avenir Book"/>
              </a:rPr>
              <a:t>Elastic Net:</a:t>
            </a:r>
            <a:endParaRPr lang="en-US" sz="3600" dirty="0">
              <a:solidFill>
                <a:srgbClr val="4F82BE"/>
              </a:solidFill>
              <a:latin typeface="Avenir Book"/>
            </a:endParaRPr>
          </a:p>
          <a:p>
            <a:r>
              <a:rPr lang="en-US" sz="2800" b="1" dirty="0">
                <a:solidFill>
                  <a:srgbClr val="8164A3"/>
                </a:solidFill>
                <a:latin typeface="Avenir Book"/>
              </a:rPr>
              <a:t>import </a:t>
            </a:r>
            <a:r>
              <a:rPr lang="en-US" sz="2800" dirty="0" err="1">
                <a:solidFill>
                  <a:srgbClr val="7F7F7F"/>
                </a:solidFill>
                <a:latin typeface="Avenir Book"/>
              </a:rPr>
              <a:t>statsmodels.formula.api</a:t>
            </a:r>
            <a:r>
              <a:rPr lang="en-US" sz="2800" dirty="0">
                <a:solidFill>
                  <a:srgbClr val="7F7F7F"/>
                </a:solidFill>
                <a:latin typeface="Avenir Book"/>
              </a:rPr>
              <a:t> as </a:t>
            </a:r>
            <a:r>
              <a:rPr lang="en-US" sz="2800" dirty="0" err="1">
                <a:solidFill>
                  <a:srgbClr val="7F7F7F"/>
                </a:solidFill>
                <a:latin typeface="Avenir Book"/>
              </a:rPr>
              <a:t>sm</a:t>
            </a:r>
            <a:r>
              <a:rPr lang="en-US" sz="2800" dirty="0">
                <a:solidFill>
                  <a:srgbClr val="7F7F7F"/>
                </a:solidFill>
                <a:latin typeface="Avenir Book"/>
              </a:rPr>
              <a:t/>
            </a:r>
            <a:br>
              <a:rPr lang="en-US" sz="2800" dirty="0">
                <a:solidFill>
                  <a:srgbClr val="7F7F7F"/>
                </a:solidFill>
                <a:latin typeface="Avenir Book"/>
              </a:rPr>
            </a:br>
            <a:r>
              <a:rPr lang="en-US" sz="2800" dirty="0">
                <a:solidFill>
                  <a:srgbClr val="7F7F7F"/>
                </a:solidFill>
                <a:latin typeface="Avenir Book"/>
              </a:rPr>
              <a:t>model = </a:t>
            </a:r>
            <a:r>
              <a:rPr lang="en-US" sz="2800" dirty="0" err="1" smtClean="0">
                <a:solidFill>
                  <a:srgbClr val="7F7F7F"/>
                </a:solidFill>
                <a:latin typeface="Avenir Book"/>
              </a:rPr>
              <a:t>sm.OLS.</a:t>
            </a:r>
            <a:r>
              <a:rPr lang="en-US" sz="2800" dirty="0" err="1" smtClean="0">
                <a:solidFill>
                  <a:srgbClr val="FF6600"/>
                </a:solidFill>
                <a:latin typeface="Avenir Book"/>
              </a:rPr>
              <a:t>fit_regularized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(</a:t>
            </a:r>
            <a:r>
              <a:rPr lang="en-US" sz="2800" dirty="0">
                <a:solidFill>
                  <a:srgbClr val="7F7F7F"/>
                </a:solidFill>
                <a:latin typeface="Avenir Book"/>
              </a:rPr>
              <a:t>Y, 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X,</a:t>
            </a:r>
          </a:p>
          <a:p>
            <a:r>
              <a:rPr lang="en-US" sz="2800" dirty="0">
                <a:solidFill>
                  <a:srgbClr val="7F7F7F"/>
                </a:solidFill>
                <a:latin typeface="Avenir Book"/>
              </a:rPr>
              <a:t>	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				      alpha=1.0,</a:t>
            </a:r>
          </a:p>
          <a:p>
            <a:r>
              <a:rPr lang="en-US" sz="2800" dirty="0">
                <a:solidFill>
                  <a:srgbClr val="7F7F7F"/>
                </a:solidFill>
                <a:latin typeface="Avenir Book"/>
              </a:rPr>
              <a:t>	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				      L1_wt = 0.5)</a:t>
            </a:r>
            <a:endParaRPr lang="en-US" sz="2800" dirty="0">
              <a:solidFill>
                <a:srgbClr val="7F7F7F"/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5397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68225" y="1245857"/>
            <a:ext cx="4597216" cy="14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US" sz="3200" dirty="0" smtClean="0">
                <a:solidFill>
                  <a:srgbClr val="000000"/>
                </a:solidFill>
                <a:latin typeface="Avenir Book"/>
                <a:cs typeface="Avenir Book"/>
              </a:rPr>
              <a:t>My model is not </a:t>
            </a:r>
          </a:p>
          <a:p>
            <a:pPr algn="ctr">
              <a:lnSpc>
                <a:spcPts val="3400"/>
              </a:lnSpc>
            </a:pPr>
            <a:r>
              <a:rPr lang="en-US" sz="3200" dirty="0" smtClean="0">
                <a:solidFill>
                  <a:srgbClr val="000000"/>
                </a:solidFill>
                <a:latin typeface="Avenir Book"/>
                <a:cs typeface="Avenir Book"/>
              </a:rPr>
              <a:t>awesome</a:t>
            </a:r>
            <a:endParaRPr lang="en-US" sz="32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algn="ctr">
              <a:lnSpc>
                <a:spcPts val="3400"/>
              </a:lnSpc>
            </a:pPr>
            <a:r>
              <a:rPr lang="en-US" sz="3200" dirty="0">
                <a:solidFill>
                  <a:srgbClr val="000000"/>
                </a:solidFill>
                <a:latin typeface="Avenir Book"/>
                <a:cs typeface="Avenir Book"/>
              </a:rPr>
              <a:t>enough.</a:t>
            </a:r>
          </a:p>
        </p:txBody>
      </p:sp>
      <p:sp>
        <p:nvSpPr>
          <p:cNvPr id="6" name="Rectangle 5"/>
          <p:cNvSpPr/>
          <p:nvPr/>
        </p:nvSpPr>
        <p:spPr>
          <a:xfrm>
            <a:off x="2991539" y="3822670"/>
            <a:ext cx="332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latin typeface="Avenir Book"/>
                <a:cs typeface="Avenir Book"/>
              </a:rPr>
              <a:t>What do I do</a:t>
            </a:r>
            <a:r>
              <a:rPr lang="en-US" sz="3200" dirty="0">
                <a:solidFill>
                  <a:srgbClr val="000000"/>
                </a:solidFill>
                <a:latin typeface="Avenir Book"/>
                <a:cs typeface="Avenir Book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81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3709" y="1166843"/>
            <a:ext cx="756191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Avenir Book"/>
                <a:cs typeface="Avenir Book"/>
              </a:rPr>
              <a:t>Try these and check test error again:</a:t>
            </a:r>
          </a:p>
          <a:p>
            <a:endParaRPr lang="en-US" sz="3200" dirty="0">
              <a:solidFill>
                <a:srgbClr val="7F7F7F"/>
              </a:solidFill>
              <a:latin typeface="Avenir Book"/>
              <a:cs typeface="Avenir Book"/>
            </a:endParaRPr>
          </a:p>
          <a:p>
            <a:r>
              <a:rPr lang="en-US" sz="3200" dirty="0" smtClean="0">
                <a:solidFill>
                  <a:srgbClr val="4F82BE"/>
                </a:solidFill>
                <a:latin typeface="Avenir Book"/>
                <a:cs typeface="Avenir Book"/>
              </a:rPr>
              <a:t>Use a smaller set of features</a:t>
            </a:r>
          </a:p>
          <a:p>
            <a:r>
              <a:rPr lang="en-US" sz="3200" dirty="0" smtClean="0">
                <a:solidFill>
                  <a:srgbClr val="F79646"/>
                </a:solidFill>
                <a:latin typeface="Avenir Book"/>
                <a:cs typeface="Avenir Book"/>
              </a:rPr>
              <a:t>Try adding polynomials</a:t>
            </a:r>
          </a:p>
          <a:p>
            <a:r>
              <a:rPr lang="en-US" sz="3200" dirty="0" smtClean="0">
                <a:solidFill>
                  <a:srgbClr val="9CBC59"/>
                </a:solidFill>
                <a:latin typeface="Avenir Book"/>
                <a:cs typeface="Avenir Book"/>
              </a:rPr>
              <a:t>Check functional forms for each feature</a:t>
            </a:r>
          </a:p>
          <a:p>
            <a:r>
              <a:rPr lang="en-US" sz="3200" dirty="0" smtClean="0">
                <a:solidFill>
                  <a:srgbClr val="CD665F"/>
                </a:solidFill>
                <a:latin typeface="Avenir Book"/>
                <a:cs typeface="Avenir Book"/>
              </a:rPr>
              <a:t>Try including other features</a:t>
            </a:r>
          </a:p>
          <a:p>
            <a:r>
              <a:rPr lang="en-US" sz="3200" dirty="0" smtClean="0">
                <a:solidFill>
                  <a:srgbClr val="8E64A2"/>
                </a:solidFill>
                <a:latin typeface="Avenir Book"/>
                <a:cs typeface="Avenir Book"/>
              </a:rPr>
              <a:t>Use more data (bigger training set)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  <a:t>Regularization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13182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60923" y="1335260"/>
            <a:ext cx="19443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D665F"/>
                </a:solidFill>
                <a:latin typeface="Avenir Book"/>
              </a:rPr>
              <a:t># parameters</a:t>
            </a:r>
            <a:endParaRPr lang="en-US" sz="2400" dirty="0">
              <a:solidFill>
                <a:srgbClr val="CD665F"/>
              </a:solidFill>
              <a:latin typeface="Avenir Boo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5400" y="1335260"/>
            <a:ext cx="194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9CBC59"/>
                </a:solidFill>
                <a:latin typeface="Avenir Book"/>
              </a:rPr>
              <a:t>Log likelihood</a:t>
            </a:r>
            <a:endParaRPr lang="en-US" sz="2400" dirty="0">
              <a:latin typeface="Avenir Book"/>
            </a:endParaRP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 flipH="1">
            <a:off x="3333112" y="1061547"/>
            <a:ext cx="768988" cy="273713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5458783" y="1061546"/>
            <a:ext cx="618167" cy="273714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3379738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smtClean="0">
                <a:solidFill>
                  <a:srgbClr val="7F7F7F"/>
                </a:solidFill>
                <a:latin typeface="Avenir Book"/>
              </a:rPr>
              <a:t>While awarding </a:t>
            </a:r>
            <a:r>
              <a:rPr lang="en-US" sz="2600" dirty="0" smtClean="0">
                <a:solidFill>
                  <a:srgbClr val="9CBC59"/>
                </a:solidFill>
                <a:latin typeface="Avenir Book"/>
              </a:rPr>
              <a:t>goodness of fit</a:t>
            </a:r>
            <a:r>
              <a:rPr lang="en-US" sz="2600" dirty="0" smtClean="0">
                <a:solidFill>
                  <a:srgbClr val="7F7F7F"/>
                </a:solidFill>
                <a:latin typeface="Avenir Book"/>
              </a:rPr>
              <a:t>, penalize </a:t>
            </a:r>
            <a:r>
              <a:rPr lang="en-US" sz="2600" dirty="0" smtClean="0">
                <a:solidFill>
                  <a:srgbClr val="C1504D"/>
                </a:solidFill>
                <a:latin typeface="Avenir Book"/>
              </a:rPr>
              <a:t>model complexity</a:t>
            </a:r>
            <a:endParaRPr lang="en-US" sz="2600" dirty="0">
              <a:latin typeface="Avenir Book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193972"/>
              </p:ext>
            </p:extLst>
          </p:nvPr>
        </p:nvGraphicFramePr>
        <p:xfrm>
          <a:off x="2940844" y="499388"/>
          <a:ext cx="326231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" imgW="1168200" imgH="203040" progId="Equation.3">
                  <p:embed/>
                </p:oleObj>
              </mc:Choice>
              <mc:Fallback>
                <p:oleObj name="Equation" r:id="rId3" imgW="1168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844" y="499388"/>
                        <a:ext cx="3262312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154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3709" y="1166843"/>
            <a:ext cx="7901711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Avenir Book"/>
                <a:cs typeface="Avenir Book"/>
              </a:rPr>
              <a:t>Try these and check test error again:</a:t>
            </a:r>
          </a:p>
          <a:p>
            <a:endParaRPr lang="en-US" sz="3200" dirty="0">
              <a:solidFill>
                <a:srgbClr val="7F7F7F"/>
              </a:solidFill>
              <a:latin typeface="Avenir Book"/>
              <a:cs typeface="Avenir Book"/>
            </a:endParaRPr>
          </a:p>
          <a:p>
            <a:r>
              <a:rPr lang="en-US" sz="3200" dirty="0" smtClean="0">
                <a:solidFill>
                  <a:srgbClr val="4F82BE"/>
                </a:solidFill>
                <a:latin typeface="Avenir Book"/>
                <a:cs typeface="Avenir Book"/>
              </a:rPr>
              <a:t>Use a smaller set of features</a:t>
            </a:r>
          </a:p>
          <a:p>
            <a:r>
              <a:rPr lang="en-US" sz="3200" dirty="0" smtClean="0">
                <a:solidFill>
                  <a:srgbClr val="F79646"/>
                </a:solidFill>
                <a:latin typeface="Avenir Book"/>
                <a:cs typeface="Avenir Book"/>
              </a:rPr>
              <a:t>Try adding polynomials</a:t>
            </a:r>
          </a:p>
          <a:p>
            <a:r>
              <a:rPr lang="en-US" sz="3200" dirty="0" smtClean="0">
                <a:solidFill>
                  <a:srgbClr val="9CBC59"/>
                </a:solidFill>
                <a:latin typeface="Avenir Book"/>
                <a:cs typeface="Avenir Book"/>
              </a:rPr>
              <a:t>Check functional forms for each feature</a:t>
            </a:r>
          </a:p>
          <a:p>
            <a:r>
              <a:rPr lang="en-US" sz="3200" dirty="0" smtClean="0">
                <a:solidFill>
                  <a:srgbClr val="CD665F"/>
                </a:solidFill>
                <a:latin typeface="Avenir Book"/>
                <a:cs typeface="Avenir Book"/>
              </a:rPr>
              <a:t>Try including other features</a:t>
            </a:r>
          </a:p>
          <a:p>
            <a:r>
              <a:rPr lang="en-US" sz="3200" dirty="0" smtClean="0">
                <a:solidFill>
                  <a:srgbClr val="8E64A2"/>
                </a:solidFill>
                <a:latin typeface="Avenir Book"/>
                <a:cs typeface="Avenir Book"/>
              </a:rPr>
              <a:t>Use more data (bigger training set)</a:t>
            </a:r>
          </a:p>
          <a:p>
            <a:r>
              <a:rPr lang="en-US" sz="3500" dirty="0" smtClean="0">
                <a:latin typeface="Avenir Black"/>
                <a:cs typeface="Avenir Black"/>
              </a:rPr>
              <a:t>Regularization: Increase/decrease</a:t>
            </a:r>
            <a:r>
              <a:rPr lang="en-US" sz="3500" dirty="0" smtClean="0">
                <a:solidFill>
                  <a:srgbClr val="000000"/>
                </a:solidFill>
                <a:latin typeface="Avenir Black"/>
                <a:cs typeface="Avenir Black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venir Black"/>
                <a:cs typeface="Avenir Black"/>
              </a:rPr>
              <a:t>λ</a:t>
            </a:r>
            <a:endParaRPr lang="en-US" sz="3500" dirty="0">
              <a:solidFill>
                <a:srgbClr val="000000"/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207659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79738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smtClean="0">
                <a:solidFill>
                  <a:srgbClr val="7F7F7F"/>
                </a:solidFill>
                <a:latin typeface="Avenir Book"/>
              </a:rPr>
              <a:t>While awarding </a:t>
            </a:r>
            <a:r>
              <a:rPr lang="en-US" sz="2600" dirty="0" smtClean="0">
                <a:solidFill>
                  <a:srgbClr val="9CBC59"/>
                </a:solidFill>
                <a:latin typeface="Avenir Book"/>
              </a:rPr>
              <a:t>goodness of fit</a:t>
            </a:r>
            <a:r>
              <a:rPr lang="en-US" sz="2600" dirty="0" smtClean="0">
                <a:solidFill>
                  <a:srgbClr val="7F7F7F"/>
                </a:solidFill>
                <a:latin typeface="Avenir Book"/>
              </a:rPr>
              <a:t>, penalize </a:t>
            </a:r>
            <a:r>
              <a:rPr lang="en-US" sz="2600" dirty="0" smtClean="0">
                <a:solidFill>
                  <a:srgbClr val="C1504D"/>
                </a:solidFill>
                <a:latin typeface="Avenir Book"/>
              </a:rPr>
              <a:t>model complexity</a:t>
            </a:r>
            <a:endParaRPr lang="en-US" sz="2600" dirty="0">
              <a:latin typeface="Avenir Boo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33223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79646"/>
                </a:solidFill>
                <a:latin typeface="Avenir Book"/>
              </a:rPr>
              <a:t>Why not do that while we are fitting?</a:t>
            </a:r>
            <a:endParaRPr lang="en-US" sz="3200" dirty="0">
              <a:solidFill>
                <a:srgbClr val="F79646"/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61649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3" y="868362"/>
            <a:ext cx="4676775" cy="3343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332238"/>
            <a:ext cx="9144000" cy="910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79646"/>
                </a:solidFill>
                <a:latin typeface="Avenir Book"/>
              </a:rPr>
              <a:t>Cost function</a:t>
            </a:r>
          </a:p>
          <a:p>
            <a:pPr algn="ctr">
              <a:lnSpc>
                <a:spcPts val="3000"/>
              </a:lnSpc>
            </a:pPr>
            <a:r>
              <a:rPr lang="en-US" sz="2600" dirty="0" smtClean="0">
                <a:solidFill>
                  <a:schemeClr val="accent6"/>
                </a:solidFill>
                <a:latin typeface="Avenir Book"/>
              </a:rPr>
              <a:t>Takes a model (specific parameter values), returns a score</a:t>
            </a:r>
            <a:endParaRPr lang="en-US" sz="2600" dirty="0">
              <a:solidFill>
                <a:schemeClr val="accent6"/>
              </a:solidFill>
              <a:latin typeface="Avenir Book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655975"/>
              </p:ext>
            </p:extLst>
          </p:nvPr>
        </p:nvGraphicFramePr>
        <p:xfrm>
          <a:off x="1293813" y="5326063"/>
          <a:ext cx="65563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4" imgW="2400120" imgH="431640" progId="Equation.3">
                  <p:embed/>
                </p:oleObj>
              </mc:Choice>
              <mc:Fallback>
                <p:oleObj name="Equation" r:id="rId4" imgW="2400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5326063"/>
                        <a:ext cx="6556375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81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 rot="20475603">
                <a:off x="7464774" y="3788461"/>
                <a:ext cx="7371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Avenir Book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5603">
                <a:off x="7464774" y="3788461"/>
                <a:ext cx="73716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print"/>
          <a:srcRect t="1652" b="-291"/>
          <a:stretch/>
        </p:blipFill>
        <p:spPr>
          <a:xfrm>
            <a:off x="1465033" y="342900"/>
            <a:ext cx="6569534" cy="4856519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3822555" y="3512700"/>
            <a:ext cx="274320" cy="27432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Avenir Book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69460" y="3512700"/>
            <a:ext cx="274320" cy="2743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Avenir Book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971540" y="3474600"/>
            <a:ext cx="274320" cy="27432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Avenir Boo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04125" y="3487141"/>
            <a:ext cx="274320" cy="274320"/>
          </a:xfrm>
          <a:prstGeom prst="ellipse">
            <a:avLst/>
          </a:prstGeom>
          <a:solidFill>
            <a:srgbClr val="BE43DD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Avenir Book"/>
            </a:endParaRPr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0" y="2173288"/>
          <a:ext cx="15954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Equation" r:id="rId5" imgW="583920" imgH="228600" progId="Equation.3">
                  <p:embed/>
                </p:oleObj>
              </mc:Choice>
              <mc:Fallback>
                <p:oleObj name="Equation" r:id="rId5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73288"/>
                        <a:ext cx="1595437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581649" y="4686301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Equation" r:id="rId7" imgW="190440" imgH="228600" progId="Equation.3">
                  <p:embed/>
                </p:oleObj>
              </mc:Choice>
              <mc:Fallback>
                <p:oleObj name="Equation" r:id="rId7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49" y="4686301"/>
                        <a:ext cx="412751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2914650" y="4686301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Equation" r:id="rId9" imgW="177480" imgH="215640" progId="Equation.3">
                  <p:embed/>
                </p:oleObj>
              </mc:Choice>
              <mc:Fallback>
                <p:oleObj name="Equation" r:id="rId9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4686301"/>
                        <a:ext cx="38576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26"/>
          <p:cNvSpPr/>
          <p:nvPr/>
        </p:nvSpPr>
        <p:spPr>
          <a:xfrm>
            <a:off x="4066540" y="1475740"/>
            <a:ext cx="274320" cy="274320"/>
          </a:xfrm>
          <a:prstGeom prst="ellipse">
            <a:avLst/>
          </a:prstGeom>
          <a:solidFill>
            <a:srgbClr val="DE4E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Avenir Book"/>
            </a:endParaRPr>
          </a:p>
        </p:txBody>
      </p:sp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42648"/>
              </p:ext>
            </p:extLst>
          </p:nvPr>
        </p:nvGraphicFramePr>
        <p:xfrm>
          <a:off x="6507163" y="682625"/>
          <a:ext cx="19970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Equation" r:id="rId11" imgW="939600" imgH="457200" progId="Equation.3">
                  <p:embed/>
                </p:oleObj>
              </mc:Choice>
              <mc:Fallback>
                <p:oleObj name="Equation" r:id="rId11" imgW="93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682625"/>
                        <a:ext cx="1997075" cy="973138"/>
                      </a:xfrm>
                      <a:prstGeom prst="rect">
                        <a:avLst/>
                      </a:prstGeom>
                      <a:solidFill>
                        <a:srgbClr val="DE4E9A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169"/>
              </p:ext>
            </p:extLst>
          </p:nvPr>
        </p:nvGraphicFramePr>
        <p:xfrm>
          <a:off x="300038" y="5495870"/>
          <a:ext cx="1998662" cy="97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Equation" r:id="rId13" imgW="939600" imgH="457200" progId="Equation.3">
                  <p:embed/>
                </p:oleObj>
              </mc:Choice>
              <mc:Fallback>
                <p:oleObj name="Equation" r:id="rId13" imgW="93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5495870"/>
                        <a:ext cx="1998662" cy="973192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43677"/>
              </p:ext>
            </p:extLst>
          </p:nvPr>
        </p:nvGraphicFramePr>
        <p:xfrm>
          <a:off x="2699809" y="5495870"/>
          <a:ext cx="10795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Equation" r:id="rId15" imgW="507960" imgH="457200" progId="Equation.3">
                  <p:embed/>
                </p:oleObj>
              </mc:Choice>
              <mc:Fallback>
                <p:oleObj name="Equation" r:id="rId15" imgW="50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809" y="5495870"/>
                        <a:ext cx="1079500" cy="97313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856534"/>
              </p:ext>
            </p:extLst>
          </p:nvPr>
        </p:nvGraphicFramePr>
        <p:xfrm>
          <a:off x="4180418" y="5495870"/>
          <a:ext cx="213201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Equation" r:id="rId17" imgW="1002960" imgH="457200" progId="Equation.3">
                  <p:embed/>
                </p:oleObj>
              </mc:Choice>
              <mc:Fallback>
                <p:oleObj name="Equation" r:id="rId17" imgW="1002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418" y="5495870"/>
                        <a:ext cx="2132012" cy="973138"/>
                      </a:xfrm>
                      <a:prstGeom prst="rect">
                        <a:avLst/>
                      </a:prstGeom>
                      <a:solidFill>
                        <a:srgbClr val="BE43DD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112167"/>
              </p:ext>
            </p:extLst>
          </p:nvPr>
        </p:nvGraphicFramePr>
        <p:xfrm>
          <a:off x="6713538" y="5495870"/>
          <a:ext cx="19970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Equation" r:id="rId19" imgW="939600" imgH="457200" progId="Equation.3">
                  <p:embed/>
                </p:oleObj>
              </mc:Choice>
              <mc:Fallback>
                <p:oleObj name="Equation" r:id="rId19" imgW="93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5495870"/>
                        <a:ext cx="1997075" cy="97313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95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1913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79646"/>
                </a:solidFill>
                <a:latin typeface="Avenir Book"/>
              </a:rPr>
              <a:t>Cost function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576496"/>
              </p:ext>
            </p:extLst>
          </p:nvPr>
        </p:nvGraphicFramePr>
        <p:xfrm>
          <a:off x="1094999" y="2804319"/>
          <a:ext cx="6954002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3" imgW="2400120" imgH="431640" progId="Equation.3">
                  <p:embed/>
                </p:oleObj>
              </mc:Choice>
              <mc:Fallback>
                <p:oleObj name="Equation" r:id="rId3" imgW="2400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999" y="2804319"/>
                        <a:ext cx="6954002" cy="12493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4564558" y="4783628"/>
            <a:ext cx="26990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  <a:latin typeface="Avenir Book"/>
              </a:rPr>
              <a:t>Lower for better fits</a:t>
            </a:r>
          </a:p>
        </p:txBody>
      </p:sp>
      <p:sp>
        <p:nvSpPr>
          <p:cNvPr id="2" name="Left Brace 1"/>
          <p:cNvSpPr/>
          <p:nvPr/>
        </p:nvSpPr>
        <p:spPr>
          <a:xfrm rot="16200000">
            <a:off x="5566935" y="2490061"/>
            <a:ext cx="773978" cy="400856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7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079220"/>
              </p:ext>
            </p:extLst>
          </p:nvPr>
        </p:nvGraphicFramePr>
        <p:xfrm>
          <a:off x="598488" y="2785269"/>
          <a:ext cx="794702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4" imgW="2743200" imgH="444240" progId="Equation.3">
                  <p:embed/>
                </p:oleObj>
              </mc:Choice>
              <mc:Fallback>
                <p:oleObj name="Equation" r:id="rId4" imgW="2743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785269"/>
                        <a:ext cx="7947025" cy="1287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1119138"/>
            <a:ext cx="9144000" cy="960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79646"/>
                </a:solidFill>
                <a:latin typeface="Avenir Book"/>
              </a:rPr>
              <a:t>Cost function</a:t>
            </a:r>
          </a:p>
          <a:p>
            <a:pPr algn="ctr">
              <a:lnSpc>
                <a:spcPts val="2800"/>
              </a:lnSpc>
            </a:pPr>
            <a:r>
              <a:rPr lang="en-US" sz="3000" dirty="0" smtClean="0">
                <a:solidFill>
                  <a:srgbClr val="7F7F7F"/>
                </a:solidFill>
                <a:latin typeface="Avenir Book"/>
              </a:rPr>
              <a:t>Add a penalty for the size of each parameter</a:t>
            </a:r>
            <a:r>
              <a:rPr lang="en-US" sz="2800" dirty="0" smtClean="0">
                <a:solidFill>
                  <a:srgbClr val="7F7F7F"/>
                </a:solidFill>
                <a:latin typeface="Avenir Book"/>
              </a:rPr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9800" y="4743943"/>
            <a:ext cx="19647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accent6"/>
                </a:solidFill>
                <a:latin typeface="Avenir Book"/>
              </a:rPr>
              <a:t>Low: good fit</a:t>
            </a:r>
          </a:p>
          <a:p>
            <a:r>
              <a:rPr lang="en-US" sz="2200" dirty="0" smtClean="0">
                <a:solidFill>
                  <a:schemeClr val="accent6"/>
                </a:solidFill>
                <a:latin typeface="Avenir Book"/>
              </a:rPr>
              <a:t>High: bad fit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4475413" y="2827452"/>
            <a:ext cx="773978" cy="32147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7270502" y="3710993"/>
            <a:ext cx="773978" cy="147465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10999" y="4757447"/>
            <a:ext cx="30116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800000"/>
                </a:solidFill>
                <a:latin typeface="Avenir Book"/>
              </a:rPr>
              <a:t>Low: simple model</a:t>
            </a:r>
          </a:p>
          <a:p>
            <a:r>
              <a:rPr lang="en-US" sz="2200" dirty="0" smtClean="0">
                <a:solidFill>
                  <a:srgbClr val="800000"/>
                </a:solidFill>
                <a:latin typeface="Avenir Book"/>
              </a:rPr>
              <a:t>High: complex model</a:t>
            </a:r>
          </a:p>
        </p:txBody>
      </p:sp>
    </p:spTree>
    <p:extLst>
      <p:ext uri="{BB962C8B-B14F-4D97-AF65-F5344CB8AC3E}">
        <p14:creationId xmlns:p14="http://schemas.microsoft.com/office/powerpoint/2010/main" val="82625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7868" y="1981739"/>
            <a:ext cx="1830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Underfitting</a:t>
            </a:r>
            <a:endParaRPr lang="en-US" sz="2400" dirty="0">
              <a:latin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4119" y="1981738"/>
            <a:ext cx="1540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Just Right</a:t>
            </a:r>
            <a:endParaRPr lang="en-US" sz="2400" dirty="0">
              <a:latin typeface="Avenir Boo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68619" y="1981738"/>
            <a:ext cx="1665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8164A3"/>
                </a:solidFill>
                <a:latin typeface="Avenir Book"/>
              </a:rPr>
              <a:t>Overfitting</a:t>
            </a:r>
            <a:endParaRPr lang="en-US" sz="2400" dirty="0">
              <a:latin typeface="Avenir Boo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9919" r="9090"/>
          <a:stretch/>
        </p:blipFill>
        <p:spPr>
          <a:xfrm>
            <a:off x="111758" y="2456104"/>
            <a:ext cx="8920484" cy="31445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8000" y="403136"/>
            <a:ext cx="5994400" cy="1125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dirty="0" smtClean="0">
                <a:solidFill>
                  <a:srgbClr val="4F82BE"/>
                </a:solidFill>
                <a:latin typeface="Avenir Book"/>
              </a:rPr>
              <a:t>Diagnostics to detect</a:t>
            </a:r>
          </a:p>
          <a:p>
            <a:pPr>
              <a:lnSpc>
                <a:spcPts val="4000"/>
              </a:lnSpc>
            </a:pPr>
            <a:r>
              <a:rPr lang="en-US" sz="4000" dirty="0" smtClean="0">
                <a:solidFill>
                  <a:srgbClr val="4F82BE"/>
                </a:solidFill>
                <a:latin typeface="Avenir Book"/>
              </a:rPr>
              <a:t>under/</a:t>
            </a:r>
            <a:r>
              <a:rPr lang="en-US" sz="4000" dirty="0" err="1" smtClean="0">
                <a:solidFill>
                  <a:srgbClr val="4F82BE"/>
                </a:solidFill>
                <a:latin typeface="Avenir Book"/>
              </a:rPr>
              <a:t>overfitting</a:t>
            </a:r>
            <a:endParaRPr lang="en-US" sz="4000" dirty="0">
              <a:solidFill>
                <a:srgbClr val="4F82BE"/>
              </a:solidFill>
              <a:latin typeface="Avenir Book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30262"/>
              </p:ext>
            </p:extLst>
          </p:nvPr>
        </p:nvGraphicFramePr>
        <p:xfrm>
          <a:off x="499260" y="5583036"/>
          <a:ext cx="2281768" cy="36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4" imgW="2743200" imgH="444240" progId="Equation.3">
                  <p:embed/>
                </p:oleObj>
              </mc:Choice>
              <mc:Fallback>
                <p:oleObj name="Equation" r:id="rId4" imgW="2743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0" y="5583036"/>
                        <a:ext cx="2281768" cy="3696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15267"/>
              </p:ext>
            </p:extLst>
          </p:nvPr>
        </p:nvGraphicFramePr>
        <p:xfrm>
          <a:off x="3509470" y="5576700"/>
          <a:ext cx="2281768" cy="36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6" imgW="2743200" imgH="444240" progId="Equation.3">
                  <p:embed/>
                </p:oleObj>
              </mc:Choice>
              <mc:Fallback>
                <p:oleObj name="Equation" r:id="rId6" imgW="2743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470" y="5576700"/>
                        <a:ext cx="2281768" cy="3696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771525"/>
              </p:ext>
            </p:extLst>
          </p:nvPr>
        </p:nvGraphicFramePr>
        <p:xfrm>
          <a:off x="6585585" y="5556858"/>
          <a:ext cx="2281768" cy="36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7" imgW="2743200" imgH="444240" progId="Equation.3">
                  <p:embed/>
                </p:oleObj>
              </mc:Choice>
              <mc:Fallback>
                <p:oleObj name="Equation" r:id="rId7" imgW="2743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5585" y="5556858"/>
                        <a:ext cx="2281768" cy="3696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24735" y="6003391"/>
            <a:ext cx="2621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venir Book"/>
              </a:rPr>
              <a:t>J = </a:t>
            </a:r>
            <a:r>
              <a:rPr lang="en-US" sz="2400" dirty="0" smtClean="0">
                <a:solidFill>
                  <a:schemeClr val="accent6"/>
                </a:solidFill>
                <a:latin typeface="Avenir Book"/>
              </a:rPr>
              <a:t>V. High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latin typeface="Avenir Book"/>
              </a:rPr>
              <a:t>+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</a:rPr>
              <a:t>Low</a:t>
            </a:r>
            <a:endParaRPr lang="en-US" sz="2400" dirty="0">
              <a:solidFill>
                <a:srgbClr val="800000"/>
              </a:solidFill>
              <a:latin typeface="Avenir Boo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3559" y="6016897"/>
            <a:ext cx="2210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venir Book"/>
              </a:rPr>
              <a:t>J = </a:t>
            </a:r>
            <a:r>
              <a:rPr lang="en-US" sz="2400" dirty="0" smtClean="0">
                <a:solidFill>
                  <a:schemeClr val="accent6"/>
                </a:solidFill>
                <a:latin typeface="Avenir Book"/>
              </a:rPr>
              <a:t>Low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latin typeface="Avenir Book"/>
              </a:rPr>
              <a:t>+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</a:rPr>
              <a:t>Low</a:t>
            </a:r>
            <a:endParaRPr lang="en-US" sz="2400" dirty="0">
              <a:solidFill>
                <a:srgbClr val="800000"/>
              </a:solidFill>
              <a:latin typeface="Avenir 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2702" y="5970875"/>
            <a:ext cx="2618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venir Book"/>
              </a:rPr>
              <a:t>J = </a:t>
            </a:r>
            <a:r>
              <a:rPr lang="en-US" sz="2400" dirty="0" smtClean="0">
                <a:solidFill>
                  <a:schemeClr val="accent6"/>
                </a:solidFill>
                <a:latin typeface="Avenir Book"/>
              </a:rPr>
              <a:t>Low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latin typeface="Avenir Book"/>
              </a:rPr>
              <a:t>+</a:t>
            </a:r>
            <a:r>
              <a:rPr lang="en-US" sz="2400" dirty="0" smtClean="0">
                <a:solidFill>
                  <a:srgbClr val="8164A3"/>
                </a:solidFill>
                <a:latin typeface="Avenir Book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</a:rPr>
              <a:t>V. High</a:t>
            </a:r>
            <a:endParaRPr lang="en-US" sz="2400" dirty="0">
              <a:solidFill>
                <a:srgbClr val="800000"/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47864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680</Words>
  <Application>Microsoft Macintosh PowerPoint</Application>
  <PresentationFormat>On-screen Show (4:3)</PresentationFormat>
  <Paragraphs>157</Paragraphs>
  <Slides>30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Regularization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Kristine Elcee Entena</dc:creator>
  <cp:lastModifiedBy>Jon B</cp:lastModifiedBy>
  <cp:revision>139</cp:revision>
  <dcterms:created xsi:type="dcterms:W3CDTF">2014-12-23T00:38:30Z</dcterms:created>
  <dcterms:modified xsi:type="dcterms:W3CDTF">2018-04-23T19:57:07Z</dcterms:modified>
</cp:coreProperties>
</file>