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Microsoft_Equation1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00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notesSlides/notesSlide11.xml" ContentType="application/vnd.openxmlformats-officedocument.presentationml.notesSlide+xml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notesSlides/notesSlide12.xml" ContentType="application/vnd.openxmlformats-officedocument.presentationml.notesSlide+xml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Microsoft_Equation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Microsoft_Equation9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Microsoft_Equation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20" r:id="rId3"/>
    <p:sldId id="321" r:id="rId4"/>
    <p:sldId id="353" r:id="rId5"/>
    <p:sldId id="359" r:id="rId6"/>
    <p:sldId id="352" r:id="rId7"/>
    <p:sldId id="362" r:id="rId8"/>
    <p:sldId id="364" r:id="rId9"/>
    <p:sldId id="363" r:id="rId10"/>
    <p:sldId id="357" r:id="rId11"/>
    <p:sldId id="337" r:id="rId12"/>
    <p:sldId id="365" r:id="rId13"/>
    <p:sldId id="367" r:id="rId14"/>
    <p:sldId id="334" r:id="rId15"/>
    <p:sldId id="335" r:id="rId16"/>
    <p:sldId id="336" r:id="rId17"/>
    <p:sldId id="322" r:id="rId18"/>
    <p:sldId id="323" r:id="rId19"/>
    <p:sldId id="324" r:id="rId20"/>
    <p:sldId id="338" r:id="rId21"/>
    <p:sldId id="339" r:id="rId22"/>
    <p:sldId id="341" r:id="rId23"/>
    <p:sldId id="342" r:id="rId24"/>
    <p:sldId id="343" r:id="rId25"/>
    <p:sldId id="344" r:id="rId26"/>
    <p:sldId id="345" r:id="rId27"/>
    <p:sldId id="368" r:id="rId28"/>
    <p:sldId id="371" r:id="rId29"/>
    <p:sldId id="370" r:id="rId30"/>
    <p:sldId id="349" r:id="rId31"/>
    <p:sldId id="350" r:id="rId32"/>
    <p:sldId id="300" r:id="rId33"/>
    <p:sldId id="346" r:id="rId34"/>
    <p:sldId id="347" r:id="rId35"/>
    <p:sldId id="348" r:id="rId36"/>
    <p:sldId id="351" r:id="rId37"/>
    <p:sldId id="372" r:id="rId38"/>
    <p:sldId id="373" r:id="rId39"/>
    <p:sldId id="376" r:id="rId40"/>
    <p:sldId id="375" r:id="rId41"/>
    <p:sldId id="378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424" y="8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34.emf"/><Relationship Id="rId5" Type="http://schemas.openxmlformats.org/officeDocument/2006/relationships/image" Target="../media/image35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40.emf"/><Relationship Id="rId5" Type="http://schemas.openxmlformats.org/officeDocument/2006/relationships/image" Target="../media/image41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47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48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49.emf"/><Relationship Id="rId5" Type="http://schemas.openxmlformats.org/officeDocument/2006/relationships/image" Target="../media/image50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51.emf"/><Relationship Id="rId5" Type="http://schemas.openxmlformats.org/officeDocument/2006/relationships/image" Target="../media/image52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53.emf"/><Relationship Id="rId5" Type="http://schemas.openxmlformats.org/officeDocument/2006/relationships/image" Target="../media/image54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Relationship Id="rId2" Type="http://schemas.openxmlformats.org/officeDocument/2006/relationships/image" Target="../media/image6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Relationship Id="rId2" Type="http://schemas.openxmlformats.org/officeDocument/2006/relationships/image" Target="../media/image6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Relationship Id="rId2" Type="http://schemas.openxmlformats.org/officeDocument/2006/relationships/image" Target="../media/image66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48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49.emf"/><Relationship Id="rId5" Type="http://schemas.openxmlformats.org/officeDocument/2006/relationships/image" Target="../media/image67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49.emf"/><Relationship Id="rId5" Type="http://schemas.openxmlformats.org/officeDocument/2006/relationships/image" Target="../media/image68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53.emf"/><Relationship Id="rId5" Type="http://schemas.openxmlformats.org/officeDocument/2006/relationships/image" Target="../media/image69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emf"/><Relationship Id="rId5" Type="http://schemas.openxmlformats.org/officeDocument/2006/relationships/image" Target="../media/image27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emf"/><Relationship Id="rId5" Type="http://schemas.openxmlformats.org/officeDocument/2006/relationships/image" Target="../media/image30.emf"/><Relationship Id="rId6" Type="http://schemas.openxmlformats.org/officeDocument/2006/relationships/image" Target="../media/image29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31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71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5624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83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83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8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8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83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83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8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8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8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83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8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98468" y="3798915"/>
            <a:ext cx="6521334" cy="290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243558" y="3924693"/>
            <a:ext cx="6403975" cy="0"/>
          </a:xfrm>
          <a:custGeom>
            <a:avLst/>
            <a:gdLst/>
            <a:ahLst/>
            <a:cxnLst/>
            <a:rect l="l" t="t" r="r" b="b"/>
            <a:pathLst>
              <a:path w="6403975">
                <a:moveTo>
                  <a:pt x="0" y="0"/>
                </a:moveTo>
                <a:lnTo>
                  <a:pt x="6403705" y="0"/>
                </a:lnTo>
              </a:path>
            </a:pathLst>
          </a:custGeom>
          <a:ln w="26555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556561" y="38663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198716" y="3886199"/>
            <a:ext cx="320039" cy="116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618508" y="3719945"/>
            <a:ext cx="419792" cy="4447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668485" y="3745934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668469" y="37459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230388" y="3732413"/>
            <a:ext cx="419792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6280113" y="3759958"/>
            <a:ext cx="320708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280096" y="375995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511337" y="3724101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560129" y="3752222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560112" y="3752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617720" y="3736570"/>
            <a:ext cx="419792" cy="44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666951" y="3765050"/>
            <a:ext cx="320708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666934" y="37650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587835" y="3744883"/>
            <a:ext cx="423949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639330" y="3771591"/>
            <a:ext cx="320708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639313" y="377159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5831377" y="3724101"/>
            <a:ext cx="419792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5880859" y="3750686"/>
            <a:ext cx="320708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5880842" y="375068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276897" y="3744883"/>
            <a:ext cx="419792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326980" y="3771591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326963" y="377159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3852948" y="3724101"/>
            <a:ext cx="419792" cy="4488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903615" y="3751841"/>
            <a:ext cx="320708" cy="3467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903598" y="375184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3399905" y="3724101"/>
            <a:ext cx="423949" cy="44473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3451280" y="3750309"/>
            <a:ext cx="320707" cy="34678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3451264" y="375031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086598" y="3744883"/>
            <a:ext cx="423949" cy="4488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138108" y="3771249"/>
            <a:ext cx="320707" cy="34678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138092" y="37712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60425" y="3744883"/>
            <a:ext cx="423949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7611238" y="3773420"/>
            <a:ext cx="320708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7611221" y="377342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059188" y="3744883"/>
            <a:ext cx="423949" cy="4488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8110026" y="3771249"/>
            <a:ext cx="320707" cy="34678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110010" y="37712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877" y="594619"/>
            <a:ext cx="7788244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7877" y="1559819"/>
            <a:ext cx="7788244" cy="140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42.bin"/><Relationship Id="rId11" Type="http://schemas.openxmlformats.org/officeDocument/2006/relationships/image" Target="../media/image3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emf"/><Relationship Id="rId12" Type="http://schemas.openxmlformats.org/officeDocument/2006/relationships/oleObject" Target="../embeddings/oleObject47.bin"/><Relationship Id="rId13" Type="http://schemas.openxmlformats.org/officeDocument/2006/relationships/image" Target="../media/image3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emf"/><Relationship Id="rId4" Type="http://schemas.openxmlformats.org/officeDocument/2006/relationships/oleObject" Target="../embeddings/oleObject43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45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emf"/><Relationship Id="rId12" Type="http://schemas.openxmlformats.org/officeDocument/2006/relationships/oleObject" Target="../embeddings/oleObject52.bin"/><Relationship Id="rId13" Type="http://schemas.openxmlformats.org/officeDocument/2006/relationships/image" Target="../media/image3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emf"/><Relationship Id="rId4" Type="http://schemas.openxmlformats.org/officeDocument/2006/relationships/oleObject" Target="../embeddings/oleObject48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50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51.bin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emf"/><Relationship Id="rId12" Type="http://schemas.openxmlformats.org/officeDocument/2006/relationships/oleObject" Target="../embeddings/oleObject57.bin"/><Relationship Id="rId13" Type="http://schemas.openxmlformats.org/officeDocument/2006/relationships/image" Target="../media/image3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emf"/><Relationship Id="rId4" Type="http://schemas.openxmlformats.org/officeDocument/2006/relationships/oleObject" Target="../embeddings/oleObject53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55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56.bin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emf"/><Relationship Id="rId12" Type="http://schemas.openxmlformats.org/officeDocument/2006/relationships/oleObject" Target="../embeddings/oleObject62.bin"/><Relationship Id="rId13" Type="http://schemas.openxmlformats.org/officeDocument/2006/relationships/image" Target="../media/image39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emf"/><Relationship Id="rId4" Type="http://schemas.openxmlformats.org/officeDocument/2006/relationships/oleObject" Target="../embeddings/oleObject58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60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61.bin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emf"/><Relationship Id="rId12" Type="http://schemas.openxmlformats.org/officeDocument/2006/relationships/oleObject" Target="../embeddings/oleObject66.bin"/><Relationship Id="rId13" Type="http://schemas.openxmlformats.org/officeDocument/2006/relationships/image" Target="../media/image4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emf"/><Relationship Id="rId4" Type="http://schemas.openxmlformats.org/officeDocument/2006/relationships/oleObject" Target="../embeddings/oleObject63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65.bin"/><Relationship Id="rId9" Type="http://schemas.openxmlformats.org/officeDocument/2006/relationships/image" Target="../media/image24.wmf"/><Relationship Id="rId10" Type="http://schemas.openxmlformats.org/officeDocument/2006/relationships/oleObject" Target="../embeddings/Microsoft_Equation1.bin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2.emf"/><Relationship Id="rId12" Type="http://schemas.openxmlformats.org/officeDocument/2006/relationships/oleObject" Target="../embeddings/oleObject71.bin"/><Relationship Id="rId13" Type="http://schemas.openxmlformats.org/officeDocument/2006/relationships/image" Target="../media/image43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emf"/><Relationship Id="rId4" Type="http://schemas.openxmlformats.org/officeDocument/2006/relationships/oleObject" Target="../embeddings/oleObject67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68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69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7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2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oleObject" Target="../embeddings/oleObject72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73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74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75.bin"/><Relationship Id="rId11" Type="http://schemas.openxmlformats.org/officeDocument/2006/relationships/image" Target="../media/image47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oleObject" Target="../embeddings/oleObject76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77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78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79.bin"/><Relationship Id="rId11" Type="http://schemas.openxmlformats.org/officeDocument/2006/relationships/image" Target="../media/image48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emf"/><Relationship Id="rId12" Type="http://schemas.openxmlformats.org/officeDocument/2006/relationships/oleObject" Target="../embeddings/oleObject84.bin"/><Relationship Id="rId13" Type="http://schemas.openxmlformats.org/officeDocument/2006/relationships/image" Target="../media/image50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emf"/><Relationship Id="rId4" Type="http://schemas.openxmlformats.org/officeDocument/2006/relationships/oleObject" Target="../embeddings/oleObject80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81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82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83.bin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1.emf"/><Relationship Id="rId12" Type="http://schemas.openxmlformats.org/officeDocument/2006/relationships/oleObject" Target="../embeddings/oleObject89.bin"/><Relationship Id="rId13" Type="http://schemas.openxmlformats.org/officeDocument/2006/relationships/image" Target="../media/image52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emf"/><Relationship Id="rId4" Type="http://schemas.openxmlformats.org/officeDocument/2006/relationships/oleObject" Target="../embeddings/oleObject85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86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87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88.bin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3.emf"/><Relationship Id="rId12" Type="http://schemas.openxmlformats.org/officeDocument/2006/relationships/oleObject" Target="../embeddings/oleObject94.bin"/><Relationship Id="rId13" Type="http://schemas.openxmlformats.org/officeDocument/2006/relationships/image" Target="../media/image54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emf"/><Relationship Id="rId4" Type="http://schemas.openxmlformats.org/officeDocument/2006/relationships/oleObject" Target="../embeddings/oleObject90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91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92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93.bin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5.emf"/><Relationship Id="rId12" Type="http://schemas.openxmlformats.org/officeDocument/2006/relationships/oleObject" Target="../embeddings/oleObject99.bin"/><Relationship Id="rId13" Type="http://schemas.openxmlformats.org/officeDocument/2006/relationships/image" Target="../media/image56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emf"/><Relationship Id="rId4" Type="http://schemas.openxmlformats.org/officeDocument/2006/relationships/oleObject" Target="../embeddings/oleObject95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96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97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98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oleObject" Target="../embeddings/oleObject5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57.png"/><Relationship Id="rId5" Type="http://schemas.openxmlformats.org/officeDocument/2006/relationships/oleObject" Target="../embeddings/oleObject100.bin"/><Relationship Id="rId6" Type="http://schemas.openxmlformats.org/officeDocument/2006/relationships/image" Target="../media/image49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61.jpg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59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60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64.png"/><Relationship Id="rId5" Type="http://schemas.openxmlformats.org/officeDocument/2006/relationships/oleObject" Target="../embeddings/Microsoft_Equation4.bin"/><Relationship Id="rId6" Type="http://schemas.openxmlformats.org/officeDocument/2006/relationships/image" Target="../media/image62.emf"/><Relationship Id="rId7" Type="http://schemas.openxmlformats.org/officeDocument/2006/relationships/oleObject" Target="../embeddings/Microsoft_Equation5.bin"/><Relationship Id="rId8" Type="http://schemas.openxmlformats.org/officeDocument/2006/relationships/image" Target="../media/image63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Microsoft_Equation6.bin"/><Relationship Id="rId5" Type="http://schemas.openxmlformats.org/officeDocument/2006/relationships/image" Target="../media/image65.emf"/><Relationship Id="rId6" Type="http://schemas.openxmlformats.org/officeDocument/2006/relationships/oleObject" Target="../embeddings/Microsoft_Equation7.bin"/><Relationship Id="rId7" Type="http://schemas.openxmlformats.org/officeDocument/2006/relationships/image" Target="../media/image66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oleObject" Target="../embeddings/oleObject101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102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103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104.bin"/><Relationship Id="rId11" Type="http://schemas.openxmlformats.org/officeDocument/2006/relationships/image" Target="../media/image48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emf"/><Relationship Id="rId12" Type="http://schemas.openxmlformats.org/officeDocument/2006/relationships/oleObject" Target="../embeddings/Microsoft_Equation8.bin"/><Relationship Id="rId13" Type="http://schemas.openxmlformats.org/officeDocument/2006/relationships/image" Target="../media/image67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emf"/><Relationship Id="rId4" Type="http://schemas.openxmlformats.org/officeDocument/2006/relationships/oleObject" Target="../embeddings/oleObject105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106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107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108.bin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emf"/><Relationship Id="rId12" Type="http://schemas.openxmlformats.org/officeDocument/2006/relationships/oleObject" Target="../embeddings/Microsoft_Equation9.bin"/><Relationship Id="rId13" Type="http://schemas.openxmlformats.org/officeDocument/2006/relationships/image" Target="../media/image68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emf"/><Relationship Id="rId4" Type="http://schemas.openxmlformats.org/officeDocument/2006/relationships/oleObject" Target="../embeddings/oleObject109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110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111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11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oleObject" Target="../embeddings/oleObject8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3.emf"/><Relationship Id="rId12" Type="http://schemas.openxmlformats.org/officeDocument/2006/relationships/oleObject" Target="../embeddings/Microsoft_Equation10.bin"/><Relationship Id="rId13" Type="http://schemas.openxmlformats.org/officeDocument/2006/relationships/image" Target="../media/image69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emf"/><Relationship Id="rId4" Type="http://schemas.openxmlformats.org/officeDocument/2006/relationships/oleObject" Target="../embeddings/oleObject113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114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115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116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emf"/><Relationship Id="rId12" Type="http://schemas.openxmlformats.org/officeDocument/2006/relationships/oleObject" Target="../embeddings/oleObject1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emf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emf"/><Relationship Id="rId12" Type="http://schemas.openxmlformats.org/officeDocument/2006/relationships/oleObject" Target="../embeddings/oleObject23.bin"/><Relationship Id="rId13" Type="http://schemas.openxmlformats.org/officeDocument/2006/relationships/oleObject" Target="../embeddings/oleObject24.bin"/><Relationship Id="rId14" Type="http://schemas.openxmlformats.org/officeDocument/2006/relationships/image" Target="../media/image2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emf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emf"/><Relationship Id="rId12" Type="http://schemas.openxmlformats.org/officeDocument/2006/relationships/oleObject" Target="../embeddings/oleObject29.bin"/><Relationship Id="rId13" Type="http://schemas.openxmlformats.org/officeDocument/2006/relationships/oleObject" Target="../embeddings/oleObject30.bin"/><Relationship Id="rId14" Type="http://schemas.openxmlformats.org/officeDocument/2006/relationships/image" Target="../media/image28.emf"/><Relationship Id="rId15" Type="http://schemas.openxmlformats.org/officeDocument/2006/relationships/oleObject" Target="../embeddings/oleObject31.bin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emf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emf"/><Relationship Id="rId12" Type="http://schemas.openxmlformats.org/officeDocument/2006/relationships/oleObject" Target="../embeddings/oleObject36.bin"/><Relationship Id="rId13" Type="http://schemas.openxmlformats.org/officeDocument/2006/relationships/oleObject" Target="../embeddings/oleObject37.bin"/><Relationship Id="rId14" Type="http://schemas.openxmlformats.org/officeDocument/2006/relationships/image" Target="../media/image30.emf"/><Relationship Id="rId15" Type="http://schemas.openxmlformats.org/officeDocument/2006/relationships/oleObject" Target="../embeddings/oleObject38.bin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emf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6651" y="1645723"/>
            <a:ext cx="459359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4400" dirty="0" smtClean="0">
                <a:solidFill>
                  <a:srgbClr val="F79646"/>
                </a:solidFill>
                <a:latin typeface="Calibri"/>
                <a:cs typeface="Calibri"/>
              </a:rPr>
              <a:t>Stochastic Gradient Descent</a:t>
            </a:r>
          </a:p>
        </p:txBody>
      </p:sp>
      <p:sp>
        <p:nvSpPr>
          <p:cNvPr id="3" name="object 3"/>
          <p:cNvSpPr/>
          <p:nvPr/>
        </p:nvSpPr>
        <p:spPr>
          <a:xfrm>
            <a:off x="1041400" y="3691730"/>
            <a:ext cx="7048498" cy="3022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33400" y="5943600"/>
            <a:ext cx="80772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62400" y="2590800"/>
            <a:ext cx="5035137" cy="40386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691022"/>
              </p:ext>
            </p:extLst>
          </p:nvPr>
        </p:nvGraphicFramePr>
        <p:xfrm>
          <a:off x="4953000" y="3851896"/>
          <a:ext cx="1062037" cy="41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6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1896"/>
                        <a:ext cx="1062037" cy="415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129524"/>
              </p:ext>
            </p:extLst>
          </p:nvPr>
        </p:nvGraphicFramePr>
        <p:xfrm>
          <a:off x="7969249" y="62738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7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49" y="6273800"/>
                        <a:ext cx="412751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28654"/>
              </p:ext>
            </p:extLst>
          </p:nvPr>
        </p:nvGraphicFramePr>
        <p:xfrm>
          <a:off x="5373686" y="6172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8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6" y="6172200"/>
                        <a:ext cx="38576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371600" y="101024"/>
            <a:ext cx="69505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 smtClean="0">
                <a:solidFill>
                  <a:schemeClr val="accent3"/>
                </a:solidFill>
                <a:cs typeface="Calibri"/>
              </a:rPr>
              <a:t>Gradient Descent with Linear Regression</a:t>
            </a:r>
            <a:endParaRPr lang="en-US" sz="3200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7054849" y="4114800"/>
            <a:ext cx="304800" cy="304800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124593"/>
              </p:ext>
            </p:extLst>
          </p:nvPr>
        </p:nvGraphicFramePr>
        <p:xfrm>
          <a:off x="261938" y="762000"/>
          <a:ext cx="55721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9" name="Equation" r:id="rId10" imgW="2349500" imgH="457200" progId="Equation.3">
                  <p:embed/>
                </p:oleObj>
              </mc:Choice>
              <mc:Fallback>
                <p:oleObj name="Equation" r:id="rId10" imgW="234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762000"/>
                        <a:ext cx="5572125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25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2263" y="2971800"/>
            <a:ext cx="5035137" cy="40386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50407"/>
              </p:ext>
            </p:extLst>
          </p:nvPr>
        </p:nvGraphicFramePr>
        <p:xfrm>
          <a:off x="4953000" y="3851896"/>
          <a:ext cx="1062037" cy="41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8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1896"/>
                        <a:ext cx="1062037" cy="415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118301"/>
              </p:ext>
            </p:extLst>
          </p:nvPr>
        </p:nvGraphicFramePr>
        <p:xfrm>
          <a:off x="7969249" y="62738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9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49" y="6273800"/>
                        <a:ext cx="412751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88731"/>
              </p:ext>
            </p:extLst>
          </p:nvPr>
        </p:nvGraphicFramePr>
        <p:xfrm>
          <a:off x="5373686" y="6172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0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6" y="6172200"/>
                        <a:ext cx="38576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447800" y="101024"/>
            <a:ext cx="69505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 smtClean="0">
                <a:solidFill>
                  <a:schemeClr val="accent3"/>
                </a:solidFill>
                <a:cs typeface="Calibri"/>
              </a:rPr>
              <a:t>Gradient Descent with Linear Regression</a:t>
            </a:r>
            <a:endParaRPr lang="en-US" sz="3200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7054849" y="4114800"/>
            <a:ext cx="304800" cy="304800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299051"/>
              </p:ext>
            </p:extLst>
          </p:nvPr>
        </p:nvGraphicFramePr>
        <p:xfrm>
          <a:off x="261938" y="762000"/>
          <a:ext cx="55721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1" name="Equation" r:id="rId10" imgW="2349500" imgH="457200" progId="Equation.3">
                  <p:embed/>
                </p:oleObj>
              </mc:Choice>
              <mc:Fallback>
                <p:oleObj name="Equation" r:id="rId10" imgW="234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762000"/>
                        <a:ext cx="5572125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25707"/>
              </p:ext>
            </p:extLst>
          </p:nvPr>
        </p:nvGraphicFramePr>
        <p:xfrm>
          <a:off x="46038" y="1798638"/>
          <a:ext cx="549751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2" name="Equation" r:id="rId12" imgW="2463800" imgH="457200" progId="Equation.3">
                  <p:embed/>
                </p:oleObj>
              </mc:Choice>
              <mc:Fallback>
                <p:oleObj name="Equation" r:id="rId12" imgW="2463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8" y="1798638"/>
                        <a:ext cx="5497512" cy="1020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7086600" y="4343400"/>
            <a:ext cx="1143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4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2263" y="2971800"/>
            <a:ext cx="5035137" cy="40386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877624"/>
              </p:ext>
            </p:extLst>
          </p:nvPr>
        </p:nvGraphicFramePr>
        <p:xfrm>
          <a:off x="4953000" y="3851896"/>
          <a:ext cx="1062037" cy="41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0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1896"/>
                        <a:ext cx="1062037" cy="415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807480"/>
              </p:ext>
            </p:extLst>
          </p:nvPr>
        </p:nvGraphicFramePr>
        <p:xfrm>
          <a:off x="7969249" y="62738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1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49" y="6273800"/>
                        <a:ext cx="412751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222629"/>
              </p:ext>
            </p:extLst>
          </p:nvPr>
        </p:nvGraphicFramePr>
        <p:xfrm>
          <a:off x="5373686" y="6172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2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6" y="6172200"/>
                        <a:ext cx="38576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447800" y="101024"/>
            <a:ext cx="69505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 smtClean="0">
                <a:solidFill>
                  <a:schemeClr val="accent3"/>
                </a:solidFill>
                <a:cs typeface="Calibri"/>
              </a:rPr>
              <a:t>Gradient Descent with Linear Regression</a:t>
            </a:r>
            <a:endParaRPr lang="en-US" sz="3200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7054849" y="4114800"/>
            <a:ext cx="304800" cy="304800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120783"/>
              </p:ext>
            </p:extLst>
          </p:nvPr>
        </p:nvGraphicFramePr>
        <p:xfrm>
          <a:off x="261938" y="762000"/>
          <a:ext cx="55721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3" name="Equation" r:id="rId10" imgW="2349500" imgH="457200" progId="Equation.3">
                  <p:embed/>
                </p:oleObj>
              </mc:Choice>
              <mc:Fallback>
                <p:oleObj name="Equation" r:id="rId10" imgW="234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762000"/>
                        <a:ext cx="5572125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370354"/>
              </p:ext>
            </p:extLst>
          </p:nvPr>
        </p:nvGraphicFramePr>
        <p:xfrm>
          <a:off x="246063" y="1770063"/>
          <a:ext cx="7202487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4" name="Equation" r:id="rId12" imgW="3225800" imgH="482600" progId="Equation.3">
                  <p:embed/>
                </p:oleObj>
              </mc:Choice>
              <mc:Fallback>
                <p:oleObj name="Equation" r:id="rId12" imgW="3225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1770063"/>
                        <a:ext cx="7202487" cy="1077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7086600" y="4343400"/>
            <a:ext cx="1143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61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2263" y="2971800"/>
            <a:ext cx="5035137" cy="40386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485041"/>
              </p:ext>
            </p:extLst>
          </p:nvPr>
        </p:nvGraphicFramePr>
        <p:xfrm>
          <a:off x="4953000" y="3851896"/>
          <a:ext cx="1062037" cy="41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3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1896"/>
                        <a:ext cx="1062037" cy="415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459666"/>
              </p:ext>
            </p:extLst>
          </p:nvPr>
        </p:nvGraphicFramePr>
        <p:xfrm>
          <a:off x="7969249" y="62738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4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49" y="6273800"/>
                        <a:ext cx="412751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675081"/>
              </p:ext>
            </p:extLst>
          </p:nvPr>
        </p:nvGraphicFramePr>
        <p:xfrm>
          <a:off x="5373686" y="6172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5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6" y="6172200"/>
                        <a:ext cx="38576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447800" y="101024"/>
            <a:ext cx="69505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 smtClean="0">
                <a:solidFill>
                  <a:schemeClr val="accent3"/>
                </a:solidFill>
                <a:cs typeface="Calibri"/>
              </a:rPr>
              <a:t>Gradient Descent with Linear Regression</a:t>
            </a:r>
            <a:endParaRPr lang="en-US" sz="3200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7054849" y="4114800"/>
            <a:ext cx="304800" cy="304800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493731"/>
              </p:ext>
            </p:extLst>
          </p:nvPr>
        </p:nvGraphicFramePr>
        <p:xfrm>
          <a:off x="261938" y="762000"/>
          <a:ext cx="55721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6" name="Equation" r:id="rId10" imgW="2349500" imgH="457200" progId="Equation.3">
                  <p:embed/>
                </p:oleObj>
              </mc:Choice>
              <mc:Fallback>
                <p:oleObj name="Equation" r:id="rId10" imgW="234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762000"/>
                        <a:ext cx="5572125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80187"/>
              </p:ext>
            </p:extLst>
          </p:nvPr>
        </p:nvGraphicFramePr>
        <p:xfrm>
          <a:off x="46038" y="1798638"/>
          <a:ext cx="549751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7" name="Equation" r:id="rId12" imgW="2463800" imgH="457200" progId="Equation.3">
                  <p:embed/>
                </p:oleObj>
              </mc:Choice>
              <mc:Fallback>
                <p:oleObj name="Equation" r:id="rId12" imgW="2463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8" y="1798638"/>
                        <a:ext cx="5497512" cy="1020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7086600" y="4343400"/>
            <a:ext cx="1143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888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2263" y="2971800"/>
            <a:ext cx="5035137" cy="40386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642325"/>
              </p:ext>
            </p:extLst>
          </p:nvPr>
        </p:nvGraphicFramePr>
        <p:xfrm>
          <a:off x="4953000" y="3851896"/>
          <a:ext cx="1062037" cy="41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6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1896"/>
                        <a:ext cx="1062037" cy="415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578212"/>
              </p:ext>
            </p:extLst>
          </p:nvPr>
        </p:nvGraphicFramePr>
        <p:xfrm>
          <a:off x="7969249" y="62738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7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49" y="6273800"/>
                        <a:ext cx="412751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373305"/>
              </p:ext>
            </p:extLst>
          </p:nvPr>
        </p:nvGraphicFramePr>
        <p:xfrm>
          <a:off x="5373686" y="6172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8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6" y="6172200"/>
                        <a:ext cx="38576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447800" y="101024"/>
            <a:ext cx="69505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 smtClean="0">
                <a:solidFill>
                  <a:schemeClr val="accent3"/>
                </a:solidFill>
                <a:cs typeface="Calibri"/>
              </a:rPr>
              <a:t>Gradient Descent with Linear Regression</a:t>
            </a:r>
            <a:endParaRPr lang="en-US" sz="3200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7054849" y="4114800"/>
            <a:ext cx="304800" cy="304800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982267"/>
              </p:ext>
            </p:extLst>
          </p:nvPr>
        </p:nvGraphicFramePr>
        <p:xfrm>
          <a:off x="261938" y="762000"/>
          <a:ext cx="55721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9" name="Equation" r:id="rId10" imgW="2349500" imgH="457200" progId="Equation.3">
                  <p:embed/>
                </p:oleObj>
              </mc:Choice>
              <mc:Fallback>
                <p:oleObj name="Equation" r:id="rId10" imgW="234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762000"/>
                        <a:ext cx="5572125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953328"/>
              </p:ext>
            </p:extLst>
          </p:nvPr>
        </p:nvGraphicFramePr>
        <p:xfrm>
          <a:off x="60325" y="1798638"/>
          <a:ext cx="547052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0" name="Equation" r:id="rId12" imgW="2451100" imgH="457200" progId="Equation.3">
                  <p:embed/>
                </p:oleObj>
              </mc:Choice>
              <mc:Fallback>
                <p:oleObj name="Equation" r:id="rId12" imgW="2451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" y="1798638"/>
                        <a:ext cx="5470525" cy="1020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7086600" y="4343400"/>
            <a:ext cx="1143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010400" y="4648200"/>
            <a:ext cx="77792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092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2263" y="2971800"/>
            <a:ext cx="5035137" cy="40386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120289"/>
              </p:ext>
            </p:extLst>
          </p:nvPr>
        </p:nvGraphicFramePr>
        <p:xfrm>
          <a:off x="4953000" y="3851896"/>
          <a:ext cx="1062037" cy="41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5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1896"/>
                        <a:ext cx="1062037" cy="415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143768"/>
              </p:ext>
            </p:extLst>
          </p:nvPr>
        </p:nvGraphicFramePr>
        <p:xfrm>
          <a:off x="7969249" y="62738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6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49" y="6273800"/>
                        <a:ext cx="412751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27965"/>
              </p:ext>
            </p:extLst>
          </p:nvPr>
        </p:nvGraphicFramePr>
        <p:xfrm>
          <a:off x="5373686" y="6172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7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6" y="6172200"/>
                        <a:ext cx="38576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447800" y="101024"/>
            <a:ext cx="69505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 smtClean="0">
                <a:solidFill>
                  <a:schemeClr val="accent3"/>
                </a:solidFill>
                <a:cs typeface="Calibri"/>
              </a:rPr>
              <a:t>Gradient Descent with Linear Regression</a:t>
            </a:r>
            <a:endParaRPr lang="en-US" sz="3200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7054849" y="4114800"/>
            <a:ext cx="304800" cy="304800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021960"/>
              </p:ext>
            </p:extLst>
          </p:nvPr>
        </p:nvGraphicFramePr>
        <p:xfrm>
          <a:off x="261938" y="762000"/>
          <a:ext cx="55721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8" name="Equation" r:id="rId10" imgW="2349500" imgH="457200" progId="Equation.3">
                  <p:embed/>
                </p:oleObj>
              </mc:Choice>
              <mc:Fallback>
                <p:oleObj name="Equation" r:id="rId10" imgW="234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762000"/>
                        <a:ext cx="5572125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855112"/>
              </p:ext>
            </p:extLst>
          </p:nvPr>
        </p:nvGraphicFramePr>
        <p:xfrm>
          <a:off x="58738" y="1798638"/>
          <a:ext cx="547211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9" name="Equation" r:id="rId12" imgW="2451100" imgH="457200" progId="Equation.3">
                  <p:embed/>
                </p:oleObj>
              </mc:Choice>
              <mc:Fallback>
                <p:oleObj name="Equation" r:id="rId12" imgW="2451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8" y="1798638"/>
                        <a:ext cx="5472112" cy="1020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7086600" y="4343400"/>
            <a:ext cx="1143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010400" y="4648200"/>
            <a:ext cx="77792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6837680" y="5125720"/>
            <a:ext cx="281940" cy="88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86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2263" y="2971800"/>
            <a:ext cx="5035137" cy="40386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586238"/>
              </p:ext>
            </p:extLst>
          </p:nvPr>
        </p:nvGraphicFramePr>
        <p:xfrm>
          <a:off x="4953000" y="3851896"/>
          <a:ext cx="1062037" cy="41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9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1896"/>
                        <a:ext cx="1062037" cy="415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29588"/>
              </p:ext>
            </p:extLst>
          </p:nvPr>
        </p:nvGraphicFramePr>
        <p:xfrm>
          <a:off x="7969249" y="62738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49" y="6273800"/>
                        <a:ext cx="412751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296342"/>
              </p:ext>
            </p:extLst>
          </p:nvPr>
        </p:nvGraphicFramePr>
        <p:xfrm>
          <a:off x="5373686" y="6172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1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6" y="6172200"/>
                        <a:ext cx="38576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447800" y="101024"/>
            <a:ext cx="69505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 smtClean="0">
                <a:solidFill>
                  <a:schemeClr val="accent3"/>
                </a:solidFill>
                <a:cs typeface="Calibri"/>
              </a:rPr>
              <a:t>Gradient Descent with Linear Regression</a:t>
            </a:r>
            <a:endParaRPr lang="en-US" sz="3200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7054849" y="4114800"/>
            <a:ext cx="304800" cy="304800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183146"/>
              </p:ext>
            </p:extLst>
          </p:nvPr>
        </p:nvGraphicFramePr>
        <p:xfrm>
          <a:off x="261938" y="762000"/>
          <a:ext cx="55721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2" name="Equation" r:id="rId10" imgW="2349500" imgH="457200" progId="Equation.3">
                  <p:embed/>
                </p:oleObj>
              </mc:Choice>
              <mc:Fallback>
                <p:oleObj name="Equation" r:id="rId10" imgW="234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762000"/>
                        <a:ext cx="5572125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345606"/>
              </p:ext>
            </p:extLst>
          </p:nvPr>
        </p:nvGraphicFramePr>
        <p:xfrm>
          <a:off x="58738" y="1798638"/>
          <a:ext cx="547211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3" name="Equation" r:id="rId12" imgW="2451100" imgH="457200" progId="Equation.3">
                  <p:embed/>
                </p:oleObj>
              </mc:Choice>
              <mc:Fallback>
                <p:oleObj name="Equation" r:id="rId12" imgW="2451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8" y="1798638"/>
                        <a:ext cx="5472112" cy="1020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7086600" y="4343400"/>
            <a:ext cx="1143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010400" y="4648200"/>
            <a:ext cx="77792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6837680" y="5125720"/>
            <a:ext cx="281940" cy="88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954046" y="5294316"/>
            <a:ext cx="127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168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329624"/>
            <a:ext cx="309091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chemeClr val="accent3"/>
                </a:solidFill>
                <a:cs typeface="Calibri"/>
              </a:rPr>
              <a:t>Gradient </a:t>
            </a:r>
            <a:r>
              <a:rPr lang="en-US" sz="3200" dirty="0">
                <a:solidFill>
                  <a:schemeClr val="accent3"/>
                </a:solidFill>
                <a:cs typeface="Calibri"/>
              </a:rPr>
              <a:t>Descent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90600"/>
            <a:ext cx="5685158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7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329624"/>
            <a:ext cx="309091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chemeClr val="accent3"/>
                </a:solidFill>
                <a:cs typeface="Calibri"/>
              </a:rPr>
              <a:t>Gradient </a:t>
            </a:r>
            <a:r>
              <a:rPr lang="en-US" sz="3200" dirty="0">
                <a:solidFill>
                  <a:schemeClr val="accent3"/>
                </a:solidFill>
                <a:cs typeface="Calibri"/>
              </a:rPr>
              <a:t>Descent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485900"/>
            <a:ext cx="7048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9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329624"/>
            <a:ext cx="309091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chemeClr val="accent3"/>
                </a:solidFill>
                <a:cs typeface="Calibri"/>
              </a:rPr>
              <a:t>Gradient </a:t>
            </a:r>
            <a:r>
              <a:rPr lang="en-US" sz="3200" dirty="0">
                <a:solidFill>
                  <a:schemeClr val="accent3"/>
                </a:solidFill>
                <a:cs typeface="Calibri"/>
              </a:rPr>
              <a:t>Descent</a:t>
            </a:r>
          </a:p>
        </p:txBody>
      </p:sp>
      <p:pic>
        <p:nvPicPr>
          <p:cNvPr id="6" name="Picture 5" descr="gradient_descen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89100"/>
            <a:ext cx="76200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0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19200" y="838200"/>
            <a:ext cx="7315200" cy="58674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767685"/>
              </p:ext>
            </p:extLst>
          </p:nvPr>
        </p:nvGraphicFramePr>
        <p:xfrm>
          <a:off x="233363" y="3531832"/>
          <a:ext cx="15954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3531832"/>
                        <a:ext cx="1595437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733175"/>
              </p:ext>
            </p:extLst>
          </p:nvPr>
        </p:nvGraphicFramePr>
        <p:xfrm>
          <a:off x="5791200" y="55626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562600"/>
                        <a:ext cx="412751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256109"/>
              </p:ext>
            </p:extLst>
          </p:nvPr>
        </p:nvGraphicFramePr>
        <p:xfrm>
          <a:off x="2738437" y="5410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7" y="5410200"/>
                        <a:ext cx="38576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124200" y="329624"/>
            <a:ext cx="309091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chemeClr val="accent3"/>
                </a:solidFill>
                <a:cs typeface="Calibri"/>
              </a:rPr>
              <a:t>Gradient </a:t>
            </a:r>
            <a:r>
              <a:rPr lang="en-US" sz="3200" dirty="0">
                <a:solidFill>
                  <a:schemeClr val="accent3"/>
                </a:solidFill>
                <a:cs typeface="Calibri"/>
              </a:rPr>
              <a:t>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219200"/>
            <a:ext cx="52351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Start with a cost function J(   ):</a:t>
            </a:r>
            <a:endParaRPr lang="en-US" sz="32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06921"/>
              </p:ext>
            </p:extLst>
          </p:nvPr>
        </p:nvGraphicFramePr>
        <p:xfrm>
          <a:off x="4709318" y="1331119"/>
          <a:ext cx="331789" cy="49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Equation" r:id="rId10" imgW="139700" imgH="203200" progId="Equation.3">
                  <p:embed/>
                </p:oleObj>
              </mc:Choice>
              <mc:Fallback>
                <p:oleObj name="Equation" r:id="rId10" imgW="139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318" y="1331119"/>
                        <a:ext cx="331789" cy="4976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452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2263" y="2971800"/>
            <a:ext cx="5035137" cy="40386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316893"/>
              </p:ext>
            </p:extLst>
          </p:nvPr>
        </p:nvGraphicFramePr>
        <p:xfrm>
          <a:off x="4953000" y="3851896"/>
          <a:ext cx="1062037" cy="41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9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1896"/>
                        <a:ext cx="1062037" cy="415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677138"/>
              </p:ext>
            </p:extLst>
          </p:nvPr>
        </p:nvGraphicFramePr>
        <p:xfrm>
          <a:off x="7969249" y="62738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0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49" y="6273800"/>
                        <a:ext cx="412751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369535"/>
              </p:ext>
            </p:extLst>
          </p:nvPr>
        </p:nvGraphicFramePr>
        <p:xfrm>
          <a:off x="5373686" y="6172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1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6" y="6172200"/>
                        <a:ext cx="38576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Multiply 4"/>
          <p:cNvSpPr/>
          <p:nvPr/>
        </p:nvSpPr>
        <p:spPr>
          <a:xfrm>
            <a:off x="7054849" y="4114800"/>
            <a:ext cx="304800" cy="304800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371782"/>
              </p:ext>
            </p:extLst>
          </p:nvPr>
        </p:nvGraphicFramePr>
        <p:xfrm>
          <a:off x="261938" y="762000"/>
          <a:ext cx="55721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" name="Equation" r:id="rId10" imgW="2349500" imgH="457200" progId="Equation.3">
                  <p:embed/>
                </p:oleObj>
              </mc:Choice>
              <mc:Fallback>
                <p:oleObj name="Equation" r:id="rId10" imgW="234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762000"/>
                        <a:ext cx="5572125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133600" y="101024"/>
            <a:ext cx="487445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 smtClean="0">
                <a:solidFill>
                  <a:schemeClr val="accent6"/>
                </a:solidFill>
                <a:cs typeface="Calibri"/>
              </a:rPr>
              <a:t>Stochastic Gradient Descent</a:t>
            </a:r>
            <a:endParaRPr lang="en-US" sz="3200" dirty="0">
              <a:solidFill>
                <a:schemeClr val="accent6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474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2263" y="2971800"/>
            <a:ext cx="5035137" cy="40386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972802"/>
              </p:ext>
            </p:extLst>
          </p:nvPr>
        </p:nvGraphicFramePr>
        <p:xfrm>
          <a:off x="4953000" y="3851896"/>
          <a:ext cx="1062037" cy="41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9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1896"/>
                        <a:ext cx="1062037" cy="415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94245"/>
              </p:ext>
            </p:extLst>
          </p:nvPr>
        </p:nvGraphicFramePr>
        <p:xfrm>
          <a:off x="7969249" y="62738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0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49" y="6273800"/>
                        <a:ext cx="412751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828705"/>
              </p:ext>
            </p:extLst>
          </p:nvPr>
        </p:nvGraphicFramePr>
        <p:xfrm>
          <a:off x="5373686" y="6172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1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6" y="6172200"/>
                        <a:ext cx="38576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Multiply 4"/>
          <p:cNvSpPr/>
          <p:nvPr/>
        </p:nvSpPr>
        <p:spPr>
          <a:xfrm>
            <a:off x="7054849" y="4114800"/>
            <a:ext cx="304800" cy="304800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418211"/>
              </p:ext>
            </p:extLst>
          </p:nvPr>
        </p:nvGraphicFramePr>
        <p:xfrm>
          <a:off x="261938" y="762000"/>
          <a:ext cx="55721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2" name="Equation" r:id="rId10" imgW="2349500" imgH="457200" progId="Equation.3">
                  <p:embed/>
                </p:oleObj>
              </mc:Choice>
              <mc:Fallback>
                <p:oleObj name="Equation" r:id="rId10" imgW="234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762000"/>
                        <a:ext cx="5572125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04800" y="1777424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Instead of using all points to find the gradient,</a:t>
            </a:r>
          </a:p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Only use a SINGLE point each time</a:t>
            </a:r>
            <a:endParaRPr lang="en-US" sz="3200" dirty="0">
              <a:solidFill>
                <a:schemeClr val="accent5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3600" y="101024"/>
            <a:ext cx="487445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 smtClean="0">
                <a:solidFill>
                  <a:schemeClr val="accent6"/>
                </a:solidFill>
                <a:cs typeface="Calibri"/>
              </a:rPr>
              <a:t>Stochastic Gradient Descent</a:t>
            </a:r>
            <a:endParaRPr lang="en-US" sz="3200" dirty="0">
              <a:solidFill>
                <a:schemeClr val="accent6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285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2263" y="2971800"/>
            <a:ext cx="5035137" cy="40386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214084"/>
              </p:ext>
            </p:extLst>
          </p:nvPr>
        </p:nvGraphicFramePr>
        <p:xfrm>
          <a:off x="4953000" y="3851896"/>
          <a:ext cx="1062037" cy="41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9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1896"/>
                        <a:ext cx="1062037" cy="415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273050"/>
              </p:ext>
            </p:extLst>
          </p:nvPr>
        </p:nvGraphicFramePr>
        <p:xfrm>
          <a:off x="7969249" y="62738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0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49" y="6273800"/>
                        <a:ext cx="412751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583084"/>
              </p:ext>
            </p:extLst>
          </p:nvPr>
        </p:nvGraphicFramePr>
        <p:xfrm>
          <a:off x="5373686" y="6172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1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6" y="6172200"/>
                        <a:ext cx="38576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Multiply 4"/>
          <p:cNvSpPr/>
          <p:nvPr/>
        </p:nvSpPr>
        <p:spPr>
          <a:xfrm>
            <a:off x="7054849" y="4114800"/>
            <a:ext cx="304800" cy="304800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804978"/>
              </p:ext>
            </p:extLst>
          </p:nvPr>
        </p:nvGraphicFramePr>
        <p:xfrm>
          <a:off x="261938" y="762000"/>
          <a:ext cx="55721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2" name="Equation" r:id="rId10" imgW="2349500" imgH="457200" progId="Equation.3">
                  <p:embed/>
                </p:oleObj>
              </mc:Choice>
              <mc:Fallback>
                <p:oleObj name="Equation" r:id="rId10" imgW="234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762000"/>
                        <a:ext cx="5572125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04800" y="1777424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Instead of using all points to find the gradient,</a:t>
            </a:r>
          </a:p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Only use a SINGLE point each time</a:t>
            </a:r>
            <a:endParaRPr lang="en-US" sz="3200" dirty="0">
              <a:solidFill>
                <a:schemeClr val="accent5">
                  <a:lumMod val="75000"/>
                </a:schemeClr>
              </a:solidFill>
              <a:cs typeface="Calibri"/>
            </a:endParaRP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306874"/>
              </p:ext>
            </p:extLst>
          </p:nvPr>
        </p:nvGraphicFramePr>
        <p:xfrm>
          <a:off x="246063" y="3021013"/>
          <a:ext cx="50990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3" name="Equation" r:id="rId12" imgW="2286000" imgH="317500" progId="Equation.3">
                  <p:embed/>
                </p:oleObj>
              </mc:Choice>
              <mc:Fallback>
                <p:oleObj name="Equation" r:id="rId12" imgW="22860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3021013"/>
                        <a:ext cx="5099050" cy="709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7010400" y="4343400"/>
            <a:ext cx="1905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33600" y="101024"/>
            <a:ext cx="487445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 smtClean="0">
                <a:solidFill>
                  <a:schemeClr val="accent6"/>
                </a:solidFill>
                <a:cs typeface="Calibri"/>
              </a:rPr>
              <a:t>Stochastic Gradient Descent</a:t>
            </a:r>
            <a:endParaRPr lang="en-US" sz="3200" dirty="0">
              <a:solidFill>
                <a:schemeClr val="accent6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344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2263" y="2971800"/>
            <a:ext cx="5035137" cy="40386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763118"/>
              </p:ext>
            </p:extLst>
          </p:nvPr>
        </p:nvGraphicFramePr>
        <p:xfrm>
          <a:off x="4953000" y="3851896"/>
          <a:ext cx="1062037" cy="41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8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1896"/>
                        <a:ext cx="1062037" cy="415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548300"/>
              </p:ext>
            </p:extLst>
          </p:nvPr>
        </p:nvGraphicFramePr>
        <p:xfrm>
          <a:off x="7969249" y="62738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9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49" y="6273800"/>
                        <a:ext cx="412751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238208"/>
              </p:ext>
            </p:extLst>
          </p:nvPr>
        </p:nvGraphicFramePr>
        <p:xfrm>
          <a:off x="5373686" y="6172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0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6" y="6172200"/>
                        <a:ext cx="38576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Multiply 4"/>
          <p:cNvSpPr/>
          <p:nvPr/>
        </p:nvSpPr>
        <p:spPr>
          <a:xfrm>
            <a:off x="7054849" y="4114800"/>
            <a:ext cx="304800" cy="304800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978660"/>
              </p:ext>
            </p:extLst>
          </p:nvPr>
        </p:nvGraphicFramePr>
        <p:xfrm>
          <a:off x="261938" y="762000"/>
          <a:ext cx="55721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1" name="Equation" r:id="rId10" imgW="2349500" imgH="457200" progId="Equation.3">
                  <p:embed/>
                </p:oleObj>
              </mc:Choice>
              <mc:Fallback>
                <p:oleObj name="Equation" r:id="rId10" imgW="234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762000"/>
                        <a:ext cx="5572125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04800" y="1777424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Instead of using all points to find the gradient,</a:t>
            </a:r>
          </a:p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Only use a SINGLE point each time</a:t>
            </a:r>
            <a:endParaRPr lang="en-US" sz="3200" dirty="0">
              <a:solidFill>
                <a:schemeClr val="accent5">
                  <a:lumMod val="75000"/>
                </a:schemeClr>
              </a:solidFill>
              <a:cs typeface="Calibri"/>
            </a:endParaRP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278730"/>
              </p:ext>
            </p:extLst>
          </p:nvPr>
        </p:nvGraphicFramePr>
        <p:xfrm>
          <a:off x="246063" y="3021013"/>
          <a:ext cx="50990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2" name="Equation" r:id="rId12" imgW="2286000" imgH="317500" progId="Equation.3">
                  <p:embed/>
                </p:oleObj>
              </mc:Choice>
              <mc:Fallback>
                <p:oleObj name="Equation" r:id="rId12" imgW="22860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3021013"/>
                        <a:ext cx="5099050" cy="709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7010400" y="4343400"/>
            <a:ext cx="1905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50092" y="4588674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33600" y="101024"/>
            <a:ext cx="487445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 smtClean="0">
                <a:solidFill>
                  <a:schemeClr val="accent6"/>
                </a:solidFill>
                <a:cs typeface="Calibri"/>
              </a:rPr>
              <a:t>Stochastic Gradient Descent</a:t>
            </a:r>
            <a:endParaRPr lang="en-US" sz="3200" dirty="0">
              <a:solidFill>
                <a:schemeClr val="accent6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639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2263" y="2971800"/>
            <a:ext cx="5035137" cy="40386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440405"/>
              </p:ext>
            </p:extLst>
          </p:nvPr>
        </p:nvGraphicFramePr>
        <p:xfrm>
          <a:off x="4953000" y="3851896"/>
          <a:ext cx="1062037" cy="41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7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1896"/>
                        <a:ext cx="1062037" cy="415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58052"/>
              </p:ext>
            </p:extLst>
          </p:nvPr>
        </p:nvGraphicFramePr>
        <p:xfrm>
          <a:off x="7969249" y="62738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8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49" y="6273800"/>
                        <a:ext cx="412751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429879"/>
              </p:ext>
            </p:extLst>
          </p:nvPr>
        </p:nvGraphicFramePr>
        <p:xfrm>
          <a:off x="5373686" y="6172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9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6" y="6172200"/>
                        <a:ext cx="38576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Multiply 4"/>
          <p:cNvSpPr/>
          <p:nvPr/>
        </p:nvSpPr>
        <p:spPr>
          <a:xfrm>
            <a:off x="7054849" y="4114800"/>
            <a:ext cx="304800" cy="304800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098590"/>
              </p:ext>
            </p:extLst>
          </p:nvPr>
        </p:nvGraphicFramePr>
        <p:xfrm>
          <a:off x="261938" y="762000"/>
          <a:ext cx="55721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0" name="Equation" r:id="rId10" imgW="2349500" imgH="457200" progId="Equation.3">
                  <p:embed/>
                </p:oleObj>
              </mc:Choice>
              <mc:Fallback>
                <p:oleObj name="Equation" r:id="rId10" imgW="234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762000"/>
                        <a:ext cx="5572125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04800" y="1777424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Instead of using all points to find the gradient,</a:t>
            </a:r>
          </a:p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Only use a SINGLE point each time</a:t>
            </a:r>
            <a:endParaRPr lang="en-US" sz="3200" dirty="0">
              <a:solidFill>
                <a:schemeClr val="accent5">
                  <a:lumMod val="75000"/>
                </a:schemeClr>
              </a:solidFill>
              <a:cs typeface="Calibri"/>
            </a:endParaRP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995566"/>
              </p:ext>
            </p:extLst>
          </p:nvPr>
        </p:nvGraphicFramePr>
        <p:xfrm>
          <a:off x="246063" y="3021013"/>
          <a:ext cx="50990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1" name="Equation" r:id="rId12" imgW="2286000" imgH="317500" progId="Equation.3">
                  <p:embed/>
                </p:oleObj>
              </mc:Choice>
              <mc:Fallback>
                <p:oleObj name="Equation" r:id="rId12" imgW="22860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3021013"/>
                        <a:ext cx="5099050" cy="709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7010400" y="4343400"/>
            <a:ext cx="1905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50092" y="4588674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6877372" y="4986826"/>
            <a:ext cx="281940" cy="88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33600" y="101024"/>
            <a:ext cx="487445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 smtClean="0">
                <a:solidFill>
                  <a:schemeClr val="accent6"/>
                </a:solidFill>
                <a:cs typeface="Calibri"/>
              </a:rPr>
              <a:t>Stochastic Gradient Descent</a:t>
            </a:r>
            <a:endParaRPr lang="en-US" sz="3200" dirty="0">
              <a:solidFill>
                <a:schemeClr val="accent6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117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2263" y="2971800"/>
            <a:ext cx="5035137" cy="40386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20687"/>
              </p:ext>
            </p:extLst>
          </p:nvPr>
        </p:nvGraphicFramePr>
        <p:xfrm>
          <a:off x="4953000" y="3851896"/>
          <a:ext cx="1062037" cy="41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6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1896"/>
                        <a:ext cx="1062037" cy="415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068113"/>
              </p:ext>
            </p:extLst>
          </p:nvPr>
        </p:nvGraphicFramePr>
        <p:xfrm>
          <a:off x="7969249" y="62738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7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49" y="6273800"/>
                        <a:ext cx="412751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532598"/>
              </p:ext>
            </p:extLst>
          </p:nvPr>
        </p:nvGraphicFramePr>
        <p:xfrm>
          <a:off x="5373686" y="6172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8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6" y="6172200"/>
                        <a:ext cx="38576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133600" y="101024"/>
            <a:ext cx="487445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 smtClean="0">
                <a:solidFill>
                  <a:schemeClr val="accent6"/>
                </a:solidFill>
                <a:cs typeface="Calibri"/>
              </a:rPr>
              <a:t>Stochastic Gradient Descent</a:t>
            </a:r>
            <a:endParaRPr lang="en-US" sz="32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7054849" y="4114800"/>
            <a:ext cx="304800" cy="304800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349527"/>
              </p:ext>
            </p:extLst>
          </p:nvPr>
        </p:nvGraphicFramePr>
        <p:xfrm>
          <a:off x="533400" y="762000"/>
          <a:ext cx="5029200" cy="108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9" name="Equation" r:id="rId10" imgW="2120900" imgH="457200" progId="Equation.3">
                  <p:embed/>
                </p:oleObj>
              </mc:Choice>
              <mc:Fallback>
                <p:oleObj name="Equation" r:id="rId10" imgW="2120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5029200" cy="1084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04800" y="1777424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Instead of using all points to find the gradient,</a:t>
            </a:r>
          </a:p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Only use a SINGLE point each time</a:t>
            </a:r>
            <a:endParaRPr lang="en-US" sz="3200" dirty="0">
              <a:solidFill>
                <a:schemeClr val="accent5">
                  <a:lumMod val="75000"/>
                </a:schemeClr>
              </a:solidFill>
              <a:cs typeface="Calibri"/>
            </a:endParaRP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542527"/>
              </p:ext>
            </p:extLst>
          </p:nvPr>
        </p:nvGraphicFramePr>
        <p:xfrm>
          <a:off x="246063" y="3021013"/>
          <a:ext cx="51006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0" name="Equation" r:id="rId12" imgW="2286000" imgH="317500" progId="Equation.3">
                  <p:embed/>
                </p:oleObj>
              </mc:Choice>
              <mc:Fallback>
                <p:oleObj name="Equation" r:id="rId12" imgW="22860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3021013"/>
                        <a:ext cx="5100637" cy="709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7010400" y="4343400"/>
            <a:ext cx="1905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50092" y="4588674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6877372" y="4986826"/>
            <a:ext cx="281940" cy="88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986592" y="5138748"/>
            <a:ext cx="23808" cy="3476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88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755332"/>
            <a:ext cx="8158113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chemeClr val="accent1"/>
                </a:solidFill>
                <a:latin typeface="Calibri"/>
                <a:cs typeface="Calibri"/>
              </a:rPr>
              <a:t>Faster</a:t>
            </a: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latin typeface="Calibri"/>
                <a:cs typeface="Calibri"/>
              </a:rPr>
              <a:t>Derivative of single point at each step (instead of 100K)</a:t>
            </a:r>
          </a:p>
          <a:p>
            <a:pPr marL="12700">
              <a:lnSpc>
                <a:spcPct val="100000"/>
              </a:lnSpc>
            </a:pPr>
            <a:endParaRPr lang="en-US" sz="2800" dirty="0">
              <a:solidFill>
                <a:srgbClr val="7F7F7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3200" dirty="0" smtClean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chemeClr val="accent6"/>
                </a:solidFill>
                <a:latin typeface="Calibri"/>
                <a:cs typeface="Calibri"/>
              </a:rPr>
              <a:t>Online Training</a:t>
            </a: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latin typeface="Calibri"/>
                <a:cs typeface="Calibri"/>
              </a:rPr>
              <a:t>Only need to keep single point in memory</a:t>
            </a: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latin typeface="Calibri"/>
                <a:cs typeface="Calibri"/>
              </a:rPr>
              <a:t>No need to store 100K rows, large data no problem</a:t>
            </a:r>
          </a:p>
          <a:p>
            <a:pPr marL="12700">
              <a:lnSpc>
                <a:spcPct val="100000"/>
              </a:lnSpc>
            </a:pPr>
            <a:endParaRPr lang="en-US" sz="2800" dirty="0" smtClean="0">
              <a:solidFill>
                <a:srgbClr val="7F7F7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dirty="0">
              <a:solidFill>
                <a:srgbClr val="7F7F7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Covers Many Algorithms</a:t>
            </a: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latin typeface="Calibri"/>
                <a:cs typeface="Calibri"/>
              </a:rPr>
              <a:t>Gradient Descent is the bottleneck for linear algorithms</a:t>
            </a: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latin typeface="Calibri"/>
                <a:cs typeface="Calibri"/>
              </a:rPr>
              <a:t>Can do Linear Regression, Logistic Regression, SVMs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77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887" y="914400"/>
            <a:ext cx="751649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600" b="1" dirty="0" smtClean="0">
                <a:latin typeface="Calibri"/>
                <a:cs typeface="Calibri"/>
              </a:rPr>
              <a:t>Some Implementations</a:t>
            </a:r>
            <a:endParaRPr lang="en-US" sz="3600" spc="-15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18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887" y="914400"/>
            <a:ext cx="751649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600" b="1" dirty="0" smtClean="0">
                <a:latin typeface="Calibri"/>
                <a:cs typeface="Calibri"/>
              </a:rPr>
              <a:t>Some Implementations</a:t>
            </a:r>
            <a:endParaRPr lang="en-US" sz="3600" spc="-15" dirty="0" smtClean="0">
              <a:latin typeface="Calibri"/>
              <a:cs typeface="Calibri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604887" y="2060138"/>
            <a:ext cx="7516495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fr</a:t>
            </a:r>
            <a:r>
              <a:rPr sz="2800" b="1" spc="-5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m 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k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l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ear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sz="2800" spc="-5" dirty="0" smtClean="0">
                <a:solidFill>
                  <a:srgbClr val="4F81BD"/>
                </a:solidFill>
                <a:latin typeface="Calibri"/>
                <a:cs typeface="Calibri"/>
              </a:rPr>
              <a:t>.</a:t>
            </a:r>
            <a:r>
              <a:rPr lang="en-US" sz="2800" dirty="0" smtClean="0">
                <a:solidFill>
                  <a:srgbClr val="4F81BD"/>
                </a:solidFill>
                <a:latin typeface="Calibri"/>
                <a:cs typeface="Calibri"/>
              </a:rPr>
              <a:t>linear_model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im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port</a:t>
            </a:r>
            <a:r>
              <a:rPr sz="2800" b="1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US" sz="2800" spc="-20" dirty="0" smtClean="0">
                <a:solidFill>
                  <a:srgbClr val="9BBB59"/>
                </a:solidFill>
                <a:latin typeface="Calibri"/>
                <a:cs typeface="Calibri"/>
              </a:rPr>
              <a:t>SGD</a:t>
            </a:r>
            <a:r>
              <a:rPr lang="en-US" sz="2800" dirty="0" smtClean="0">
                <a:solidFill>
                  <a:srgbClr val="9BBB59"/>
                </a:solidFill>
                <a:latin typeface="Calibri"/>
                <a:cs typeface="Calibri"/>
              </a:rPr>
              <a:t>Regressor</a:t>
            </a:r>
          </a:p>
          <a:p>
            <a:pPr marL="12700">
              <a:lnSpc>
                <a:spcPct val="100000"/>
              </a:lnSpc>
            </a:pPr>
            <a:endParaRPr lang="en-US" sz="2800" spc="-15" dirty="0">
              <a:solidFill>
                <a:srgbClr val="9BBB59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b="1" dirty="0">
                <a:solidFill>
                  <a:srgbClr val="7F7F7F"/>
                </a:solidFill>
                <a:cs typeface="Calibri"/>
              </a:rPr>
              <a:t>fr</a:t>
            </a:r>
            <a:r>
              <a:rPr lang="en-US" sz="2800" b="1" spc="-5" dirty="0">
                <a:solidFill>
                  <a:srgbClr val="7F7F7F"/>
                </a:solidFill>
                <a:cs typeface="Calibri"/>
              </a:rPr>
              <a:t>o</a:t>
            </a:r>
            <a:r>
              <a:rPr lang="en-US" sz="2800" b="1" dirty="0">
                <a:solidFill>
                  <a:srgbClr val="7F7F7F"/>
                </a:solidFill>
                <a:cs typeface="Calibri"/>
              </a:rPr>
              <a:t>m </a:t>
            </a:r>
            <a:r>
              <a:rPr lang="en-US" sz="2800" dirty="0" err="1">
                <a:solidFill>
                  <a:srgbClr val="4F81BD"/>
                </a:solidFill>
                <a:cs typeface="Calibri"/>
              </a:rPr>
              <a:t>s</a:t>
            </a:r>
            <a:r>
              <a:rPr lang="en-US" sz="2800" spc="-15" dirty="0" err="1">
                <a:solidFill>
                  <a:srgbClr val="4F81BD"/>
                </a:solidFill>
                <a:cs typeface="Calibri"/>
              </a:rPr>
              <a:t>k</a:t>
            </a:r>
            <a:r>
              <a:rPr lang="en-US" sz="2800" dirty="0" err="1">
                <a:solidFill>
                  <a:srgbClr val="4F81BD"/>
                </a:solidFill>
                <a:cs typeface="Calibri"/>
              </a:rPr>
              <a:t>l</a:t>
            </a:r>
            <a:r>
              <a:rPr lang="en-US" sz="2800" spc="-15" dirty="0" err="1">
                <a:solidFill>
                  <a:srgbClr val="4F81BD"/>
                </a:solidFill>
                <a:cs typeface="Calibri"/>
              </a:rPr>
              <a:t>ear</a:t>
            </a:r>
            <a:r>
              <a:rPr lang="en-US" sz="2800" dirty="0" err="1">
                <a:solidFill>
                  <a:srgbClr val="4F81BD"/>
                </a:solidFill>
                <a:cs typeface="Calibri"/>
              </a:rPr>
              <a:t>n</a:t>
            </a:r>
            <a:r>
              <a:rPr lang="en-US" sz="2800" spc="-5" dirty="0" err="1">
                <a:solidFill>
                  <a:srgbClr val="4F81BD"/>
                </a:solidFill>
                <a:cs typeface="Calibri"/>
              </a:rPr>
              <a:t>.</a:t>
            </a:r>
            <a:r>
              <a:rPr lang="en-US" sz="2800" dirty="0" err="1">
                <a:solidFill>
                  <a:srgbClr val="4F81BD"/>
                </a:solidFill>
                <a:cs typeface="Calibri"/>
              </a:rPr>
              <a:t>linear_model</a:t>
            </a:r>
            <a:r>
              <a:rPr lang="en-US" sz="2800" dirty="0">
                <a:solidFill>
                  <a:srgbClr val="4F81BD"/>
                </a:solidFill>
                <a:cs typeface="Calibri"/>
              </a:rPr>
              <a:t> </a:t>
            </a:r>
            <a:r>
              <a:rPr lang="en-US" sz="2800" b="1" dirty="0">
                <a:solidFill>
                  <a:srgbClr val="7F7F7F"/>
                </a:solidFill>
                <a:cs typeface="Calibri"/>
              </a:rPr>
              <a:t>im</a:t>
            </a:r>
            <a:r>
              <a:rPr lang="en-US" sz="2800" b="1" spc="-15" dirty="0">
                <a:solidFill>
                  <a:srgbClr val="7F7F7F"/>
                </a:solidFill>
                <a:cs typeface="Calibri"/>
              </a:rPr>
              <a:t>port</a:t>
            </a:r>
            <a:r>
              <a:rPr lang="en-US" sz="2800" b="1" spc="-5" dirty="0">
                <a:solidFill>
                  <a:srgbClr val="7F7F7F"/>
                </a:solidFill>
                <a:cs typeface="Calibri"/>
              </a:rPr>
              <a:t> </a:t>
            </a:r>
            <a:r>
              <a:rPr lang="en-US" sz="2800" spc="-20" dirty="0" err="1">
                <a:solidFill>
                  <a:srgbClr val="9BBB59"/>
                </a:solidFill>
                <a:cs typeface="Calibri"/>
              </a:rPr>
              <a:t>SGD</a:t>
            </a:r>
            <a:r>
              <a:rPr lang="en-US" sz="2800" dirty="0" err="1">
                <a:solidFill>
                  <a:srgbClr val="9BBB59"/>
                </a:solidFill>
                <a:cs typeface="Calibri"/>
              </a:rPr>
              <a:t>Classiﬁ</a:t>
            </a:r>
            <a:r>
              <a:rPr lang="en-US" sz="2800" spc="-15" dirty="0" err="1">
                <a:solidFill>
                  <a:srgbClr val="9BBB59"/>
                </a:solidFill>
                <a:cs typeface="Calibri"/>
              </a:rPr>
              <a:t>er</a:t>
            </a:r>
            <a:endParaRPr lang="en-US" sz="2800" spc="-15" dirty="0">
              <a:solidFill>
                <a:srgbClr val="9BBB59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15" dirty="0">
              <a:solidFill>
                <a:srgbClr val="9BBB59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769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887" y="914400"/>
            <a:ext cx="751649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fr</a:t>
            </a:r>
            <a:r>
              <a:rPr sz="2800" b="1" spc="-5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m 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k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l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ear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sz="2800" spc="-5" dirty="0" smtClean="0">
                <a:solidFill>
                  <a:srgbClr val="4F81BD"/>
                </a:solidFill>
                <a:latin typeface="Calibri"/>
                <a:cs typeface="Calibri"/>
              </a:rPr>
              <a:t>.</a:t>
            </a:r>
            <a:r>
              <a:rPr lang="en-US" sz="2800" dirty="0" smtClean="0">
                <a:solidFill>
                  <a:srgbClr val="4F81BD"/>
                </a:solidFill>
                <a:latin typeface="Calibri"/>
                <a:cs typeface="Calibri"/>
              </a:rPr>
              <a:t>linear_model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im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port</a:t>
            </a:r>
            <a:r>
              <a:rPr sz="2800" b="1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US" sz="2800" spc="-20" dirty="0" smtClean="0">
                <a:solidFill>
                  <a:srgbClr val="9BBB59"/>
                </a:solidFill>
                <a:latin typeface="Calibri"/>
                <a:cs typeface="Calibri"/>
              </a:rPr>
              <a:t>SGD</a:t>
            </a:r>
            <a:r>
              <a:rPr lang="en-US" sz="2800" dirty="0" smtClean="0">
                <a:solidFill>
                  <a:srgbClr val="9BBB59"/>
                </a:solidFill>
                <a:latin typeface="Calibri"/>
                <a:cs typeface="Calibri"/>
              </a:rPr>
              <a:t>Regressor</a:t>
            </a:r>
            <a:endParaRPr lang="en-US" sz="2800" spc="-15" dirty="0" smtClean="0">
              <a:solidFill>
                <a:srgbClr val="9BBB59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15" dirty="0" smtClean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15" dirty="0" smtClean="0">
              <a:solidFill>
                <a:srgbClr val="9BBB5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682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19200" y="838200"/>
            <a:ext cx="7315200" cy="58674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778202"/>
              </p:ext>
            </p:extLst>
          </p:nvPr>
        </p:nvGraphicFramePr>
        <p:xfrm>
          <a:off x="233363" y="3531832"/>
          <a:ext cx="15954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3531832"/>
                        <a:ext cx="1595437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660135"/>
              </p:ext>
            </p:extLst>
          </p:nvPr>
        </p:nvGraphicFramePr>
        <p:xfrm>
          <a:off x="5791200" y="55626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562600"/>
                        <a:ext cx="412751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957086"/>
              </p:ext>
            </p:extLst>
          </p:nvPr>
        </p:nvGraphicFramePr>
        <p:xfrm>
          <a:off x="2738437" y="5410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7" y="5410200"/>
                        <a:ext cx="38576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/>
          <p:cNvSpPr/>
          <p:nvPr/>
        </p:nvSpPr>
        <p:spPr>
          <a:xfrm>
            <a:off x="4320540" y="4764684"/>
            <a:ext cx="274320" cy="274320"/>
          </a:xfrm>
          <a:prstGeom prst="ellipse">
            <a:avLst/>
          </a:prstGeom>
          <a:solidFill>
            <a:srgbClr val="E84C4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705350" y="2596794"/>
            <a:ext cx="584200" cy="1143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578350" y="3178454"/>
            <a:ext cx="584200" cy="1143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476750" y="3749954"/>
            <a:ext cx="520700" cy="127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490720" y="4179212"/>
            <a:ext cx="281940" cy="88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429760" y="4407812"/>
            <a:ext cx="281940" cy="88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4399280" y="4567832"/>
            <a:ext cx="281940" cy="88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124200" y="329624"/>
            <a:ext cx="309091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chemeClr val="accent3"/>
                </a:solidFill>
                <a:cs typeface="Calibri"/>
              </a:rPr>
              <a:t>Gradient </a:t>
            </a:r>
            <a:r>
              <a:rPr lang="en-US" sz="3200" dirty="0">
                <a:solidFill>
                  <a:schemeClr val="accent3"/>
                </a:solidFill>
                <a:cs typeface="Calibri"/>
              </a:rPr>
              <a:t>Descent</a:t>
            </a:r>
          </a:p>
        </p:txBody>
      </p:sp>
    </p:spTree>
    <p:extLst>
      <p:ext uri="{BB962C8B-B14F-4D97-AF65-F5344CB8AC3E}">
        <p14:creationId xmlns:p14="http://schemas.microsoft.com/office/powerpoint/2010/main" val="58194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743200"/>
            <a:ext cx="4564303" cy="301244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604887" y="914400"/>
            <a:ext cx="7516495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fr</a:t>
            </a:r>
            <a:r>
              <a:rPr sz="2800" b="1" spc="-5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m 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k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l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ear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sz="2800" spc="-5" dirty="0" smtClean="0">
                <a:solidFill>
                  <a:srgbClr val="4F81BD"/>
                </a:solidFill>
                <a:latin typeface="Calibri"/>
                <a:cs typeface="Calibri"/>
              </a:rPr>
              <a:t>.</a:t>
            </a:r>
            <a:r>
              <a:rPr lang="en-US" sz="2800" dirty="0" smtClean="0">
                <a:solidFill>
                  <a:srgbClr val="4F81BD"/>
                </a:solidFill>
                <a:latin typeface="Calibri"/>
                <a:cs typeface="Calibri"/>
              </a:rPr>
              <a:t>linear_model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im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port</a:t>
            </a:r>
            <a:r>
              <a:rPr sz="2800" b="1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US" sz="2800" spc="-20" dirty="0" smtClean="0">
                <a:solidFill>
                  <a:srgbClr val="9BBB59"/>
                </a:solidFill>
                <a:latin typeface="Calibri"/>
                <a:cs typeface="Calibri"/>
              </a:rPr>
              <a:t>SGD</a:t>
            </a:r>
            <a:r>
              <a:rPr lang="en-US" sz="2800" dirty="0" smtClean="0">
                <a:solidFill>
                  <a:srgbClr val="9BBB59"/>
                </a:solidFill>
                <a:latin typeface="Calibri"/>
                <a:cs typeface="Calibri"/>
              </a:rPr>
              <a:t>Regressor</a:t>
            </a:r>
            <a:endParaRPr lang="en-US" sz="2800" spc="-15" dirty="0" smtClean="0">
              <a:solidFill>
                <a:srgbClr val="9BBB59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15" dirty="0" smtClean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12700"/>
            <a:r>
              <a:rPr lang="en-US" sz="2800" spc="-1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SGDRegressor</a:t>
            </a:r>
            <a:r>
              <a:rPr lang="en-US" sz="2800" spc="-1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(</a:t>
            </a:r>
            <a:r>
              <a:rPr lang="en-US" sz="2800" spc="-15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loss=</a:t>
            </a:r>
            <a:r>
              <a:rPr lang="en-US" sz="2800" spc="-15" dirty="0" smtClean="0">
                <a:solidFill>
                  <a:schemeClr val="accent5"/>
                </a:solidFill>
                <a:cs typeface="Calibri"/>
              </a:rPr>
              <a:t>‘</a:t>
            </a:r>
            <a:r>
              <a:rPr lang="en-US" sz="2800" spc="-15" dirty="0" err="1" smtClean="0">
                <a:solidFill>
                  <a:schemeClr val="accent5"/>
                </a:solidFill>
                <a:cs typeface="Calibri"/>
              </a:rPr>
              <a:t>squared_loss</a:t>
            </a:r>
            <a:r>
              <a:rPr lang="en-US" sz="2800" spc="-15" dirty="0" smtClean="0">
                <a:solidFill>
                  <a:schemeClr val="accent5"/>
                </a:solidFill>
                <a:cs typeface="Calibri"/>
              </a:rPr>
              <a:t>’</a:t>
            </a:r>
            <a:r>
              <a:rPr lang="en-US" sz="2800" spc="-1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)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15" dirty="0" smtClean="0">
              <a:solidFill>
                <a:srgbClr val="9BBB59"/>
              </a:solidFill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0" y="3124200"/>
            <a:ext cx="316137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/>
            <a:r>
              <a:rPr lang="en-US" sz="26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Sum of squared errors</a:t>
            </a:r>
          </a:p>
          <a:p>
            <a:pPr marL="12700"/>
            <a:endParaRPr lang="en-US" sz="2600" spc="-15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12700"/>
            <a:r>
              <a:rPr lang="en-US" sz="26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squared loss ==</a:t>
            </a:r>
          </a:p>
          <a:p>
            <a:pPr marL="12700"/>
            <a:r>
              <a:rPr lang="en-US" sz="26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Linear Regression</a:t>
            </a: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633557"/>
              </p:ext>
            </p:extLst>
          </p:nvPr>
        </p:nvGraphicFramePr>
        <p:xfrm>
          <a:off x="2667000" y="5638800"/>
          <a:ext cx="55721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Equation" r:id="rId5" imgW="2349500" imgH="457200" progId="Equation.3">
                  <p:embed/>
                </p:oleObj>
              </mc:Choice>
              <mc:Fallback>
                <p:oleObj name="Equation" r:id="rId5" imgW="234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638800"/>
                        <a:ext cx="5572125" cy="8556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5867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Optimization Function: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4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514600"/>
            <a:ext cx="5334000" cy="305265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604887" y="914400"/>
            <a:ext cx="7516495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fr</a:t>
            </a:r>
            <a:r>
              <a:rPr sz="2800" b="1" spc="-5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m 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k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l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ear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sz="2800" spc="-5" dirty="0" smtClean="0">
                <a:solidFill>
                  <a:srgbClr val="4F81BD"/>
                </a:solidFill>
                <a:latin typeface="Calibri"/>
                <a:cs typeface="Calibri"/>
              </a:rPr>
              <a:t>.</a:t>
            </a:r>
            <a:r>
              <a:rPr lang="en-US" sz="2800" dirty="0" smtClean="0">
                <a:solidFill>
                  <a:srgbClr val="4F81BD"/>
                </a:solidFill>
                <a:latin typeface="Calibri"/>
                <a:cs typeface="Calibri"/>
              </a:rPr>
              <a:t>linear_model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im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port</a:t>
            </a:r>
            <a:r>
              <a:rPr sz="2800" b="1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US" sz="2800" spc="-20" dirty="0" smtClean="0">
                <a:solidFill>
                  <a:srgbClr val="9BBB59"/>
                </a:solidFill>
                <a:latin typeface="Calibri"/>
                <a:cs typeface="Calibri"/>
              </a:rPr>
              <a:t>SGD</a:t>
            </a:r>
            <a:r>
              <a:rPr lang="en-US" sz="2800" dirty="0" smtClean="0">
                <a:solidFill>
                  <a:srgbClr val="9BBB59"/>
                </a:solidFill>
                <a:latin typeface="Calibri"/>
                <a:cs typeface="Calibri"/>
              </a:rPr>
              <a:t>Regressor</a:t>
            </a:r>
            <a:endParaRPr lang="en-US" sz="2800" spc="-15" dirty="0" smtClean="0">
              <a:solidFill>
                <a:srgbClr val="9BBB59"/>
              </a:solidFill>
              <a:latin typeface="Calibri"/>
              <a:cs typeface="Calibri"/>
            </a:endParaRPr>
          </a:p>
          <a:p>
            <a:pPr marL="12700"/>
            <a:endParaRPr lang="en-US" sz="2800" spc="-15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12700"/>
            <a:r>
              <a:rPr lang="en-US" sz="2800" spc="-1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SGDRegressor</a:t>
            </a:r>
            <a:r>
              <a:rPr lang="en-US" sz="2800" spc="-1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(</a:t>
            </a:r>
            <a:r>
              <a:rPr lang="en-US" sz="2800" spc="-15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loss=</a:t>
            </a:r>
            <a:r>
              <a:rPr lang="en-US" sz="2800" spc="-15" dirty="0" smtClean="0">
                <a:solidFill>
                  <a:schemeClr val="accent2"/>
                </a:solidFill>
                <a:cs typeface="Calibri"/>
              </a:rPr>
              <a:t>‘</a:t>
            </a:r>
            <a:r>
              <a:rPr lang="en-US" sz="2800" spc="-15" dirty="0" err="1" smtClean="0">
                <a:solidFill>
                  <a:schemeClr val="accent2"/>
                </a:solidFill>
                <a:cs typeface="Calibri"/>
              </a:rPr>
              <a:t>epsilon_insensitive</a:t>
            </a:r>
            <a:r>
              <a:rPr lang="en-US" sz="2800" spc="-15" dirty="0" smtClean="0">
                <a:solidFill>
                  <a:schemeClr val="accent2"/>
                </a:solidFill>
                <a:cs typeface="Calibri"/>
              </a:rPr>
              <a:t>’</a:t>
            </a:r>
            <a:r>
              <a:rPr lang="en-US" sz="2800" spc="-1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)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15" dirty="0" smtClean="0">
              <a:solidFill>
                <a:srgbClr val="9BBB59"/>
              </a:solidFill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60198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 http://</a:t>
            </a:r>
            <a:r>
              <a:rPr lang="en-US" dirty="0" err="1"/>
              <a:t>kernelsvm.tripod.com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874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887" y="914400"/>
            <a:ext cx="751649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fr</a:t>
            </a:r>
            <a:r>
              <a:rPr sz="2800" b="1" spc="-5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m 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k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l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ear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sz="2800" spc="-5" dirty="0" smtClean="0">
                <a:solidFill>
                  <a:srgbClr val="4F81BD"/>
                </a:solidFill>
                <a:latin typeface="Calibri"/>
                <a:cs typeface="Calibri"/>
              </a:rPr>
              <a:t>.</a:t>
            </a:r>
            <a:r>
              <a:rPr lang="en-US" sz="2800" dirty="0" smtClean="0">
                <a:solidFill>
                  <a:srgbClr val="4F81BD"/>
                </a:solidFill>
                <a:latin typeface="Calibri"/>
                <a:cs typeface="Calibri"/>
              </a:rPr>
              <a:t>linear_model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im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port</a:t>
            </a:r>
            <a:r>
              <a:rPr sz="2800" b="1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US" sz="2800" spc="-20" dirty="0" smtClean="0">
                <a:solidFill>
                  <a:srgbClr val="9BBB59"/>
                </a:solidFill>
                <a:latin typeface="Calibri"/>
                <a:cs typeface="Calibri"/>
              </a:rPr>
              <a:t>SGD</a:t>
            </a:r>
            <a:r>
              <a:rPr sz="2800" dirty="0" smtClean="0">
                <a:solidFill>
                  <a:srgbClr val="9BBB59"/>
                </a:solidFill>
                <a:latin typeface="Calibri"/>
                <a:cs typeface="Calibri"/>
              </a:rPr>
              <a:t>Classiﬁ</a:t>
            </a:r>
            <a:r>
              <a:rPr sz="2800" spc="-15" dirty="0" smtClean="0">
                <a:solidFill>
                  <a:srgbClr val="9BBB59"/>
                </a:solidFill>
                <a:latin typeface="Calibri"/>
                <a:cs typeface="Calibri"/>
              </a:rPr>
              <a:t>er</a:t>
            </a:r>
            <a:endParaRPr lang="en-US" sz="2800" spc="-15" dirty="0" smtClean="0">
              <a:solidFill>
                <a:srgbClr val="9BBB59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15" dirty="0">
              <a:solidFill>
                <a:srgbClr val="9BBB59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15" dirty="0" smtClean="0">
              <a:solidFill>
                <a:srgbClr val="9BBB59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887" y="914400"/>
            <a:ext cx="751649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fr</a:t>
            </a:r>
            <a:r>
              <a:rPr sz="2800" b="1" spc="-5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m 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k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l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ear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sz="2800" spc="-5" dirty="0" smtClean="0">
                <a:solidFill>
                  <a:srgbClr val="4F81BD"/>
                </a:solidFill>
                <a:latin typeface="Calibri"/>
                <a:cs typeface="Calibri"/>
              </a:rPr>
              <a:t>.</a:t>
            </a:r>
            <a:r>
              <a:rPr lang="en-US" sz="2800" dirty="0" smtClean="0">
                <a:solidFill>
                  <a:srgbClr val="4F81BD"/>
                </a:solidFill>
                <a:latin typeface="Calibri"/>
                <a:cs typeface="Calibri"/>
              </a:rPr>
              <a:t>linear_model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im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port</a:t>
            </a:r>
            <a:r>
              <a:rPr sz="2800" b="1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US" sz="2800" spc="-20" dirty="0" smtClean="0">
                <a:solidFill>
                  <a:srgbClr val="9BBB59"/>
                </a:solidFill>
                <a:latin typeface="Calibri"/>
                <a:cs typeface="Calibri"/>
              </a:rPr>
              <a:t>SGD</a:t>
            </a:r>
            <a:r>
              <a:rPr sz="2800" dirty="0" smtClean="0">
                <a:solidFill>
                  <a:srgbClr val="9BBB59"/>
                </a:solidFill>
                <a:latin typeface="Calibri"/>
                <a:cs typeface="Calibri"/>
              </a:rPr>
              <a:t>Classiﬁ</a:t>
            </a:r>
            <a:r>
              <a:rPr sz="2800" spc="-15" dirty="0" smtClean="0">
                <a:solidFill>
                  <a:srgbClr val="9BBB59"/>
                </a:solidFill>
                <a:latin typeface="Calibri"/>
                <a:cs typeface="Calibri"/>
              </a:rPr>
              <a:t>er</a:t>
            </a:r>
            <a:endParaRPr lang="en-US" sz="2800" spc="-15" dirty="0" smtClean="0">
              <a:solidFill>
                <a:srgbClr val="9BBB59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15" dirty="0" smtClean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15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12700"/>
            <a:r>
              <a:rPr lang="en-US" sz="2800" spc="-15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SGDClassifier</a:t>
            </a:r>
            <a:r>
              <a:rPr lang="en-US" sz="2800" spc="-15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(loss=‘</a:t>
            </a:r>
            <a:r>
              <a:rPr lang="en-US" sz="2800" spc="-1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hinge’)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15" dirty="0" smtClean="0">
              <a:solidFill>
                <a:srgbClr val="9BBB5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003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887" y="914400"/>
            <a:ext cx="7516495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fr</a:t>
            </a:r>
            <a:r>
              <a:rPr sz="2800" b="1" spc="-5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m 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k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l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ear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sz="2800" spc="-5" dirty="0" smtClean="0">
                <a:solidFill>
                  <a:srgbClr val="4F81BD"/>
                </a:solidFill>
                <a:latin typeface="Calibri"/>
                <a:cs typeface="Calibri"/>
              </a:rPr>
              <a:t>.</a:t>
            </a:r>
            <a:r>
              <a:rPr lang="en-US" sz="2800" dirty="0" smtClean="0">
                <a:solidFill>
                  <a:srgbClr val="4F81BD"/>
                </a:solidFill>
                <a:latin typeface="Calibri"/>
                <a:cs typeface="Calibri"/>
              </a:rPr>
              <a:t>linear_model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im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port</a:t>
            </a:r>
            <a:r>
              <a:rPr sz="2800" b="1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US" sz="2800" spc="-20" dirty="0" smtClean="0">
                <a:solidFill>
                  <a:srgbClr val="9BBB59"/>
                </a:solidFill>
                <a:latin typeface="Calibri"/>
                <a:cs typeface="Calibri"/>
              </a:rPr>
              <a:t>SGD</a:t>
            </a:r>
            <a:r>
              <a:rPr sz="2800" dirty="0" smtClean="0">
                <a:solidFill>
                  <a:srgbClr val="9BBB59"/>
                </a:solidFill>
                <a:latin typeface="Calibri"/>
                <a:cs typeface="Calibri"/>
              </a:rPr>
              <a:t>Classiﬁ</a:t>
            </a:r>
            <a:r>
              <a:rPr sz="2800" spc="-15" dirty="0" smtClean="0">
                <a:solidFill>
                  <a:srgbClr val="9BBB59"/>
                </a:solidFill>
                <a:latin typeface="Calibri"/>
                <a:cs typeface="Calibri"/>
              </a:rPr>
              <a:t>er</a:t>
            </a:r>
            <a:endParaRPr lang="en-US" sz="2800" spc="-15" dirty="0" smtClean="0">
              <a:solidFill>
                <a:srgbClr val="9BBB59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15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12700"/>
            <a:r>
              <a:rPr lang="en-US" sz="2800" spc="-15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SGDClassifier</a:t>
            </a:r>
            <a:r>
              <a:rPr lang="en-US" sz="2800" spc="-15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(loss=</a:t>
            </a:r>
            <a:r>
              <a:rPr lang="en-US" sz="2800" spc="-15" dirty="0">
                <a:solidFill>
                  <a:schemeClr val="accent6"/>
                </a:solidFill>
                <a:cs typeface="Calibri"/>
              </a:rPr>
              <a:t>‘</a:t>
            </a:r>
            <a:r>
              <a:rPr lang="en-US" sz="2800" spc="-15" dirty="0" smtClean="0">
                <a:solidFill>
                  <a:schemeClr val="accent6"/>
                </a:solidFill>
                <a:cs typeface="Calibri"/>
              </a:rPr>
              <a:t>hinge’</a:t>
            </a:r>
            <a:r>
              <a:rPr lang="en-US" sz="2800" spc="-1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)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15" dirty="0" smtClean="0">
              <a:solidFill>
                <a:srgbClr val="9BBB59"/>
              </a:solidFill>
              <a:latin typeface="Calibri"/>
              <a:cs typeface="Calibri"/>
            </a:endParaRPr>
          </a:p>
        </p:txBody>
      </p:sp>
      <p:sp>
        <p:nvSpPr>
          <p:cNvPr id="3" name="object 10"/>
          <p:cNvSpPr/>
          <p:nvPr/>
        </p:nvSpPr>
        <p:spPr>
          <a:xfrm>
            <a:off x="304800" y="2438400"/>
            <a:ext cx="4356051" cy="312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5334000" y="3200400"/>
            <a:ext cx="2612172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/>
            <a:r>
              <a:rPr lang="en-US" sz="26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Looks like a hinge.</a:t>
            </a:r>
          </a:p>
          <a:p>
            <a:pPr marL="12700"/>
            <a:endParaRPr lang="en-US" sz="2600" spc="-15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12700"/>
            <a:r>
              <a:rPr lang="en-US" sz="26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hinge loss == SVM</a:t>
            </a: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5410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Optimization Function: </a:t>
            </a:r>
            <a:endParaRPr lang="en-US" dirty="0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700772"/>
              </p:ext>
            </p:extLst>
          </p:nvPr>
        </p:nvGraphicFramePr>
        <p:xfrm>
          <a:off x="2590800" y="5334000"/>
          <a:ext cx="5868987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Equation" r:id="rId5" imgW="2476500" imgH="533400" progId="Equation.3">
                  <p:embed/>
                </p:oleObj>
              </mc:Choice>
              <mc:Fallback>
                <p:oleObj name="Equation" r:id="rId5" imgW="24765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34000"/>
                        <a:ext cx="5868987" cy="9985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243996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Δ</a:t>
            </a:r>
            <a:r>
              <a:rPr lang="en-US" dirty="0" smtClean="0"/>
              <a:t> ?   Just like with </a:t>
            </a:r>
            <a:r>
              <a:rPr lang="en-US" dirty="0" err="1" smtClean="0"/>
              <a:t>λ</a:t>
            </a:r>
            <a:r>
              <a:rPr lang="en-US" dirty="0" smtClean="0"/>
              <a:t> within our regularization term, </a:t>
            </a:r>
            <a:r>
              <a:rPr lang="en-US" dirty="0" err="1" smtClean="0"/>
              <a:t>Δ</a:t>
            </a:r>
            <a:r>
              <a:rPr lang="en-US" dirty="0" smtClean="0"/>
              <a:t> it affects the trade-off between our data loss and our regularization loss within our objective function.  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836784"/>
              </p:ext>
            </p:extLst>
          </p:nvPr>
        </p:nvGraphicFramePr>
        <p:xfrm>
          <a:off x="4502150" y="334645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Equation" r:id="rId7" imgW="139700" imgH="165100" progId="Equation.3">
                  <p:embed/>
                </p:oleObj>
              </mc:Choice>
              <mc:Fallback>
                <p:oleObj name="Equation" r:id="rId7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2150" y="3346450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98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887" y="914400"/>
            <a:ext cx="7516495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fr</a:t>
            </a:r>
            <a:r>
              <a:rPr sz="2800" b="1" spc="-5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m 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k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l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ear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sz="2800" spc="-5" dirty="0" smtClean="0">
                <a:solidFill>
                  <a:srgbClr val="4F81BD"/>
                </a:solidFill>
                <a:latin typeface="Calibri"/>
                <a:cs typeface="Calibri"/>
              </a:rPr>
              <a:t>.</a:t>
            </a:r>
            <a:r>
              <a:rPr lang="en-US" sz="2800" dirty="0" smtClean="0">
                <a:solidFill>
                  <a:srgbClr val="4F81BD"/>
                </a:solidFill>
                <a:latin typeface="Calibri"/>
                <a:cs typeface="Calibri"/>
              </a:rPr>
              <a:t>linear_model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im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port</a:t>
            </a:r>
            <a:r>
              <a:rPr sz="2800" b="1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US" sz="2800" spc="-20" dirty="0" smtClean="0">
                <a:solidFill>
                  <a:srgbClr val="9BBB59"/>
                </a:solidFill>
                <a:latin typeface="Calibri"/>
                <a:cs typeface="Calibri"/>
              </a:rPr>
              <a:t>SGD</a:t>
            </a:r>
            <a:r>
              <a:rPr sz="2800" dirty="0" smtClean="0">
                <a:solidFill>
                  <a:srgbClr val="9BBB59"/>
                </a:solidFill>
                <a:latin typeface="Calibri"/>
                <a:cs typeface="Calibri"/>
              </a:rPr>
              <a:t>Classiﬁ</a:t>
            </a:r>
            <a:r>
              <a:rPr sz="2800" spc="-15" dirty="0" smtClean="0">
                <a:solidFill>
                  <a:srgbClr val="9BBB59"/>
                </a:solidFill>
                <a:latin typeface="Calibri"/>
                <a:cs typeface="Calibri"/>
              </a:rPr>
              <a:t>er</a:t>
            </a:r>
            <a:endParaRPr lang="en-US" sz="2800" spc="-15" dirty="0" smtClean="0">
              <a:solidFill>
                <a:srgbClr val="9BBB59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15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12700"/>
            <a:r>
              <a:rPr lang="en-US" sz="2800" spc="-15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SGDClassifier</a:t>
            </a:r>
            <a:r>
              <a:rPr lang="en-US" sz="2800" spc="-15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(loss=</a:t>
            </a:r>
            <a:r>
              <a:rPr lang="en-US" sz="2800" spc="-15" dirty="0" smtClean="0">
                <a:solidFill>
                  <a:schemeClr val="accent4"/>
                </a:solidFill>
                <a:cs typeface="Calibri"/>
              </a:rPr>
              <a:t>‘log’</a:t>
            </a:r>
            <a:r>
              <a:rPr lang="en-US" sz="2800" spc="-1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)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15" dirty="0" smtClean="0">
              <a:solidFill>
                <a:srgbClr val="9BBB59"/>
              </a:solidFill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4565" y="3276600"/>
            <a:ext cx="4164035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/>
            <a:r>
              <a:rPr lang="en-US" sz="26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This one’s kind of clear</a:t>
            </a:r>
          </a:p>
          <a:p>
            <a:pPr marL="12700"/>
            <a:endParaRPr lang="en-US" sz="2600" spc="-15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12700"/>
            <a:r>
              <a:rPr lang="en-US" sz="26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log loss == Logistic Regression</a:t>
            </a: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67000"/>
            <a:ext cx="4876800" cy="3250387"/>
          </a:xfrm>
          <a:prstGeom prst="rect">
            <a:avLst/>
          </a:prstGeom>
        </p:spPr>
      </p:pic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494828"/>
              </p:ext>
            </p:extLst>
          </p:nvPr>
        </p:nvGraphicFramePr>
        <p:xfrm>
          <a:off x="5199063" y="6019800"/>
          <a:ext cx="32178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Equation" r:id="rId5" imgW="1358900" imgH="254000" progId="Equation.3">
                  <p:embed/>
                </p:oleObj>
              </mc:Choice>
              <mc:Fallback>
                <p:oleObj name="Equation" r:id="rId5" imgW="1358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6019800"/>
                        <a:ext cx="3217862" cy="476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90451"/>
              </p:ext>
            </p:extLst>
          </p:nvPr>
        </p:nvGraphicFramePr>
        <p:xfrm>
          <a:off x="1981200" y="5883275"/>
          <a:ext cx="26781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Equation" r:id="rId7" imgW="1130300" imgH="520700" progId="Equation.3">
                  <p:embed/>
                </p:oleObj>
              </mc:Choice>
              <mc:Fallback>
                <p:oleObj name="Equation" r:id="rId7" imgW="1130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883275"/>
                        <a:ext cx="2678112" cy="974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24600" y="5638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0198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Optimization Function: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1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887" y="914400"/>
            <a:ext cx="7516495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fr</a:t>
            </a:r>
            <a:r>
              <a:rPr sz="2800" b="1" spc="-5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m 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k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l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ear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sz="2800" spc="-5" dirty="0" smtClean="0">
                <a:solidFill>
                  <a:srgbClr val="4F81BD"/>
                </a:solidFill>
                <a:latin typeface="Calibri"/>
                <a:cs typeface="Calibri"/>
              </a:rPr>
              <a:t>.</a:t>
            </a:r>
            <a:r>
              <a:rPr lang="en-US" sz="2800" dirty="0" smtClean="0">
                <a:solidFill>
                  <a:srgbClr val="4F81BD"/>
                </a:solidFill>
                <a:latin typeface="Calibri"/>
                <a:cs typeface="Calibri"/>
              </a:rPr>
              <a:t>linear_model</a:t>
            </a:r>
            <a:r>
              <a:rPr sz="280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7F7F7F"/>
                </a:solidFill>
                <a:latin typeface="Calibri"/>
                <a:cs typeface="Calibri"/>
              </a:rPr>
              <a:t>im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port</a:t>
            </a:r>
            <a:r>
              <a:rPr sz="2800" b="1" spc="-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US" sz="2800" spc="-20" dirty="0" smtClean="0">
                <a:solidFill>
                  <a:srgbClr val="9BBB59"/>
                </a:solidFill>
                <a:latin typeface="Calibri"/>
                <a:cs typeface="Calibri"/>
              </a:rPr>
              <a:t>SGD</a:t>
            </a:r>
            <a:r>
              <a:rPr lang="en-US" sz="2800" dirty="0" smtClean="0">
                <a:solidFill>
                  <a:srgbClr val="9BBB59"/>
                </a:solidFill>
                <a:latin typeface="Calibri"/>
                <a:cs typeface="Calibri"/>
              </a:rPr>
              <a:t>Classifier</a:t>
            </a:r>
            <a:endParaRPr lang="en-US" sz="2800" spc="-15" dirty="0" smtClean="0">
              <a:solidFill>
                <a:srgbClr val="9BBB59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15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12700"/>
            <a:r>
              <a:rPr lang="en-US" sz="2800" spc="-1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SGDClassifier</a:t>
            </a:r>
            <a:r>
              <a:rPr lang="en-US" sz="2800" spc="-1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(alpha=0.0001,</a:t>
            </a:r>
          </a:p>
          <a:p>
            <a:pPr marL="12700"/>
            <a:r>
              <a:rPr lang="en-US" sz="2800" spc="-15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 </a:t>
            </a:r>
            <a:r>
              <a:rPr lang="en-US" sz="2800" spc="-1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                        penalty=‘l2’,</a:t>
            </a:r>
          </a:p>
          <a:p>
            <a:pPr marL="12700"/>
            <a:r>
              <a:rPr lang="en-US" sz="2800" spc="-1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                         l1_ratio=0.15)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15" dirty="0" smtClean="0">
              <a:solidFill>
                <a:srgbClr val="9BBB59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spc="-15" dirty="0" smtClean="0">
                <a:solidFill>
                  <a:schemeClr val="accent4"/>
                </a:solidFill>
                <a:latin typeface="Calibri"/>
                <a:cs typeface="Calibri"/>
              </a:rPr>
              <a:t>Regularization parameters</a:t>
            </a:r>
          </a:p>
          <a:p>
            <a:pPr marL="12700">
              <a:lnSpc>
                <a:spcPct val="100000"/>
              </a:lnSpc>
            </a:pPr>
            <a:r>
              <a:rPr lang="en-US" sz="2800" spc="-15" dirty="0" smtClean="0">
                <a:solidFill>
                  <a:schemeClr val="accent4"/>
                </a:solidFill>
                <a:latin typeface="Calibri"/>
                <a:cs typeface="Calibri"/>
              </a:rPr>
              <a:t>Penalty values: </a:t>
            </a:r>
            <a:r>
              <a:rPr lang="en-US" sz="2800" spc="-15" dirty="0" smtClean="0">
                <a:solidFill>
                  <a:schemeClr val="accent5"/>
                </a:solidFill>
                <a:latin typeface="Calibri"/>
                <a:cs typeface="Calibri"/>
              </a:rPr>
              <a:t>‘l1’</a:t>
            </a:r>
            <a:r>
              <a:rPr lang="en-US" sz="2800" spc="-15" dirty="0" smtClean="0">
                <a:solidFill>
                  <a:schemeClr val="accent4"/>
                </a:solidFill>
                <a:latin typeface="Calibri"/>
                <a:cs typeface="Calibri"/>
              </a:rPr>
              <a:t>, </a:t>
            </a:r>
            <a:r>
              <a:rPr lang="en-US" sz="2800" spc="-15" dirty="0" smtClean="0">
                <a:solidFill>
                  <a:schemeClr val="accent3"/>
                </a:solidFill>
                <a:latin typeface="Calibri"/>
                <a:cs typeface="Calibri"/>
              </a:rPr>
              <a:t>‘l2’</a:t>
            </a:r>
            <a:r>
              <a:rPr lang="en-US" sz="2800" spc="-15" dirty="0" smtClean="0">
                <a:solidFill>
                  <a:schemeClr val="accent4"/>
                </a:solidFill>
                <a:latin typeface="Calibri"/>
                <a:cs typeface="Calibri"/>
              </a:rPr>
              <a:t>, </a:t>
            </a:r>
            <a:r>
              <a:rPr lang="en-US" sz="2800" spc="-15" dirty="0" smtClean="0">
                <a:solidFill>
                  <a:schemeClr val="accent6"/>
                </a:solidFill>
                <a:latin typeface="Calibri"/>
                <a:cs typeface="Calibri"/>
              </a:rPr>
              <a:t>‘</a:t>
            </a:r>
            <a:r>
              <a:rPr lang="en-US" sz="2800" spc="-15" dirty="0" err="1" smtClean="0">
                <a:solidFill>
                  <a:schemeClr val="accent6"/>
                </a:solidFill>
                <a:latin typeface="Calibri"/>
                <a:cs typeface="Calibri"/>
              </a:rPr>
              <a:t>elasticnet</a:t>
            </a:r>
            <a:r>
              <a:rPr lang="en-US" sz="2800" spc="-15" dirty="0" smtClean="0">
                <a:solidFill>
                  <a:schemeClr val="accent6"/>
                </a:solidFill>
                <a:latin typeface="Calibri"/>
                <a:cs typeface="Calibri"/>
              </a:rPr>
              <a:t>’</a:t>
            </a:r>
            <a:endParaRPr lang="en-US" sz="2800" spc="-15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15" dirty="0" smtClean="0">
              <a:solidFill>
                <a:srgbClr val="9BBB59"/>
              </a:solidFill>
              <a:latin typeface="Calibri"/>
              <a:cs typeface="Calibri"/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933819"/>
              </p:ext>
            </p:extLst>
          </p:nvPr>
        </p:nvGraphicFramePr>
        <p:xfrm>
          <a:off x="1371600" y="4653396"/>
          <a:ext cx="7107237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Equation" r:id="rId4" imgW="2997200" imgH="482600" progId="Equation.3">
                  <p:embed/>
                </p:oleObj>
              </mc:Choice>
              <mc:Fallback>
                <p:oleObj name="Equation" r:id="rId4" imgW="2997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53396"/>
                        <a:ext cx="7107237" cy="11445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3362" y="4912158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</a:t>
            </a:r>
            <a:r>
              <a:rPr lang="en-US" dirty="0" err="1" smtClean="0"/>
              <a:t>optimiz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Function:</a:t>
            </a:r>
            <a:endParaRPr lang="en-US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855200"/>
              </p:ext>
            </p:extLst>
          </p:nvPr>
        </p:nvGraphicFramePr>
        <p:xfrm>
          <a:off x="1604962" y="5750358"/>
          <a:ext cx="68961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Equation" r:id="rId6" imgW="2908300" imgH="482600" progId="Equation.3">
                  <p:embed/>
                </p:oleObj>
              </mc:Choice>
              <mc:Fallback>
                <p:oleObj name="Equation" r:id="rId6" imgW="2908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2" y="5750358"/>
                        <a:ext cx="6896100" cy="11445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1949" y="600912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L2 </a:t>
            </a:r>
            <a:r>
              <a:rPr lang="en-US" dirty="0" err="1" smtClean="0"/>
              <a:t>optimiz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Function: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3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2263" y="2971800"/>
            <a:ext cx="5035137" cy="40386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463283"/>
              </p:ext>
            </p:extLst>
          </p:nvPr>
        </p:nvGraphicFramePr>
        <p:xfrm>
          <a:off x="4953000" y="3851896"/>
          <a:ext cx="1062037" cy="41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1896"/>
                        <a:ext cx="1062037" cy="415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521385"/>
              </p:ext>
            </p:extLst>
          </p:nvPr>
        </p:nvGraphicFramePr>
        <p:xfrm>
          <a:off x="7969249" y="62738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49" y="6273800"/>
                        <a:ext cx="412751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074550"/>
              </p:ext>
            </p:extLst>
          </p:nvPr>
        </p:nvGraphicFramePr>
        <p:xfrm>
          <a:off x="5373686" y="6172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3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6" y="6172200"/>
                        <a:ext cx="38576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Multiply 4"/>
          <p:cNvSpPr/>
          <p:nvPr/>
        </p:nvSpPr>
        <p:spPr>
          <a:xfrm>
            <a:off x="7054849" y="4114800"/>
            <a:ext cx="304800" cy="304800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456744"/>
              </p:ext>
            </p:extLst>
          </p:nvPr>
        </p:nvGraphicFramePr>
        <p:xfrm>
          <a:off x="261938" y="762000"/>
          <a:ext cx="55721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4" name="Equation" r:id="rId10" imgW="2349500" imgH="457200" progId="Equation.3">
                  <p:embed/>
                </p:oleObj>
              </mc:Choice>
              <mc:Fallback>
                <p:oleObj name="Equation" r:id="rId10" imgW="234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762000"/>
                        <a:ext cx="5572125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04800" y="1777424"/>
            <a:ext cx="84582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Combines of the best of both worlds (‘Vanilla’ Gradient Descent &amp; Stochastic Gradient Descent): performs an update for every n training examples.  </a:t>
            </a:r>
            <a:endParaRPr lang="en-US" sz="2400" dirty="0">
              <a:solidFill>
                <a:schemeClr val="accent5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2002" y="101024"/>
            <a:ext cx="49776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 smtClean="0">
                <a:solidFill>
                  <a:schemeClr val="accent6"/>
                </a:solidFill>
                <a:cs typeface="Calibri"/>
              </a:rPr>
              <a:t>Mini Batch</a:t>
            </a:r>
            <a:r>
              <a:rPr lang="en-US" sz="3200" dirty="0" smtClean="0">
                <a:solidFill>
                  <a:schemeClr val="accent6"/>
                </a:solidFill>
                <a:cs typeface="Calibri"/>
              </a:rPr>
              <a:t> </a:t>
            </a:r>
            <a:r>
              <a:rPr lang="en-US" sz="3200" dirty="0" smtClean="0">
                <a:solidFill>
                  <a:schemeClr val="accent6"/>
                </a:solidFill>
                <a:cs typeface="Calibri"/>
              </a:rPr>
              <a:t>Gradient Descent</a:t>
            </a:r>
            <a:endParaRPr lang="en-US" sz="3200" dirty="0">
              <a:solidFill>
                <a:schemeClr val="accent6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971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2263" y="2971800"/>
            <a:ext cx="5035137" cy="40386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035882"/>
              </p:ext>
            </p:extLst>
          </p:nvPr>
        </p:nvGraphicFramePr>
        <p:xfrm>
          <a:off x="4953000" y="3851896"/>
          <a:ext cx="1062037" cy="41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1896"/>
                        <a:ext cx="1062037" cy="415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731603"/>
              </p:ext>
            </p:extLst>
          </p:nvPr>
        </p:nvGraphicFramePr>
        <p:xfrm>
          <a:off x="7969249" y="62738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2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49" y="6273800"/>
                        <a:ext cx="412751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012326"/>
              </p:ext>
            </p:extLst>
          </p:nvPr>
        </p:nvGraphicFramePr>
        <p:xfrm>
          <a:off x="5373686" y="6172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3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6" y="6172200"/>
                        <a:ext cx="38576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Multiply 4"/>
          <p:cNvSpPr/>
          <p:nvPr/>
        </p:nvSpPr>
        <p:spPr>
          <a:xfrm>
            <a:off x="7054849" y="4114800"/>
            <a:ext cx="304800" cy="304800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011494"/>
              </p:ext>
            </p:extLst>
          </p:nvPr>
        </p:nvGraphicFramePr>
        <p:xfrm>
          <a:off x="261938" y="762000"/>
          <a:ext cx="55721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4" name="Equation" r:id="rId10" imgW="2349500" imgH="457200" progId="Equation.3">
                  <p:embed/>
                </p:oleObj>
              </mc:Choice>
              <mc:Fallback>
                <p:oleObj name="Equation" r:id="rId10" imgW="234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762000"/>
                        <a:ext cx="5572125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7010400" y="4343400"/>
            <a:ext cx="1905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082003" y="101024"/>
            <a:ext cx="49776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>
                <a:solidFill>
                  <a:schemeClr val="accent6"/>
                </a:solidFill>
                <a:cs typeface="Calibri"/>
              </a:rPr>
              <a:t>Mini Batch Gradient Descent</a:t>
            </a:r>
            <a:endParaRPr lang="en-US" sz="32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1676400"/>
            <a:ext cx="84582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Combines of the best of both worlds (‘Vanilla’ Gradient Descent &amp; Stochastic Gradient Descent): performs an update for every n training examples.  </a:t>
            </a:r>
            <a:endParaRPr lang="en-US" sz="2400" dirty="0">
              <a:solidFill>
                <a:schemeClr val="accent5">
                  <a:lumMod val="75000"/>
                </a:schemeClr>
              </a:solidFill>
              <a:cs typeface="Calibri"/>
            </a:endParaRP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907581"/>
              </p:ext>
            </p:extLst>
          </p:nvPr>
        </p:nvGraphicFramePr>
        <p:xfrm>
          <a:off x="76200" y="2895600"/>
          <a:ext cx="549751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Equation" r:id="rId12" imgW="2463800" imgH="457200" progId="Equation.3">
                  <p:embed/>
                </p:oleObj>
              </mc:Choice>
              <mc:Fallback>
                <p:oleObj name="Equation" r:id="rId12" imgW="2463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895600"/>
                        <a:ext cx="5497512" cy="1020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73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2263" y="2971800"/>
            <a:ext cx="5035137" cy="40386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771147"/>
              </p:ext>
            </p:extLst>
          </p:nvPr>
        </p:nvGraphicFramePr>
        <p:xfrm>
          <a:off x="4953000" y="3851896"/>
          <a:ext cx="1062037" cy="41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3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1896"/>
                        <a:ext cx="1062037" cy="415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299381"/>
              </p:ext>
            </p:extLst>
          </p:nvPr>
        </p:nvGraphicFramePr>
        <p:xfrm>
          <a:off x="7969249" y="62738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4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49" y="6273800"/>
                        <a:ext cx="412751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50898"/>
              </p:ext>
            </p:extLst>
          </p:nvPr>
        </p:nvGraphicFramePr>
        <p:xfrm>
          <a:off x="5373686" y="6172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5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6" y="6172200"/>
                        <a:ext cx="38576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Multiply 4"/>
          <p:cNvSpPr/>
          <p:nvPr/>
        </p:nvSpPr>
        <p:spPr>
          <a:xfrm>
            <a:off x="7054849" y="4114800"/>
            <a:ext cx="304800" cy="304800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193571"/>
              </p:ext>
            </p:extLst>
          </p:nvPr>
        </p:nvGraphicFramePr>
        <p:xfrm>
          <a:off x="261938" y="762000"/>
          <a:ext cx="55721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6" name="Equation" r:id="rId10" imgW="2349500" imgH="457200" progId="Equation.3">
                  <p:embed/>
                </p:oleObj>
              </mc:Choice>
              <mc:Fallback>
                <p:oleObj name="Equation" r:id="rId10" imgW="234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762000"/>
                        <a:ext cx="5572125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7010400" y="4343400"/>
            <a:ext cx="1905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082003" y="101024"/>
            <a:ext cx="49776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>
                <a:solidFill>
                  <a:schemeClr val="accent6"/>
                </a:solidFill>
                <a:cs typeface="Calibri"/>
              </a:rPr>
              <a:t>Mini Batch Gradient Descent</a:t>
            </a:r>
            <a:endParaRPr lang="en-US" sz="32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1676400"/>
            <a:ext cx="84582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Combines of the best of both worlds (‘Vanilla’ Gradient Descent &amp; Stochastic Gradient Descent): performs an update for every n training examples.  </a:t>
            </a:r>
            <a:endParaRPr lang="en-US" sz="2400" dirty="0">
              <a:solidFill>
                <a:schemeClr val="accent5">
                  <a:lumMod val="75000"/>
                </a:schemeClr>
              </a:solidFill>
              <a:cs typeface="Calibri"/>
            </a:endParaRP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630581"/>
              </p:ext>
            </p:extLst>
          </p:nvPr>
        </p:nvGraphicFramePr>
        <p:xfrm>
          <a:off x="76200" y="2895600"/>
          <a:ext cx="549751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7" name="Equation" r:id="rId12" imgW="2463800" imgH="457200" progId="Equation.3">
                  <p:embed/>
                </p:oleObj>
              </mc:Choice>
              <mc:Fallback>
                <p:oleObj name="Equation" r:id="rId12" imgW="2463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895600"/>
                        <a:ext cx="5497512" cy="1020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7050092" y="4588674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08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19200" y="838200"/>
            <a:ext cx="7315200" cy="58674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756889"/>
              </p:ext>
            </p:extLst>
          </p:nvPr>
        </p:nvGraphicFramePr>
        <p:xfrm>
          <a:off x="233363" y="3531832"/>
          <a:ext cx="15954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3531832"/>
                        <a:ext cx="1595437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378508"/>
              </p:ext>
            </p:extLst>
          </p:nvPr>
        </p:nvGraphicFramePr>
        <p:xfrm>
          <a:off x="5791200" y="55626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562600"/>
                        <a:ext cx="412751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376411"/>
              </p:ext>
            </p:extLst>
          </p:nvPr>
        </p:nvGraphicFramePr>
        <p:xfrm>
          <a:off x="2738437" y="5410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7" y="5410200"/>
                        <a:ext cx="38576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/>
          <p:cNvSpPr/>
          <p:nvPr/>
        </p:nvSpPr>
        <p:spPr>
          <a:xfrm>
            <a:off x="4320540" y="4764684"/>
            <a:ext cx="274320" cy="274320"/>
          </a:xfrm>
          <a:prstGeom prst="ellipse">
            <a:avLst/>
          </a:prstGeom>
          <a:solidFill>
            <a:srgbClr val="E84C4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705350" y="2596794"/>
            <a:ext cx="584200" cy="1143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578350" y="3178454"/>
            <a:ext cx="584200" cy="1143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476750" y="3749954"/>
            <a:ext cx="520700" cy="127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490720" y="4179212"/>
            <a:ext cx="281940" cy="88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429760" y="4407812"/>
            <a:ext cx="281940" cy="88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4399280" y="4567832"/>
            <a:ext cx="281940" cy="88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124200" y="329624"/>
            <a:ext cx="309091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chemeClr val="accent3"/>
                </a:solidFill>
                <a:cs typeface="Calibri"/>
              </a:rPr>
              <a:t>Gradient </a:t>
            </a:r>
            <a:r>
              <a:rPr lang="en-US" sz="3200" dirty="0">
                <a:solidFill>
                  <a:schemeClr val="accent3"/>
                </a:solidFill>
                <a:cs typeface="Calibri"/>
              </a:rPr>
              <a:t>Descent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400" y="1219200"/>
            <a:ext cx="65700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 gradually move to the minimum.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201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2263" y="2971800"/>
            <a:ext cx="5035137" cy="40386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72623"/>
              </p:ext>
            </p:extLst>
          </p:nvPr>
        </p:nvGraphicFramePr>
        <p:xfrm>
          <a:off x="4953000" y="3851896"/>
          <a:ext cx="1062037" cy="41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9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1896"/>
                        <a:ext cx="1062037" cy="415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840887"/>
              </p:ext>
            </p:extLst>
          </p:nvPr>
        </p:nvGraphicFramePr>
        <p:xfrm>
          <a:off x="7969249" y="62738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0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49" y="6273800"/>
                        <a:ext cx="412751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815039"/>
              </p:ext>
            </p:extLst>
          </p:nvPr>
        </p:nvGraphicFramePr>
        <p:xfrm>
          <a:off x="5373686" y="6172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1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6" y="6172200"/>
                        <a:ext cx="38576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Multiply 4"/>
          <p:cNvSpPr/>
          <p:nvPr/>
        </p:nvSpPr>
        <p:spPr>
          <a:xfrm>
            <a:off x="7054849" y="4114800"/>
            <a:ext cx="304800" cy="304800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07406"/>
              </p:ext>
            </p:extLst>
          </p:nvPr>
        </p:nvGraphicFramePr>
        <p:xfrm>
          <a:off x="261938" y="762000"/>
          <a:ext cx="55721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2" name="Equation" r:id="rId10" imgW="2349500" imgH="457200" progId="Equation.3">
                  <p:embed/>
                </p:oleObj>
              </mc:Choice>
              <mc:Fallback>
                <p:oleObj name="Equation" r:id="rId10" imgW="234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762000"/>
                        <a:ext cx="5572125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7010400" y="4343400"/>
            <a:ext cx="1905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50092" y="4588674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6877372" y="4986826"/>
            <a:ext cx="281940" cy="88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82003" y="101024"/>
            <a:ext cx="49776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>
                <a:solidFill>
                  <a:schemeClr val="accent6"/>
                </a:solidFill>
                <a:cs typeface="Calibri"/>
              </a:rPr>
              <a:t>Mini Batch Gradient Descent</a:t>
            </a:r>
            <a:endParaRPr lang="en-US" sz="32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1777424"/>
            <a:ext cx="84582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Combines of the best of both worlds (‘Vanilla’ Gradient Descent &amp; Stochastic Gradient Descent): performs an update for every n training examples.  </a:t>
            </a:r>
            <a:endParaRPr lang="en-US" sz="2400" dirty="0">
              <a:solidFill>
                <a:schemeClr val="accent5">
                  <a:lumMod val="75000"/>
                </a:schemeClr>
              </a:solidFill>
              <a:cs typeface="Calibri"/>
            </a:endParaRP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388073"/>
              </p:ext>
            </p:extLst>
          </p:nvPr>
        </p:nvGraphicFramePr>
        <p:xfrm>
          <a:off x="61913" y="2895600"/>
          <a:ext cx="552608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3" name="Equation" r:id="rId12" imgW="2476500" imgH="457200" progId="Equation.3">
                  <p:embed/>
                </p:oleObj>
              </mc:Choice>
              <mc:Fallback>
                <p:oleObj name="Equation" r:id="rId12" imgW="2476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3" y="2895600"/>
                        <a:ext cx="5526087" cy="10207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272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77" y="594619"/>
            <a:ext cx="7788244" cy="98488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Mini Batch Gradient Descent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09" y="1524000"/>
            <a:ext cx="8915400" cy="3447098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Mini Batch implementation is typically used for neural nets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Mini Batch sizes typically range from 50 to 256.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There is a trade off between MB size and the learning rate (α):  we can reduce learning rate for larger mini batch sizes (vice versa)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We can tailor a learning rate schedule (i.e.): we can reduce the                     learning rate as go further along within our training epoch.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We can implement with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SGDClassifier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(using ‘partial fit’)  ex: 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SGDClassifier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(loss=‘log’).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partial_fit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2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2263" y="2971800"/>
            <a:ext cx="5035137" cy="40386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204793"/>
              </p:ext>
            </p:extLst>
          </p:nvPr>
        </p:nvGraphicFramePr>
        <p:xfrm>
          <a:off x="4953000" y="3851896"/>
          <a:ext cx="1062037" cy="41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4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1896"/>
                        <a:ext cx="1062037" cy="415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179341"/>
              </p:ext>
            </p:extLst>
          </p:nvPr>
        </p:nvGraphicFramePr>
        <p:xfrm>
          <a:off x="7969249" y="62738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5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49" y="6273800"/>
                        <a:ext cx="412751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990070"/>
              </p:ext>
            </p:extLst>
          </p:nvPr>
        </p:nvGraphicFramePr>
        <p:xfrm>
          <a:off x="5373686" y="6172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6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6" y="6172200"/>
                        <a:ext cx="38576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371600" y="101024"/>
            <a:ext cx="69505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 smtClean="0">
                <a:solidFill>
                  <a:schemeClr val="accent3"/>
                </a:solidFill>
                <a:cs typeface="Calibri"/>
              </a:rPr>
              <a:t>Gradient Descent with Linear Regression</a:t>
            </a:r>
            <a:endParaRPr lang="en-US" sz="3200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7054849" y="4114800"/>
            <a:ext cx="304800" cy="304800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914400"/>
            <a:ext cx="36343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 can we do this?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643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2263" y="2971800"/>
            <a:ext cx="5035137" cy="40386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545791"/>
              </p:ext>
            </p:extLst>
          </p:nvPr>
        </p:nvGraphicFramePr>
        <p:xfrm>
          <a:off x="4953000" y="3851896"/>
          <a:ext cx="1062037" cy="41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1896"/>
                        <a:ext cx="1062037" cy="415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82145"/>
              </p:ext>
            </p:extLst>
          </p:nvPr>
        </p:nvGraphicFramePr>
        <p:xfrm>
          <a:off x="7969249" y="62738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49" y="6273800"/>
                        <a:ext cx="412751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847362"/>
              </p:ext>
            </p:extLst>
          </p:nvPr>
        </p:nvGraphicFramePr>
        <p:xfrm>
          <a:off x="5373686" y="6172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6" y="6172200"/>
                        <a:ext cx="38576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371600" y="101024"/>
            <a:ext cx="69505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 smtClean="0">
                <a:solidFill>
                  <a:schemeClr val="accent3"/>
                </a:solidFill>
                <a:cs typeface="Calibri"/>
              </a:rPr>
              <a:t>Gradient Descent with Linear Regression</a:t>
            </a:r>
            <a:endParaRPr lang="en-US" sz="3200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7054849" y="4114800"/>
            <a:ext cx="304800" cy="304800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914400"/>
            <a:ext cx="43963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 can we do this?</a:t>
            </a:r>
          </a:p>
          <a:p>
            <a:r>
              <a:rPr lang="en-US" sz="2400" dirty="0" smtClean="0"/>
              <a:t>(without seeing the graph of J(  )!)</a:t>
            </a:r>
            <a:endParaRPr lang="en-US" sz="2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386436"/>
              </p:ext>
            </p:extLst>
          </p:nvPr>
        </p:nvGraphicFramePr>
        <p:xfrm>
          <a:off x="4343400" y="1524000"/>
          <a:ext cx="230910" cy="346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10" imgW="139700" imgH="203200" progId="Equation.3">
                  <p:embed/>
                </p:oleObj>
              </mc:Choice>
              <mc:Fallback>
                <p:oleObj name="Equation" r:id="rId10" imgW="139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24000"/>
                        <a:ext cx="230910" cy="3463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133600"/>
            <a:ext cx="47223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Start with the function J(  ):</a:t>
            </a:r>
            <a:endParaRPr lang="en-US" sz="32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629661"/>
              </p:ext>
            </p:extLst>
          </p:nvPr>
        </p:nvGraphicFramePr>
        <p:xfrm>
          <a:off x="4648200" y="2286000"/>
          <a:ext cx="30480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12" imgW="139700" imgH="203200" progId="Equation.3">
                  <p:embed/>
                </p:oleObj>
              </mc:Choice>
              <mc:Fallback>
                <p:oleObj name="Equation" r:id="rId12" imgW="139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304801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271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2263" y="2971800"/>
            <a:ext cx="5035137" cy="40386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889685"/>
              </p:ext>
            </p:extLst>
          </p:nvPr>
        </p:nvGraphicFramePr>
        <p:xfrm>
          <a:off x="4953000" y="3851896"/>
          <a:ext cx="1062037" cy="41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4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1896"/>
                        <a:ext cx="1062037" cy="415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394055"/>
              </p:ext>
            </p:extLst>
          </p:nvPr>
        </p:nvGraphicFramePr>
        <p:xfrm>
          <a:off x="7969249" y="62738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5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49" y="6273800"/>
                        <a:ext cx="412751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039111"/>
              </p:ext>
            </p:extLst>
          </p:nvPr>
        </p:nvGraphicFramePr>
        <p:xfrm>
          <a:off x="5373686" y="6172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6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6" y="6172200"/>
                        <a:ext cx="38576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371600" y="101024"/>
            <a:ext cx="69505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 smtClean="0">
                <a:solidFill>
                  <a:schemeClr val="accent3"/>
                </a:solidFill>
                <a:cs typeface="Calibri"/>
              </a:rPr>
              <a:t>Gradient Descent with Linear Regression</a:t>
            </a:r>
            <a:endParaRPr lang="en-US" sz="3200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7054849" y="4114800"/>
            <a:ext cx="304800" cy="304800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914400"/>
            <a:ext cx="43963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 can we do this?</a:t>
            </a:r>
          </a:p>
          <a:p>
            <a:r>
              <a:rPr lang="en-US" sz="2400" dirty="0" smtClean="0"/>
              <a:t>(without seeing the graph of J(  )!)</a:t>
            </a:r>
            <a:endParaRPr lang="en-US" sz="2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932551"/>
              </p:ext>
            </p:extLst>
          </p:nvPr>
        </p:nvGraphicFramePr>
        <p:xfrm>
          <a:off x="4343400" y="1524000"/>
          <a:ext cx="230910" cy="346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7" name="Equation" r:id="rId10" imgW="139700" imgH="203200" progId="Equation.3">
                  <p:embed/>
                </p:oleObj>
              </mc:Choice>
              <mc:Fallback>
                <p:oleObj name="Equation" r:id="rId10" imgW="139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24000"/>
                        <a:ext cx="230910" cy="3463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133600"/>
            <a:ext cx="47223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Start with the function J(  ):</a:t>
            </a:r>
            <a:endParaRPr lang="en-US" sz="32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950268"/>
              </p:ext>
            </p:extLst>
          </p:nvPr>
        </p:nvGraphicFramePr>
        <p:xfrm>
          <a:off x="4648200" y="2286000"/>
          <a:ext cx="30480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8" name="Equation" r:id="rId12" imgW="139700" imgH="203200" progId="Equation.3">
                  <p:embed/>
                </p:oleObj>
              </mc:Choice>
              <mc:Fallback>
                <p:oleObj name="Equation" r:id="rId12" imgW="139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304801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070723"/>
              </p:ext>
            </p:extLst>
          </p:nvPr>
        </p:nvGraphicFramePr>
        <p:xfrm>
          <a:off x="492125" y="2590800"/>
          <a:ext cx="557053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9" name="Equation" r:id="rId13" imgW="2349500" imgH="457200" progId="Equation.3">
                  <p:embed/>
                </p:oleObj>
              </mc:Choice>
              <mc:Fallback>
                <p:oleObj name="Equation" r:id="rId13" imgW="234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590800"/>
                        <a:ext cx="5570538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196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2263" y="2971800"/>
            <a:ext cx="5035137" cy="40386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00078"/>
              </p:ext>
            </p:extLst>
          </p:nvPr>
        </p:nvGraphicFramePr>
        <p:xfrm>
          <a:off x="4953000" y="3851896"/>
          <a:ext cx="1062037" cy="41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8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1896"/>
                        <a:ext cx="1062037" cy="415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218457"/>
              </p:ext>
            </p:extLst>
          </p:nvPr>
        </p:nvGraphicFramePr>
        <p:xfrm>
          <a:off x="7969249" y="62738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9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49" y="6273800"/>
                        <a:ext cx="412751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340598"/>
              </p:ext>
            </p:extLst>
          </p:nvPr>
        </p:nvGraphicFramePr>
        <p:xfrm>
          <a:off x="5373686" y="6172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0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6" y="6172200"/>
                        <a:ext cx="38576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371600" y="101024"/>
            <a:ext cx="69505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 smtClean="0">
                <a:solidFill>
                  <a:schemeClr val="accent3"/>
                </a:solidFill>
                <a:cs typeface="Calibri"/>
              </a:rPr>
              <a:t>Gradient Descent with Linear Regression</a:t>
            </a:r>
            <a:endParaRPr lang="en-US" sz="3200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7054849" y="4114800"/>
            <a:ext cx="304800" cy="304800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914400"/>
            <a:ext cx="43963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 can we do this?</a:t>
            </a:r>
          </a:p>
          <a:p>
            <a:r>
              <a:rPr lang="en-US" sz="2400" dirty="0" smtClean="0"/>
              <a:t>(without seeing the graph of J(  )!)</a:t>
            </a:r>
            <a:endParaRPr lang="en-US" sz="2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185297"/>
              </p:ext>
            </p:extLst>
          </p:nvPr>
        </p:nvGraphicFramePr>
        <p:xfrm>
          <a:off x="4343400" y="1524000"/>
          <a:ext cx="230910" cy="346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1" name="Equation" r:id="rId10" imgW="139700" imgH="203200" progId="Equation.3">
                  <p:embed/>
                </p:oleObj>
              </mc:Choice>
              <mc:Fallback>
                <p:oleObj name="Equation" r:id="rId10" imgW="139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24000"/>
                        <a:ext cx="230910" cy="3463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133600"/>
            <a:ext cx="47223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Start with the function J(  ):</a:t>
            </a:r>
            <a:endParaRPr lang="en-US" sz="32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560264"/>
              </p:ext>
            </p:extLst>
          </p:nvPr>
        </p:nvGraphicFramePr>
        <p:xfrm>
          <a:off x="4648200" y="2286000"/>
          <a:ext cx="30480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2" name="Equation" r:id="rId12" imgW="139700" imgH="203200" progId="Equation.3">
                  <p:embed/>
                </p:oleObj>
              </mc:Choice>
              <mc:Fallback>
                <p:oleObj name="Equation" r:id="rId12" imgW="139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304801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320460"/>
              </p:ext>
            </p:extLst>
          </p:nvPr>
        </p:nvGraphicFramePr>
        <p:xfrm>
          <a:off x="492125" y="2365375"/>
          <a:ext cx="5570538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3" name="Equation" r:id="rId13" imgW="2349500" imgH="647700" progId="Equation.3">
                  <p:embed/>
                </p:oleObj>
              </mc:Choice>
              <mc:Fallback>
                <p:oleObj name="Equation" r:id="rId13" imgW="23495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365375"/>
                        <a:ext cx="5570538" cy="1536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5434" y="3581400"/>
            <a:ext cx="40469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r>
              <a:rPr lang="en-US" sz="3200" dirty="0" smtClean="0"/>
              <a:t>nd compute its </a:t>
            </a:r>
          </a:p>
          <a:p>
            <a:r>
              <a:rPr lang="en-US" sz="3200" u="sng" dirty="0" smtClean="0"/>
              <a:t>gradient vector</a:t>
            </a:r>
            <a:r>
              <a:rPr lang="en-US" sz="3200" dirty="0" smtClean="0"/>
              <a:t>             .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175260"/>
              </p:ext>
            </p:extLst>
          </p:nvPr>
        </p:nvGraphicFramePr>
        <p:xfrm>
          <a:off x="3276600" y="4114800"/>
          <a:ext cx="1098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4" name="Equation" r:id="rId15" imgW="431800" imgH="203200" progId="Equation.3">
                  <p:embed/>
                </p:oleObj>
              </mc:Choice>
              <mc:Fallback>
                <p:oleObj name="Equation" r:id="rId15" imgW="431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14800"/>
                        <a:ext cx="1098550" cy="533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816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42263" y="2971800"/>
            <a:ext cx="5035137" cy="4038600"/>
            <a:chOff x="1219200" y="838200"/>
            <a:chExt cx="7315200" cy="586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/>
            <a:srcRect t="1652" b="-291"/>
            <a:stretch/>
          </p:blipFill>
          <p:spPr>
            <a:xfrm>
              <a:off x="1465033" y="1696681"/>
              <a:ext cx="6569534" cy="485651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219200" y="6553200"/>
              <a:ext cx="7315200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467646" y="838200"/>
              <a:ext cx="0" cy="586740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4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273541"/>
              </p:ext>
            </p:extLst>
          </p:nvPr>
        </p:nvGraphicFramePr>
        <p:xfrm>
          <a:off x="4953000" y="3851896"/>
          <a:ext cx="1062037" cy="41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4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1896"/>
                        <a:ext cx="1062037" cy="415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273079"/>
              </p:ext>
            </p:extLst>
          </p:nvPr>
        </p:nvGraphicFramePr>
        <p:xfrm>
          <a:off x="7969249" y="6273800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5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49" y="6273800"/>
                        <a:ext cx="412751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826728"/>
              </p:ext>
            </p:extLst>
          </p:nvPr>
        </p:nvGraphicFramePr>
        <p:xfrm>
          <a:off x="5373686" y="6172200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6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6" y="6172200"/>
                        <a:ext cx="38576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371600" y="101024"/>
            <a:ext cx="69505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 smtClean="0">
                <a:solidFill>
                  <a:schemeClr val="accent3"/>
                </a:solidFill>
                <a:cs typeface="Calibri"/>
              </a:rPr>
              <a:t>Gradient Descent with Linear Regression</a:t>
            </a:r>
            <a:endParaRPr lang="en-US" sz="3200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7054849" y="4114800"/>
            <a:ext cx="304800" cy="304800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914400"/>
            <a:ext cx="43963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 can we do this?</a:t>
            </a:r>
          </a:p>
          <a:p>
            <a:r>
              <a:rPr lang="en-US" sz="2400" dirty="0" smtClean="0"/>
              <a:t>(without seeing the graph of J(  )!)</a:t>
            </a:r>
            <a:endParaRPr lang="en-US" sz="2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794250"/>
              </p:ext>
            </p:extLst>
          </p:nvPr>
        </p:nvGraphicFramePr>
        <p:xfrm>
          <a:off x="4343400" y="1524000"/>
          <a:ext cx="230910" cy="346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7" name="Equation" r:id="rId10" imgW="139700" imgH="203200" progId="Equation.3">
                  <p:embed/>
                </p:oleObj>
              </mc:Choice>
              <mc:Fallback>
                <p:oleObj name="Equation" r:id="rId10" imgW="139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24000"/>
                        <a:ext cx="230910" cy="3463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133600"/>
            <a:ext cx="47223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Start with the function J(  ):</a:t>
            </a:r>
            <a:endParaRPr lang="en-US" sz="32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900691"/>
              </p:ext>
            </p:extLst>
          </p:nvPr>
        </p:nvGraphicFramePr>
        <p:xfrm>
          <a:off x="4648200" y="2286000"/>
          <a:ext cx="30480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8" name="Equation" r:id="rId12" imgW="139700" imgH="203200" progId="Equation.3">
                  <p:embed/>
                </p:oleObj>
              </mc:Choice>
              <mc:Fallback>
                <p:oleObj name="Equation" r:id="rId12" imgW="139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304801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239092"/>
              </p:ext>
            </p:extLst>
          </p:nvPr>
        </p:nvGraphicFramePr>
        <p:xfrm>
          <a:off x="492125" y="2590800"/>
          <a:ext cx="557053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9" name="Equation" r:id="rId13" imgW="2349500" imgH="457200" progId="Equation.3">
                  <p:embed/>
                </p:oleObj>
              </mc:Choice>
              <mc:Fallback>
                <p:oleObj name="Equation" r:id="rId13" imgW="234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590800"/>
                        <a:ext cx="5570538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5434" y="3581400"/>
            <a:ext cx="42701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r>
              <a:rPr lang="en-US" sz="3200" dirty="0" smtClean="0"/>
              <a:t>nd compute its </a:t>
            </a:r>
          </a:p>
          <a:p>
            <a:r>
              <a:rPr lang="en-US" sz="3200" u="sng" dirty="0" smtClean="0"/>
              <a:t>gradient vector</a:t>
            </a:r>
            <a:r>
              <a:rPr lang="en-US" sz="3200" dirty="0" smtClean="0"/>
              <a:t>             .</a:t>
            </a:r>
          </a:p>
          <a:p>
            <a:endParaRPr lang="en-US" sz="3200" dirty="0" smtClean="0"/>
          </a:p>
          <a:p>
            <a:r>
              <a:rPr lang="en-US" sz="3200" dirty="0" smtClean="0"/>
              <a:t>The gradient points </a:t>
            </a:r>
          </a:p>
          <a:p>
            <a:r>
              <a:rPr lang="en-US" sz="3200" dirty="0" smtClean="0"/>
              <a:t>in the “</a:t>
            </a:r>
            <a:r>
              <a:rPr lang="en-US" sz="3200" dirty="0" smtClean="0">
                <a:solidFill>
                  <a:srgbClr val="FF0000"/>
                </a:solidFill>
              </a:rPr>
              <a:t>direction of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maximum increase</a:t>
            </a:r>
            <a:r>
              <a:rPr lang="en-US" sz="3200" dirty="0" smtClean="0"/>
              <a:t>” of J.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275714"/>
              </p:ext>
            </p:extLst>
          </p:nvPr>
        </p:nvGraphicFramePr>
        <p:xfrm>
          <a:off x="3276600" y="4114800"/>
          <a:ext cx="1098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0" name="Equation" r:id="rId15" imgW="431800" imgH="203200" progId="Equation.3">
                  <p:embed/>
                </p:oleObj>
              </mc:Choice>
              <mc:Fallback>
                <p:oleObj name="Equation" r:id="rId15" imgW="431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14800"/>
                        <a:ext cx="1098550" cy="533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93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4511</TotalTime>
  <Words>824</Words>
  <Application>Microsoft Macintosh PowerPoint</Application>
  <PresentationFormat>On-screen Show (4:3)</PresentationFormat>
  <Paragraphs>136</Paragraphs>
  <Slides>41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Office Theme</vt:lpstr>
      <vt:lpstr>Equation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 Batch Gradient Descent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lintern julia</cp:lastModifiedBy>
  <cp:revision>74</cp:revision>
  <cp:lastPrinted>2016-12-01T12:24:55Z</cp:lastPrinted>
  <dcterms:created xsi:type="dcterms:W3CDTF">2015-01-20T13:34:18Z</dcterms:created>
  <dcterms:modified xsi:type="dcterms:W3CDTF">2016-12-01T12:25:06Z</dcterms:modified>
</cp:coreProperties>
</file>