
<file path=[Content_Types].xml><?xml version="1.0" encoding="utf-8"?>
<Types xmlns="http://schemas.openxmlformats.org/package/2006/content-types">
  <Default Extension="xml" ContentType="application/xml"/>
  <Default Extension="jpg" ContentType="image/jp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media/image6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20" r:id="rId3"/>
    <p:sldId id="321" r:id="rId4"/>
    <p:sldId id="322" r:id="rId5"/>
    <p:sldId id="323" r:id="rId6"/>
    <p:sldId id="324" r:id="rId7"/>
    <p:sldId id="329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4" r:id="rId35"/>
    <p:sldId id="382" r:id="rId36"/>
    <p:sldId id="358" r:id="rId37"/>
    <p:sldId id="359" r:id="rId38"/>
    <p:sldId id="360" r:id="rId39"/>
    <p:sldId id="361" r:id="rId40"/>
    <p:sldId id="357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855"/>
    <a:srgbClr val="B5C15F"/>
    <a:srgbClr val="C669AE"/>
    <a:srgbClr val="8E4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0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6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556561" y="38663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18508" y="3719945"/>
            <a:ext cx="419792" cy="444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68485" y="374593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668469" y="37459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230388" y="3732413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280113" y="3759958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280096" y="37599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511337" y="3724101"/>
            <a:ext cx="419792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560129" y="37522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560112" y="3752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617720" y="3736570"/>
            <a:ext cx="419792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666951" y="3765050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66934" y="376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587835" y="3744883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639330" y="3771591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639313" y="377159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831377" y="3724101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880859" y="3750686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880842" y="375068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276897" y="3744883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326980" y="3771591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326963" y="377159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852948" y="3724101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903615" y="3751841"/>
            <a:ext cx="320708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903598" y="375184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399905" y="3724101"/>
            <a:ext cx="423949" cy="4447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451280" y="3750309"/>
            <a:ext cx="320707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451264" y="375031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086598" y="3744883"/>
            <a:ext cx="423949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138108" y="3771249"/>
            <a:ext cx="320707" cy="3467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138092" y="37712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60425" y="3744883"/>
            <a:ext cx="423949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611238" y="3773420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611221" y="377342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059188" y="3744883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110026" y="3771249"/>
            <a:ext cx="320707" cy="3467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110010" y="37712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594619"/>
            <a:ext cx="778824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559819"/>
            <a:ext cx="7788244" cy="140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8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Microsoft_Equation10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5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6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30" Type="http://schemas.openxmlformats.org/officeDocument/2006/relationships/image" Target="../media/image6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30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18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31.png"/><Relationship Id="rId11" Type="http://schemas.openxmlformats.org/officeDocument/2006/relationships/image" Target="../media/image10.png"/><Relationship Id="rId12" Type="http://schemas.openxmlformats.org/officeDocument/2006/relationships/image" Target="../media/image32.png"/><Relationship Id="rId13" Type="http://schemas.openxmlformats.org/officeDocument/2006/relationships/image" Target="../media/image1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15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oleObject" Target="../embeddings/oleObject4.bin"/><Relationship Id="rId41" Type="http://schemas.openxmlformats.org/officeDocument/2006/relationships/image" Target="../media/image63.emf"/></Relationships>
</file>

<file path=ppt/slides/_rels/slide3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30" Type="http://schemas.openxmlformats.org/officeDocument/2006/relationships/image" Target="../media/image6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30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18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31.png"/><Relationship Id="rId11" Type="http://schemas.openxmlformats.org/officeDocument/2006/relationships/image" Target="../media/image10.png"/><Relationship Id="rId12" Type="http://schemas.openxmlformats.org/officeDocument/2006/relationships/image" Target="../media/image32.png"/><Relationship Id="rId13" Type="http://schemas.openxmlformats.org/officeDocument/2006/relationships/image" Target="../media/image1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15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oleObject" Target="../embeddings/oleObject5.bin"/><Relationship Id="rId41" Type="http://schemas.openxmlformats.org/officeDocument/2006/relationships/image" Target="../media/image6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64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64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64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64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64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64.emf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64.emf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64.emf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64.emf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64.emf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64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6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30" Type="http://schemas.openxmlformats.org/officeDocument/2006/relationships/image" Target="../media/image6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30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18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31.png"/><Relationship Id="rId11" Type="http://schemas.openxmlformats.org/officeDocument/2006/relationships/image" Target="../media/image10.png"/><Relationship Id="rId12" Type="http://schemas.openxmlformats.org/officeDocument/2006/relationships/image" Target="../media/image32.png"/><Relationship Id="rId13" Type="http://schemas.openxmlformats.org/officeDocument/2006/relationships/image" Target="../media/image1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15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oleObject" Target="../embeddings/oleObject18.bin"/><Relationship Id="rId41" Type="http://schemas.openxmlformats.org/officeDocument/2006/relationships/image" Target="../media/image64.emf"/></Relationships>
</file>

<file path=ppt/slides/_rels/slide5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30" Type="http://schemas.openxmlformats.org/officeDocument/2006/relationships/image" Target="../media/image6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30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18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31.png"/><Relationship Id="rId11" Type="http://schemas.openxmlformats.org/officeDocument/2006/relationships/image" Target="../media/image10.png"/><Relationship Id="rId12" Type="http://schemas.openxmlformats.org/officeDocument/2006/relationships/image" Target="../media/image32.png"/><Relationship Id="rId13" Type="http://schemas.openxmlformats.org/officeDocument/2006/relationships/image" Target="../media/image1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15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oleObject" Target="../embeddings/oleObject19.bin"/><Relationship Id="rId41" Type="http://schemas.openxmlformats.org/officeDocument/2006/relationships/image" Target="../media/image64.emf"/></Relationships>
</file>

<file path=ppt/slides/_rels/slide5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30" Type="http://schemas.openxmlformats.org/officeDocument/2006/relationships/image" Target="../media/image6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9" Type="http://schemas.openxmlformats.org/officeDocument/2006/relationships/image" Target="../media/image30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18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10" Type="http://schemas.openxmlformats.org/officeDocument/2006/relationships/image" Target="../media/image31.png"/><Relationship Id="rId11" Type="http://schemas.openxmlformats.org/officeDocument/2006/relationships/image" Target="../media/image10.png"/><Relationship Id="rId12" Type="http://schemas.openxmlformats.org/officeDocument/2006/relationships/image" Target="../media/image32.png"/><Relationship Id="rId13" Type="http://schemas.openxmlformats.org/officeDocument/2006/relationships/image" Target="../media/image1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15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oleObject" Target="../embeddings/oleObject20.bin"/><Relationship Id="rId41" Type="http://schemas.openxmlformats.org/officeDocument/2006/relationships/image" Target="../media/image65.emf"/></Relationships>
</file>

<file path=ppt/slides/_rels/slide5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10.png"/><Relationship Id="rId11" Type="http://schemas.openxmlformats.org/officeDocument/2006/relationships/image" Target="../media/image32.png"/><Relationship Id="rId12" Type="http://schemas.openxmlformats.org/officeDocument/2006/relationships/image" Target="../media/image1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1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51" y="1645723"/>
            <a:ext cx="45935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Kernels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2286000"/>
          </a:xfrm>
          <a:prstGeom prst="rect">
            <a:avLst/>
          </a:prstGeom>
          <a:blipFill>
            <a:blip r:embed="rId3" cstate="print"/>
            <a:srcRect/>
            <a:stretch>
              <a:fillRect b="-3222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rgbClr val="7F7F7F"/>
                </a:solidFill>
                <a:cs typeface="Calibri"/>
              </a:rPr>
              <a:t>Different Approach: Transform the space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2"/>
          <p:cNvSpPr txBox="1"/>
          <p:nvPr/>
        </p:nvSpPr>
        <p:spPr>
          <a:xfrm>
            <a:off x="526416" y="2438400"/>
            <a:ext cx="20643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rgbClr val="8E4E54"/>
                </a:solidFill>
                <a:latin typeface="Calibri"/>
                <a:cs typeface="Calibri"/>
              </a:rPr>
              <a:t>Transformers</a:t>
            </a:r>
            <a:endParaRPr sz="2600" dirty="0">
              <a:solidFill>
                <a:srgbClr val="8E4E5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35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rgbClr val="7F7F7F"/>
                </a:solidFill>
                <a:cs typeface="Calibri"/>
              </a:rPr>
              <a:t>Different Approach: Transform the space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2"/>
          <p:cNvSpPr txBox="1"/>
          <p:nvPr/>
        </p:nvSpPr>
        <p:spPr>
          <a:xfrm>
            <a:off x="4572000" y="3048000"/>
            <a:ext cx="20643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rgbClr val="8E4E54"/>
                </a:solidFill>
                <a:latin typeface="Calibri"/>
                <a:cs typeface="Calibri"/>
              </a:rPr>
              <a:t>Pulp Fiction</a:t>
            </a:r>
            <a:endParaRPr sz="2600" dirty="0">
              <a:solidFill>
                <a:srgbClr val="8E4E54"/>
              </a:solidFill>
              <a:latin typeface="Calibri"/>
              <a:cs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526416" y="2438400"/>
            <a:ext cx="20643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rgbClr val="8E4E54"/>
                </a:solidFill>
                <a:latin typeface="Calibri"/>
                <a:cs typeface="Calibri"/>
              </a:rPr>
              <a:t>Transformers</a:t>
            </a:r>
            <a:endParaRPr sz="2600" dirty="0">
              <a:solidFill>
                <a:srgbClr val="8E4E5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82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rgbClr val="7F7F7F"/>
                </a:solidFill>
                <a:cs typeface="Calibri"/>
              </a:rPr>
              <a:t>Different Approach: Transform the space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/>
          <p:nvPr/>
        </p:nvSpPr>
        <p:spPr>
          <a:xfrm>
            <a:off x="526416" y="2438400"/>
            <a:ext cx="20643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rgbClr val="8E4E54"/>
                </a:solidFill>
                <a:latin typeface="Calibri"/>
                <a:cs typeface="Calibri"/>
              </a:rPr>
              <a:t>Transformers</a:t>
            </a:r>
            <a:endParaRPr sz="2600" dirty="0">
              <a:solidFill>
                <a:srgbClr val="8E4E54"/>
              </a:solidFill>
              <a:latin typeface="Calibri"/>
              <a:cs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4572000" y="3048000"/>
            <a:ext cx="20643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rgbClr val="8E4E54"/>
                </a:solidFill>
                <a:latin typeface="Calibri"/>
                <a:cs typeface="Calibri"/>
              </a:rPr>
              <a:t>Pulp Fiction</a:t>
            </a:r>
            <a:endParaRPr sz="2600" dirty="0">
              <a:solidFill>
                <a:srgbClr val="8E4E54"/>
              </a:solidFill>
              <a:latin typeface="Calibri"/>
              <a:cs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2"/>
          <p:cNvSpPr txBox="1"/>
          <p:nvPr/>
        </p:nvSpPr>
        <p:spPr>
          <a:xfrm>
            <a:off x="2736216" y="3962400"/>
            <a:ext cx="20643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rgbClr val="8E4E54"/>
                </a:solidFill>
                <a:latin typeface="Calibri"/>
                <a:cs typeface="Calibri"/>
              </a:rPr>
              <a:t>Black Swan</a:t>
            </a:r>
            <a:endParaRPr sz="2600" dirty="0">
              <a:solidFill>
                <a:srgbClr val="8E4E5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60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7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06952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3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6800" y="4648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762000" y="4971674"/>
            <a:ext cx="9906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39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38400" y="1981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2133600" y="2304674"/>
            <a:ext cx="9906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3600" y="4876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5638800" y="5200274"/>
            <a:ext cx="99060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23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8648" y="3962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5638800" y="4285874"/>
            <a:ext cx="1219200" cy="362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=0.05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2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1200" y="3429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5371352" y="3752474"/>
            <a:ext cx="1219200" cy="362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=0.2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25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8074"/>
            <a:ext cx="9143998" cy="413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8988" y="426984"/>
            <a:ext cx="738378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ear SVMs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nlin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ear data is linear in higher di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1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53848" y="3124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5334000" y="3447674"/>
            <a:ext cx="1219200" cy="362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=0.7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01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29200" y="2971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4609352" y="3295274"/>
            <a:ext cx="1219200" cy="362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=0.9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07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95800" y="2438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4075952" y="2761874"/>
            <a:ext cx="1219200" cy="362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=0.62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71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953735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67848" y="1905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3048000" y="2228474"/>
            <a:ext cx="1219200" cy="362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=0.01</a:t>
            </a: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29470"/>
              </p:ext>
            </p:extLst>
          </p:nvPr>
        </p:nvGraphicFramePr>
        <p:xfrm>
          <a:off x="5026025" y="931863"/>
          <a:ext cx="41783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5" imgW="2311400" imgH="622300" progId="Equation.3">
                  <p:embed/>
                </p:oleObj>
              </mc:Choice>
              <mc:Fallback>
                <p:oleObj name="Equation" r:id="rId5" imgW="2311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931863"/>
                        <a:ext cx="417830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70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“Pulp </a:t>
            </a:r>
            <a:r>
              <a:rPr lang="en-US" sz="3200" spc="-2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Fiction”ness</a:t>
            </a:r>
            <a:endParaRPr lang="en-US" sz="3200" spc="-20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Pulp Fiction?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gauss_3d_bar_ALPHA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00200"/>
            <a:ext cx="4343400" cy="3012553"/>
          </a:xfrm>
          <a:prstGeom prst="rect">
            <a:avLst/>
          </a:prstGeom>
        </p:spPr>
      </p:pic>
      <p:pic>
        <p:nvPicPr>
          <p:cNvPr id="17" name="Picture 16" descr="gauss_3d_bar_ALPHA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8600"/>
            <a:ext cx="1600200" cy="6667500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07500"/>
              </p:ext>
            </p:extLst>
          </p:nvPr>
        </p:nvGraphicFramePr>
        <p:xfrm>
          <a:off x="3505200" y="4724400"/>
          <a:ext cx="401796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2222500" imgH="622300" progId="Equation.3">
                  <p:embed/>
                </p:oleObj>
              </mc:Choice>
              <mc:Fallback>
                <p:oleObj name="Equation" r:id="rId7" imgW="2222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4724400"/>
                        <a:ext cx="4017962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79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4BACC6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“Black </a:t>
            </a:r>
            <a:r>
              <a:rPr lang="en-US" sz="3200" spc="-20" dirty="0" err="1" smtClean="0">
                <a:solidFill>
                  <a:schemeClr val="accent5"/>
                </a:solidFill>
                <a:latin typeface="Calibri"/>
                <a:cs typeface="Calibri"/>
              </a:rPr>
              <a:t>Swan”ness</a:t>
            </a:r>
            <a:endParaRPr lang="en-US" sz="3200" spc="-20" dirty="0" smtClean="0">
              <a:solidFill>
                <a:schemeClr val="accent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Black Swan?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gauss_3d_bar_ALPHA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4343400" cy="3012553"/>
          </a:xfrm>
          <a:prstGeom prst="rect">
            <a:avLst/>
          </a:prstGeom>
        </p:spPr>
      </p:pic>
      <p:pic>
        <p:nvPicPr>
          <p:cNvPr id="17" name="Picture 16" descr="gauss_3d_bar_ALPHA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8600"/>
            <a:ext cx="1600200" cy="6667500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98155"/>
              </p:ext>
            </p:extLst>
          </p:nvPr>
        </p:nvGraphicFramePr>
        <p:xfrm>
          <a:off x="1306513" y="5334000"/>
          <a:ext cx="39957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7" imgW="2209800" imgH="622300" progId="Equation.3">
                  <p:embed/>
                </p:oleObj>
              </mc:Choice>
              <mc:Fallback>
                <p:oleObj name="Equation" r:id="rId7" imgW="22098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6513" y="5334000"/>
                        <a:ext cx="3995737" cy="112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6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Define feature </a:t>
            </a:r>
            <a:r>
              <a:rPr lang="en-US" sz="3200" spc="-20" dirty="0" smtClean="0">
                <a:solidFill>
                  <a:srgbClr val="C669AE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latin typeface="Calibri"/>
                <a:cs typeface="Calibri"/>
              </a:rPr>
              <a:t>3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:</a:t>
            </a:r>
            <a:r>
              <a:rPr lang="en-US" sz="3200" spc="-20" dirty="0" smtClean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latin typeface="Calibri"/>
                <a:cs typeface="Calibri"/>
              </a:rPr>
              <a:t>“</a:t>
            </a:r>
            <a:r>
              <a:rPr lang="en-US" sz="3200" spc="-20" dirty="0" err="1" smtClean="0">
                <a:solidFill>
                  <a:srgbClr val="C669AE"/>
                </a:solidFill>
                <a:latin typeface="Calibri"/>
                <a:cs typeface="Calibri"/>
              </a:rPr>
              <a:t>Transformers”ness</a:t>
            </a:r>
            <a:endParaRPr lang="en-US" sz="3200" spc="-20" dirty="0" smtClean="0">
              <a:solidFill>
                <a:srgbClr val="C669AE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Are you close to Black Swan?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gauss_3d_bar_ALPHA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914400"/>
            <a:ext cx="4343400" cy="3012553"/>
          </a:xfrm>
          <a:prstGeom prst="rect">
            <a:avLst/>
          </a:prstGeom>
        </p:spPr>
      </p:pic>
      <p:pic>
        <p:nvPicPr>
          <p:cNvPr id="17" name="Picture 16" descr="gauss_3d_bar_ALPHA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8600"/>
            <a:ext cx="1600200" cy="6667500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52379"/>
              </p:ext>
            </p:extLst>
          </p:nvPr>
        </p:nvGraphicFramePr>
        <p:xfrm>
          <a:off x="-19051" y="4056063"/>
          <a:ext cx="4133851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2286000" imgH="622300" progId="Equation.3">
                  <p:embed/>
                </p:oleObj>
              </mc:Choice>
              <mc:Fallback>
                <p:oleObj name="Equation" r:id="rId7" imgW="22860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9051" y="4056063"/>
                        <a:ext cx="4133851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77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New features:  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endParaRPr lang="en-US" sz="3200" spc="-20" baseline="-25000" dirty="0">
              <a:solidFill>
                <a:srgbClr val="C669AE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97284" y="2514600"/>
            <a:ext cx="685800" cy="6858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82236" y="2399548"/>
            <a:ext cx="914400" cy="914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1160" y="2229978"/>
            <a:ext cx="1258048" cy="12565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87684" y="1906504"/>
            <a:ext cx="1905000" cy="1905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73484" y="2589296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70828" y="1505326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49808" y="3428444"/>
            <a:ext cx="685800" cy="6858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4760" y="3313392"/>
            <a:ext cx="914400" cy="914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63684" y="3143822"/>
            <a:ext cx="1258048" cy="12565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40208" y="2820348"/>
            <a:ext cx="1905000" cy="1905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26008" y="350314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352" y="2419170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6704" y="1904444"/>
            <a:ext cx="685800" cy="6858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656" y="1789392"/>
            <a:ext cx="914400" cy="914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0580" y="1619822"/>
            <a:ext cx="1258048" cy="12565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104" y="1296348"/>
            <a:ext cx="1905000" cy="1905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12904" y="1979140"/>
            <a:ext cx="533400" cy="5334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-189752" y="895170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Transformation: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[x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, 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]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  [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]</a:t>
            </a:r>
            <a:endParaRPr lang="en-US" sz="3200" spc="-20" baseline="-25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97284" y="251460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82236" y="239954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1160" y="222997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87684" y="190650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73484" y="258929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70828" y="150532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49808" y="342844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4760" y="3313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63684" y="3143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40208" y="2820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26008" y="350314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352" y="2419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6704" y="190444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656" y="1789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0580" y="1619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104" y="1296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12904" y="197914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-189752" y="895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00800" y="3657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2"/>
          <p:cNvSpPr txBox="1"/>
          <p:nvPr/>
        </p:nvSpPr>
        <p:spPr>
          <a:xfrm>
            <a:off x="5980952" y="3981074"/>
            <a:ext cx="1219200" cy="1352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=0.09</a:t>
            </a:r>
          </a:p>
          <a:p>
            <a:pPr marL="12700" algn="ctr"/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5"/>
                </a:solidFill>
                <a:cs typeface="Calibri"/>
              </a:rPr>
              <a:t>2</a:t>
            </a:r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=0.00</a:t>
            </a:r>
            <a:endParaRPr lang="en-US" sz="2600" spc="-20" dirty="0">
              <a:solidFill>
                <a:schemeClr val="accent5"/>
              </a:solidFill>
              <a:cs typeface="Calibri"/>
            </a:endParaRPr>
          </a:p>
          <a:p>
            <a:pPr marL="12700" algn="ctr"/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=0.00</a:t>
            </a:r>
            <a:endParaRPr lang="en-US" sz="2600" spc="-20" dirty="0">
              <a:solidFill>
                <a:srgbClr val="C669AE"/>
              </a:solidFill>
              <a:cs typeface="Calibri"/>
            </a:endParaRPr>
          </a:p>
          <a:p>
            <a:pPr marL="12700" algn="ctr">
              <a:lnSpc>
                <a:spcPct val="100000"/>
              </a:lnSpc>
            </a:pP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32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97284" y="251460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82236" y="239954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1160" y="222997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87684" y="190650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73484" y="258929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70828" y="150532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49808" y="342844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4760" y="3313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63684" y="3143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40208" y="2820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26008" y="350314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352" y="2419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6704" y="190444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656" y="1789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0580" y="1619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104" y="1296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12904" y="197914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-189752" y="895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3276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2"/>
          <p:cNvSpPr txBox="1"/>
          <p:nvPr/>
        </p:nvSpPr>
        <p:spPr>
          <a:xfrm>
            <a:off x="3771152" y="3600074"/>
            <a:ext cx="1219200" cy="1352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=0.16</a:t>
            </a:r>
          </a:p>
          <a:p>
            <a:pPr marL="12700" algn="ctr"/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5"/>
                </a:solidFill>
                <a:cs typeface="Calibri"/>
              </a:rPr>
              <a:t>2</a:t>
            </a:r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=0.42</a:t>
            </a:r>
            <a:endParaRPr lang="en-US" sz="2600" spc="-20" dirty="0">
              <a:solidFill>
                <a:schemeClr val="accent5"/>
              </a:solidFill>
              <a:cs typeface="Calibri"/>
            </a:endParaRPr>
          </a:p>
          <a:p>
            <a:pPr marL="12700" algn="ctr"/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=0.00</a:t>
            </a:r>
            <a:endParaRPr lang="en-US" sz="2600" spc="-20" dirty="0">
              <a:solidFill>
                <a:srgbClr val="C669AE"/>
              </a:solidFill>
              <a:cs typeface="Calibri"/>
            </a:endParaRPr>
          </a:p>
          <a:p>
            <a:pPr marL="12700" algn="ctr">
              <a:lnSpc>
                <a:spcPct val="100000"/>
              </a:lnSpc>
            </a:pP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Transformation: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[x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, 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]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  [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]</a:t>
            </a:r>
            <a:endParaRPr lang="en-US" sz="3200" spc="-20" baseline="-25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22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Kern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l 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ck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ansf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 d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ata so it is lin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ear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y 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epar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abl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248" y="2537011"/>
            <a:ext cx="7687565" cy="2752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75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97284" y="251460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82236" y="239954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1160" y="222997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87684" y="190650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73484" y="258929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70828" y="150532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49808" y="342844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4760" y="3313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63684" y="3143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40208" y="2820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26008" y="350314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352" y="2419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6704" y="190444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656" y="1789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0580" y="1619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104" y="1296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12904" y="197914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-189752" y="895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71600" y="1981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2"/>
          <p:cNvSpPr txBox="1"/>
          <p:nvPr/>
        </p:nvSpPr>
        <p:spPr>
          <a:xfrm>
            <a:off x="951752" y="2304674"/>
            <a:ext cx="1219200" cy="1352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=0.00</a:t>
            </a:r>
          </a:p>
          <a:p>
            <a:pPr marL="12700" algn="ctr"/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5"/>
                </a:solidFill>
                <a:cs typeface="Calibri"/>
              </a:rPr>
              <a:t>2</a:t>
            </a:r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=0.00</a:t>
            </a:r>
            <a:endParaRPr lang="en-US" sz="2600" spc="-20" dirty="0">
              <a:solidFill>
                <a:schemeClr val="accent5"/>
              </a:solidFill>
              <a:cs typeface="Calibri"/>
            </a:endParaRPr>
          </a:p>
          <a:p>
            <a:pPr marL="12700" algn="ctr"/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=0.96</a:t>
            </a:r>
            <a:endParaRPr lang="en-US" sz="2600" spc="-20" dirty="0">
              <a:solidFill>
                <a:srgbClr val="C669AE"/>
              </a:solidFill>
              <a:cs typeface="Calibri"/>
            </a:endParaRPr>
          </a:p>
          <a:p>
            <a:pPr marL="12700" algn="ctr">
              <a:lnSpc>
                <a:spcPct val="100000"/>
              </a:lnSpc>
            </a:pP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Transformation: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[x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, 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]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  [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]</a:t>
            </a:r>
            <a:endParaRPr lang="en-US" sz="3200" spc="-20" baseline="-25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6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057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40984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"/>
          <p:cNvSpPr txBox="1"/>
          <p:nvPr/>
        </p:nvSpPr>
        <p:spPr>
          <a:xfrm>
            <a:off x="983616" y="203722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505200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5334000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97284" y="251460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82236" y="239954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1160" y="222997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87684" y="190650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73484" y="258929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70828" y="150532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49808" y="342844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34760" y="3313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63684" y="3143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40208" y="2820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26008" y="350314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352" y="2419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6704" y="190444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656" y="178939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0580" y="161982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104" y="129634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12904" y="197914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-189752" y="89517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05648" y="4343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2"/>
          <p:cNvSpPr txBox="1"/>
          <p:nvPr/>
        </p:nvSpPr>
        <p:spPr>
          <a:xfrm>
            <a:off x="685800" y="4666874"/>
            <a:ext cx="1219200" cy="1352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26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=0.00</a:t>
            </a:r>
          </a:p>
          <a:p>
            <a:pPr marL="12700" algn="ctr"/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chemeClr val="accent5"/>
                </a:solidFill>
                <a:cs typeface="Calibri"/>
              </a:rPr>
              <a:t>2</a:t>
            </a:r>
            <a:r>
              <a:rPr lang="en-US" sz="2600" spc="-20" dirty="0" smtClean="0">
                <a:solidFill>
                  <a:schemeClr val="accent5"/>
                </a:solidFill>
                <a:cs typeface="Calibri"/>
              </a:rPr>
              <a:t>=0.00</a:t>
            </a:r>
            <a:endParaRPr lang="en-US" sz="2600" spc="-20" dirty="0">
              <a:solidFill>
                <a:schemeClr val="accent5"/>
              </a:solidFill>
              <a:cs typeface="Calibri"/>
            </a:endParaRPr>
          </a:p>
          <a:p>
            <a:pPr marL="12700" algn="ctr"/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26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2600" spc="-20" dirty="0" smtClean="0">
                <a:solidFill>
                  <a:srgbClr val="C669AE"/>
                </a:solidFill>
                <a:cs typeface="Calibri"/>
              </a:rPr>
              <a:t>=0.00</a:t>
            </a:r>
            <a:endParaRPr lang="en-US" sz="2600" spc="-20" dirty="0">
              <a:solidFill>
                <a:srgbClr val="C669AE"/>
              </a:solidFill>
              <a:cs typeface="Calibri"/>
            </a:endParaRPr>
          </a:p>
          <a:p>
            <a:pPr marL="12700" algn="ctr">
              <a:lnSpc>
                <a:spcPct val="100000"/>
              </a:lnSpc>
            </a:pPr>
            <a:endParaRPr sz="26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Transformation: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[x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, 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]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  [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]</a:t>
            </a:r>
            <a:endParaRPr lang="en-US" sz="3200" spc="-20" baseline="-25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34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Transformation: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[x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, 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]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  [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]</a:t>
            </a:r>
            <a:endParaRPr lang="en-US" sz="3200" spc="-20" baseline="-25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3400" y="1981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4267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14400" y="2286000"/>
            <a:ext cx="152400" cy="152400"/>
          </a:xfrm>
          <a:prstGeom prst="ellipse">
            <a:avLst/>
          </a:prstGeom>
          <a:solidFill>
            <a:srgbClr val="B5C1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05000" y="312420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43200" y="33528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62000" y="3581400"/>
            <a:ext cx="152400" cy="1524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bject 45"/>
          <p:cNvSpPr txBox="1"/>
          <p:nvPr/>
        </p:nvSpPr>
        <p:spPr>
          <a:xfrm>
            <a:off x="381000" y="426720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Rating)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9" name="object 44"/>
          <p:cNvSpPr txBox="1"/>
          <p:nvPr/>
        </p:nvSpPr>
        <p:spPr>
          <a:xfrm rot="16200000">
            <a:off x="-445254" y="2426454"/>
            <a:ext cx="1412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(Budget)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43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5"/>
          <p:cNvSpPr txBox="1"/>
          <p:nvPr/>
        </p:nvSpPr>
        <p:spPr>
          <a:xfrm>
            <a:off x="381000" y="426720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Rating)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Transformation: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[x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, x</a:t>
            </a:r>
            <a:r>
              <a:rPr lang="en-US" sz="3200" spc="-20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] 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  [</a:t>
            </a:r>
            <a:r>
              <a:rPr lang="en-US" sz="3200" spc="-2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1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,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 </a:t>
            </a:r>
            <a:r>
              <a:rPr lang="en-US" sz="3200" spc="-20" dirty="0" smtClean="0">
                <a:solidFill>
                  <a:schemeClr val="accent5"/>
                </a:solidFill>
                <a:latin typeface="Calibri"/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chemeClr val="accent5"/>
                </a:solidFill>
                <a:latin typeface="Calibri"/>
                <a:cs typeface="Calibri"/>
              </a:rPr>
              <a:t>2 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</a:t>
            </a:r>
            <a:r>
              <a:rPr lang="en-US" sz="3200" spc="-20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C669AE"/>
                </a:solidFill>
                <a:cs typeface="Calibri"/>
              </a:rPr>
              <a:t>a</a:t>
            </a:r>
            <a:r>
              <a:rPr lang="en-US" sz="3200" spc="-20" baseline="-25000" dirty="0" smtClean="0">
                <a:solidFill>
                  <a:srgbClr val="C669AE"/>
                </a:solidFill>
                <a:cs typeface="Calibri"/>
              </a:rPr>
              <a:t>3</a:t>
            </a:r>
            <a:r>
              <a:rPr lang="en-US" sz="3200" spc="-2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]</a:t>
            </a:r>
            <a:endParaRPr lang="en-US" sz="3200" spc="-20" baseline="-25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3400" y="1981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4267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bject 44"/>
          <p:cNvSpPr txBox="1"/>
          <p:nvPr/>
        </p:nvSpPr>
        <p:spPr>
          <a:xfrm rot="16200000">
            <a:off x="-445254" y="2426454"/>
            <a:ext cx="1412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(Budget)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2000" y="3581400"/>
            <a:ext cx="152400" cy="1524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4400" y="2286000"/>
            <a:ext cx="152400" cy="152400"/>
          </a:xfrm>
          <a:prstGeom prst="ellipse">
            <a:avLst/>
          </a:prstGeom>
          <a:solidFill>
            <a:srgbClr val="B5C1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05000" y="312420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43200" y="33528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38800" y="3505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38800" y="17526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72000" y="35052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ject 45"/>
          <p:cNvSpPr txBox="1"/>
          <p:nvPr/>
        </p:nvSpPr>
        <p:spPr>
          <a:xfrm>
            <a:off x="7543800" y="3505200"/>
            <a:ext cx="1447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PulpFic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45"/>
          <p:cNvSpPr txBox="1"/>
          <p:nvPr/>
        </p:nvSpPr>
        <p:spPr>
          <a:xfrm>
            <a:off x="4038600" y="4507468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Transf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8" name="object 45"/>
          <p:cNvSpPr txBox="1"/>
          <p:nvPr/>
        </p:nvSpPr>
        <p:spPr>
          <a:xfrm>
            <a:off x="5257800" y="1371600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BlackSw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29000" y="2438400"/>
            <a:ext cx="990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1924" y="4152148"/>
            <a:ext cx="152400" cy="152400"/>
          </a:xfrm>
          <a:prstGeom prst="ellipse">
            <a:avLst/>
          </a:prstGeom>
          <a:solidFill>
            <a:srgbClr val="B5C1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3429000"/>
            <a:ext cx="152400" cy="1524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72200" y="2438400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67400" y="34290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1"/>
                </a:solidFill>
                <a:latin typeface="Calibri"/>
                <a:cs typeface="Calibri"/>
              </a:rPr>
              <a:t>Classification in the new space</a:t>
            </a:r>
            <a:endParaRPr lang="en-US" sz="3200" spc="-20" baseline="-25000" dirty="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72647" y="3696452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72647" y="1943852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05847" y="3696452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ject 45"/>
          <p:cNvSpPr txBox="1"/>
          <p:nvPr/>
        </p:nvSpPr>
        <p:spPr>
          <a:xfrm>
            <a:off x="5677647" y="3696452"/>
            <a:ext cx="1447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PulpFic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45"/>
          <p:cNvSpPr txBox="1"/>
          <p:nvPr/>
        </p:nvSpPr>
        <p:spPr>
          <a:xfrm>
            <a:off x="2172447" y="4698720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Transf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8" name="object 45"/>
          <p:cNvSpPr txBox="1"/>
          <p:nvPr/>
        </p:nvSpPr>
        <p:spPr>
          <a:xfrm>
            <a:off x="3391647" y="1562852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BlackSw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15771" y="4343400"/>
            <a:ext cx="152400" cy="152400"/>
          </a:xfrm>
          <a:prstGeom prst="ellipse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96447" y="3620252"/>
            <a:ext cx="152400" cy="152400"/>
          </a:xfrm>
          <a:prstGeom prst="ellipse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06047" y="2629652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01247" y="3620252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 rot="19261146" flipH="1">
            <a:off x="2575558" y="2388116"/>
            <a:ext cx="3449445" cy="3352800"/>
          </a:xfrm>
          <a:prstGeom prst="parallelogram">
            <a:avLst>
              <a:gd name="adj" fmla="val 2564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spc="-20" dirty="0" smtClean="0">
                <a:solidFill>
                  <a:schemeClr val="accent1"/>
                </a:solidFill>
                <a:latin typeface="Calibri"/>
                <a:cs typeface="Calibri"/>
              </a:rPr>
              <a:t>Classification in the new space</a:t>
            </a:r>
            <a:endParaRPr lang="en-US" sz="3200" spc="-20" baseline="-25000" dirty="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72647" y="3696452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72647" y="1943852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05847" y="3696452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ject 45"/>
          <p:cNvSpPr txBox="1"/>
          <p:nvPr/>
        </p:nvSpPr>
        <p:spPr>
          <a:xfrm>
            <a:off x="5677647" y="3696452"/>
            <a:ext cx="1447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PulpFic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45"/>
          <p:cNvSpPr txBox="1"/>
          <p:nvPr/>
        </p:nvSpPr>
        <p:spPr>
          <a:xfrm>
            <a:off x="2172447" y="4698720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Transf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8" name="object 45"/>
          <p:cNvSpPr txBox="1"/>
          <p:nvPr/>
        </p:nvSpPr>
        <p:spPr>
          <a:xfrm>
            <a:off x="3391647" y="1562852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lang="en-US" sz="2400" spc="-15" baseline="-250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(</a:t>
            </a: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BlackSw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15771" y="4343400"/>
            <a:ext cx="152400" cy="152400"/>
          </a:xfrm>
          <a:prstGeom prst="ellipse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96447" y="3620252"/>
            <a:ext cx="152400" cy="152400"/>
          </a:xfrm>
          <a:prstGeom prst="ellipse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06047" y="2629652"/>
            <a:ext cx="152400" cy="152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01247" y="3620252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91447" y="3772652"/>
            <a:ext cx="2895600" cy="22098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43847" y="2172452"/>
            <a:ext cx="1981200" cy="1600200"/>
          </a:xfrm>
          <a:prstGeom prst="line">
            <a:avLst/>
          </a:prstGeom>
          <a:ln>
            <a:solidFill>
              <a:srgbClr val="E46C0A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87047" y="4306052"/>
            <a:ext cx="2057400" cy="1676400"/>
          </a:xfrm>
          <a:prstGeom prst="line">
            <a:avLst/>
          </a:prstGeom>
          <a:ln>
            <a:solidFill>
              <a:srgbClr val="E46C0A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48847" y="2172452"/>
            <a:ext cx="2819400" cy="2057400"/>
          </a:xfrm>
          <a:prstGeom prst="line">
            <a:avLst/>
          </a:prstGeom>
          <a:ln>
            <a:solidFill>
              <a:srgbClr val="E46C0A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8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03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4"/>
          <p:cNvSpPr/>
          <p:nvPr/>
        </p:nvSpPr>
        <p:spPr>
          <a:xfrm>
            <a:off x="-426" y="191772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44"/>
          <p:cNvSpPr txBox="1"/>
          <p:nvPr/>
        </p:nvSpPr>
        <p:spPr>
          <a:xfrm rot="16200000">
            <a:off x="-827002" y="225518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4"/>
          <p:cNvSpPr/>
          <p:nvPr/>
        </p:nvSpPr>
        <p:spPr>
          <a:xfrm>
            <a:off x="-426" y="191772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44"/>
          <p:cNvSpPr txBox="1"/>
          <p:nvPr/>
        </p:nvSpPr>
        <p:spPr>
          <a:xfrm rot="16200000">
            <a:off x="-827002" y="225518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1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31987"/>
              </p:ext>
            </p:extLst>
          </p:nvPr>
        </p:nvGraphicFramePr>
        <p:xfrm>
          <a:off x="5562600" y="887413"/>
          <a:ext cx="3622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40" imgW="990600" imgH="215900" progId="Equation.3">
                  <p:embed/>
                </p:oleObj>
              </mc:Choice>
              <mc:Fallback>
                <p:oleObj name="Equation" r:id="rId40" imgW="990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62600" y="887413"/>
                        <a:ext cx="3622675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84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4"/>
          <p:cNvSpPr/>
          <p:nvPr/>
        </p:nvSpPr>
        <p:spPr>
          <a:xfrm>
            <a:off x="-426" y="191772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44"/>
          <p:cNvSpPr txBox="1"/>
          <p:nvPr/>
        </p:nvSpPr>
        <p:spPr>
          <a:xfrm rot="16200000">
            <a:off x="-827002" y="225518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1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5407"/>
              </p:ext>
            </p:extLst>
          </p:nvPr>
        </p:nvGraphicFramePr>
        <p:xfrm>
          <a:off x="5516563" y="887413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0" imgW="1016000" imgH="215900" progId="Equation.3">
                  <p:embed/>
                </p:oleObj>
              </mc:Choice>
              <mc:Fallback>
                <p:oleObj name="Equation" r:id="rId40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16563" y="887413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97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47303"/>
            <a:ext cx="695960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SVMs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can ﬁt intricate b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th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 Gaussian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RBF) ker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7200" y="1950924"/>
            <a:ext cx="5689598" cy="426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55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36094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4267200" y="2971800"/>
            <a:ext cx="419792" cy="448887"/>
            <a:chOff x="6114692" y="4023359"/>
            <a:chExt cx="419792" cy="448887"/>
          </a:xfrm>
        </p:grpSpPr>
        <p:sp>
          <p:nvSpPr>
            <p:cNvPr id="76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43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363017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3466408" y="2980113"/>
            <a:ext cx="419792" cy="448887"/>
            <a:chOff x="6114692" y="4023359"/>
            <a:chExt cx="419792" cy="448887"/>
          </a:xfrm>
        </p:grpSpPr>
        <p:sp>
          <p:nvSpPr>
            <p:cNvPr id="76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178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002161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3581400" y="3589713"/>
            <a:ext cx="419792" cy="448887"/>
            <a:chOff x="6114692" y="4023359"/>
            <a:chExt cx="419792" cy="448887"/>
          </a:xfrm>
        </p:grpSpPr>
        <p:sp>
          <p:nvSpPr>
            <p:cNvPr id="76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13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13452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4609408" y="2667000"/>
            <a:ext cx="419792" cy="448887"/>
            <a:chOff x="6114692" y="4023359"/>
            <a:chExt cx="419792" cy="448887"/>
          </a:xfrm>
        </p:grpSpPr>
        <p:sp>
          <p:nvSpPr>
            <p:cNvPr id="76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368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15879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819400" y="3200400"/>
            <a:ext cx="419792" cy="448887"/>
            <a:chOff x="6114692" y="4023359"/>
            <a:chExt cx="419792" cy="448887"/>
          </a:xfrm>
        </p:grpSpPr>
        <p:sp>
          <p:nvSpPr>
            <p:cNvPr id="76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381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439136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1447800" y="1905000"/>
            <a:ext cx="419792" cy="448887"/>
            <a:chOff x="6164569" y="5473930"/>
            <a:chExt cx="419792" cy="448887"/>
          </a:xfrm>
        </p:grpSpPr>
        <p:sp>
          <p:nvSpPr>
            <p:cNvPr id="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680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71868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352800" y="1143000"/>
            <a:ext cx="419792" cy="448887"/>
            <a:chOff x="6164569" y="5473930"/>
            <a:chExt cx="419792" cy="448887"/>
          </a:xfrm>
        </p:grpSpPr>
        <p:sp>
          <p:nvSpPr>
            <p:cNvPr id="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808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251042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953000" y="4495800"/>
            <a:ext cx="419792" cy="448887"/>
            <a:chOff x="6164569" y="5473930"/>
            <a:chExt cx="419792" cy="448887"/>
          </a:xfrm>
        </p:grpSpPr>
        <p:sp>
          <p:nvSpPr>
            <p:cNvPr id="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88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28806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1905000" y="2667000"/>
            <a:ext cx="419792" cy="448887"/>
            <a:chOff x="6164569" y="5473930"/>
            <a:chExt cx="419792" cy="448887"/>
          </a:xfrm>
        </p:grpSpPr>
        <p:sp>
          <p:nvSpPr>
            <p:cNvPr id="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537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336368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6096000" y="3810000"/>
            <a:ext cx="419792" cy="448887"/>
            <a:chOff x="6164569" y="5473930"/>
            <a:chExt cx="419792" cy="448887"/>
          </a:xfrm>
        </p:grpSpPr>
        <p:sp>
          <p:nvSpPr>
            <p:cNvPr id="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830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8" y="450079"/>
            <a:ext cx="8537612" cy="6407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28600"/>
            <a:ext cx="8077200" cy="1295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Gaussian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Kern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lang="en-US" sz="3200" dirty="0" smtClean="0">
                <a:solidFill>
                  <a:srgbClr val="7F7F7F"/>
                </a:solidFill>
                <a:latin typeface="Calibri"/>
                <a:cs typeface="Calibri"/>
              </a:rPr>
              <a:t>How does it work?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20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45715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847408" y="2438400"/>
            <a:ext cx="419792" cy="448887"/>
            <a:chOff x="6114692" y="4023359"/>
            <a:chExt cx="419792" cy="448887"/>
          </a:xfrm>
        </p:grpSpPr>
        <p:sp>
          <p:nvSpPr>
            <p:cNvPr id="42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787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379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5" imgW="1016000" imgH="215900" progId="Equation.3">
                  <p:embed/>
                </p:oleObj>
              </mc:Choice>
              <mc:Fallback>
                <p:oleObj name="Equation" r:id="rId5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reeform 33"/>
          <p:cNvSpPr/>
          <p:nvPr/>
        </p:nvSpPr>
        <p:spPr>
          <a:xfrm>
            <a:off x="2209800" y="2209800"/>
            <a:ext cx="3505200" cy="2590800"/>
          </a:xfrm>
          <a:custGeom>
            <a:avLst/>
            <a:gdLst>
              <a:gd name="connsiteX0" fmla="*/ 2371791 w 4239342"/>
              <a:gd name="connsiteY0" fmla="*/ 578892 h 3305286"/>
              <a:gd name="connsiteX1" fmla="*/ 2446493 w 4239342"/>
              <a:gd name="connsiteY1" fmla="*/ 485523 h 3305286"/>
              <a:gd name="connsiteX2" fmla="*/ 2521195 w 4239342"/>
              <a:gd name="connsiteY2" fmla="*/ 392153 h 3305286"/>
              <a:gd name="connsiteX3" fmla="*/ 2689275 w 4239342"/>
              <a:gd name="connsiteY3" fmla="*/ 280109 h 3305286"/>
              <a:gd name="connsiteX4" fmla="*/ 2745301 w 4239342"/>
              <a:gd name="connsiteY4" fmla="*/ 242762 h 3305286"/>
              <a:gd name="connsiteX5" fmla="*/ 2782652 w 4239342"/>
              <a:gd name="connsiteY5" fmla="*/ 168066 h 3305286"/>
              <a:gd name="connsiteX6" fmla="*/ 3006758 w 4239342"/>
              <a:gd name="connsiteY6" fmla="*/ 56022 h 3305286"/>
              <a:gd name="connsiteX7" fmla="*/ 3062785 w 4239342"/>
              <a:gd name="connsiteY7" fmla="*/ 37348 h 3305286"/>
              <a:gd name="connsiteX8" fmla="*/ 3118811 w 4239342"/>
              <a:gd name="connsiteY8" fmla="*/ 18674 h 3305286"/>
              <a:gd name="connsiteX9" fmla="*/ 3268216 w 4239342"/>
              <a:gd name="connsiteY9" fmla="*/ 0 h 3305286"/>
              <a:gd name="connsiteX10" fmla="*/ 3529673 w 4239342"/>
              <a:gd name="connsiteY10" fmla="*/ 18674 h 3305286"/>
              <a:gd name="connsiteX11" fmla="*/ 3641726 w 4239342"/>
              <a:gd name="connsiteY11" fmla="*/ 74696 h 3305286"/>
              <a:gd name="connsiteX12" fmla="*/ 3716428 w 4239342"/>
              <a:gd name="connsiteY12" fmla="*/ 93370 h 3305286"/>
              <a:gd name="connsiteX13" fmla="*/ 3772455 w 4239342"/>
              <a:gd name="connsiteY13" fmla="*/ 112044 h 3305286"/>
              <a:gd name="connsiteX14" fmla="*/ 3921859 w 4239342"/>
              <a:gd name="connsiteY14" fmla="*/ 242762 h 3305286"/>
              <a:gd name="connsiteX15" fmla="*/ 3940534 w 4239342"/>
              <a:gd name="connsiteY15" fmla="*/ 298783 h 3305286"/>
              <a:gd name="connsiteX16" fmla="*/ 4052587 w 4239342"/>
              <a:gd name="connsiteY16" fmla="*/ 373479 h 3305286"/>
              <a:gd name="connsiteX17" fmla="*/ 4127289 w 4239342"/>
              <a:gd name="connsiteY17" fmla="*/ 466849 h 3305286"/>
              <a:gd name="connsiteX18" fmla="*/ 4145965 w 4239342"/>
              <a:gd name="connsiteY18" fmla="*/ 522870 h 3305286"/>
              <a:gd name="connsiteX19" fmla="*/ 4183316 w 4239342"/>
              <a:gd name="connsiteY19" fmla="*/ 578892 h 3305286"/>
              <a:gd name="connsiteX20" fmla="*/ 4239342 w 4239342"/>
              <a:gd name="connsiteY20" fmla="*/ 859001 h 3305286"/>
              <a:gd name="connsiteX21" fmla="*/ 4220667 w 4239342"/>
              <a:gd name="connsiteY21" fmla="*/ 1344523 h 3305286"/>
              <a:gd name="connsiteX22" fmla="*/ 4164640 w 4239342"/>
              <a:gd name="connsiteY22" fmla="*/ 1381871 h 3305286"/>
              <a:gd name="connsiteX23" fmla="*/ 4127289 w 4239342"/>
              <a:gd name="connsiteY23" fmla="*/ 1437893 h 3305286"/>
              <a:gd name="connsiteX24" fmla="*/ 4089938 w 4239342"/>
              <a:gd name="connsiteY24" fmla="*/ 1512589 h 3305286"/>
              <a:gd name="connsiteX25" fmla="*/ 3977885 w 4239342"/>
              <a:gd name="connsiteY25" fmla="*/ 1587284 h 3305286"/>
              <a:gd name="connsiteX26" fmla="*/ 3921859 w 4239342"/>
              <a:gd name="connsiteY26" fmla="*/ 1624632 h 3305286"/>
              <a:gd name="connsiteX27" fmla="*/ 3884508 w 4239342"/>
              <a:gd name="connsiteY27" fmla="*/ 1680654 h 3305286"/>
              <a:gd name="connsiteX28" fmla="*/ 3772455 w 4239342"/>
              <a:gd name="connsiteY28" fmla="*/ 1718002 h 3305286"/>
              <a:gd name="connsiteX29" fmla="*/ 3641726 w 4239342"/>
              <a:gd name="connsiteY29" fmla="*/ 1755350 h 3305286"/>
              <a:gd name="connsiteX30" fmla="*/ 3473646 w 4239342"/>
              <a:gd name="connsiteY30" fmla="*/ 1848719 h 3305286"/>
              <a:gd name="connsiteX31" fmla="*/ 3361593 w 4239342"/>
              <a:gd name="connsiteY31" fmla="*/ 1904741 h 3305286"/>
              <a:gd name="connsiteX32" fmla="*/ 3062785 w 4239342"/>
              <a:gd name="connsiteY32" fmla="*/ 1923415 h 3305286"/>
              <a:gd name="connsiteX33" fmla="*/ 3006758 w 4239342"/>
              <a:gd name="connsiteY33" fmla="*/ 1942089 h 3305286"/>
              <a:gd name="connsiteX34" fmla="*/ 2950732 w 4239342"/>
              <a:gd name="connsiteY34" fmla="*/ 2072806 h 3305286"/>
              <a:gd name="connsiteX35" fmla="*/ 2876030 w 4239342"/>
              <a:gd name="connsiteY35" fmla="*/ 2184850 h 3305286"/>
              <a:gd name="connsiteX36" fmla="*/ 2838679 w 4239342"/>
              <a:gd name="connsiteY36" fmla="*/ 2240872 h 3305286"/>
              <a:gd name="connsiteX37" fmla="*/ 2820003 w 4239342"/>
              <a:gd name="connsiteY37" fmla="*/ 2296894 h 3305286"/>
              <a:gd name="connsiteX38" fmla="*/ 2745301 w 4239342"/>
              <a:gd name="connsiteY38" fmla="*/ 2408937 h 3305286"/>
              <a:gd name="connsiteX39" fmla="*/ 2707950 w 4239342"/>
              <a:gd name="connsiteY39" fmla="*/ 2464959 h 3305286"/>
              <a:gd name="connsiteX40" fmla="*/ 2689275 w 4239342"/>
              <a:gd name="connsiteY40" fmla="*/ 2520981 h 3305286"/>
              <a:gd name="connsiteX41" fmla="*/ 2614572 w 4239342"/>
              <a:gd name="connsiteY41" fmla="*/ 2614350 h 3305286"/>
              <a:gd name="connsiteX42" fmla="*/ 2558546 w 4239342"/>
              <a:gd name="connsiteY42" fmla="*/ 2726394 h 3305286"/>
              <a:gd name="connsiteX43" fmla="*/ 2502519 w 4239342"/>
              <a:gd name="connsiteY43" fmla="*/ 2763742 h 3305286"/>
              <a:gd name="connsiteX44" fmla="*/ 2427817 w 4239342"/>
              <a:gd name="connsiteY44" fmla="*/ 2857111 h 3305286"/>
              <a:gd name="connsiteX45" fmla="*/ 2334440 w 4239342"/>
              <a:gd name="connsiteY45" fmla="*/ 2931807 h 3305286"/>
              <a:gd name="connsiteX46" fmla="*/ 2278413 w 4239342"/>
              <a:gd name="connsiteY46" fmla="*/ 2987829 h 3305286"/>
              <a:gd name="connsiteX47" fmla="*/ 2166360 w 4239342"/>
              <a:gd name="connsiteY47" fmla="*/ 3062525 h 3305286"/>
              <a:gd name="connsiteX48" fmla="*/ 2110334 w 4239342"/>
              <a:gd name="connsiteY48" fmla="*/ 3099873 h 3305286"/>
              <a:gd name="connsiteX49" fmla="*/ 2072982 w 4239342"/>
              <a:gd name="connsiteY49" fmla="*/ 3137220 h 3305286"/>
              <a:gd name="connsiteX50" fmla="*/ 2016956 w 4239342"/>
              <a:gd name="connsiteY50" fmla="*/ 3155894 h 3305286"/>
              <a:gd name="connsiteX51" fmla="*/ 1680797 w 4239342"/>
              <a:gd name="connsiteY51" fmla="*/ 3211916 h 3305286"/>
              <a:gd name="connsiteX52" fmla="*/ 1550068 w 4239342"/>
              <a:gd name="connsiteY52" fmla="*/ 3249264 h 3305286"/>
              <a:gd name="connsiteX53" fmla="*/ 1419339 w 4239342"/>
              <a:gd name="connsiteY53" fmla="*/ 3286612 h 3305286"/>
              <a:gd name="connsiteX54" fmla="*/ 1288611 w 4239342"/>
              <a:gd name="connsiteY54" fmla="*/ 3305286 h 3305286"/>
              <a:gd name="connsiteX55" fmla="*/ 1064505 w 4239342"/>
              <a:gd name="connsiteY55" fmla="*/ 3286612 h 3305286"/>
              <a:gd name="connsiteX56" fmla="*/ 952451 w 4239342"/>
              <a:gd name="connsiteY56" fmla="*/ 3249264 h 3305286"/>
              <a:gd name="connsiteX57" fmla="*/ 896425 w 4239342"/>
              <a:gd name="connsiteY57" fmla="*/ 3230590 h 3305286"/>
              <a:gd name="connsiteX58" fmla="*/ 840398 w 4239342"/>
              <a:gd name="connsiteY58" fmla="*/ 3193242 h 3305286"/>
              <a:gd name="connsiteX59" fmla="*/ 728345 w 4239342"/>
              <a:gd name="connsiteY59" fmla="*/ 3137220 h 3305286"/>
              <a:gd name="connsiteX60" fmla="*/ 634968 w 4239342"/>
              <a:gd name="connsiteY60" fmla="*/ 3062525 h 3305286"/>
              <a:gd name="connsiteX61" fmla="*/ 522915 w 4239342"/>
              <a:gd name="connsiteY61" fmla="*/ 2987829 h 3305286"/>
              <a:gd name="connsiteX62" fmla="*/ 485564 w 4239342"/>
              <a:gd name="connsiteY62" fmla="*/ 2931807 h 3305286"/>
              <a:gd name="connsiteX63" fmla="*/ 429537 w 4239342"/>
              <a:gd name="connsiteY63" fmla="*/ 2894459 h 3305286"/>
              <a:gd name="connsiteX64" fmla="*/ 354835 w 4239342"/>
              <a:gd name="connsiteY64" fmla="*/ 2801090 h 3305286"/>
              <a:gd name="connsiteX65" fmla="*/ 280133 w 4239342"/>
              <a:gd name="connsiteY65" fmla="*/ 2689046 h 3305286"/>
              <a:gd name="connsiteX66" fmla="*/ 186755 w 4239342"/>
              <a:gd name="connsiteY66" fmla="*/ 2520981 h 3305286"/>
              <a:gd name="connsiteX67" fmla="*/ 130729 w 4239342"/>
              <a:gd name="connsiteY67" fmla="*/ 2483633 h 3305286"/>
              <a:gd name="connsiteX68" fmla="*/ 93378 w 4239342"/>
              <a:gd name="connsiteY68" fmla="*/ 2334241 h 3305286"/>
              <a:gd name="connsiteX69" fmla="*/ 56027 w 4239342"/>
              <a:gd name="connsiteY69" fmla="*/ 2222198 h 3305286"/>
              <a:gd name="connsiteX70" fmla="*/ 37351 w 4239342"/>
              <a:gd name="connsiteY70" fmla="*/ 2166176 h 3305286"/>
              <a:gd name="connsiteX71" fmla="*/ 0 w 4239342"/>
              <a:gd name="connsiteY71" fmla="*/ 2110154 h 3305286"/>
              <a:gd name="connsiteX72" fmla="*/ 56027 w 4239342"/>
              <a:gd name="connsiteY72" fmla="*/ 1718002 h 3305286"/>
              <a:gd name="connsiteX73" fmla="*/ 74702 w 4239342"/>
              <a:gd name="connsiteY73" fmla="*/ 1661980 h 3305286"/>
              <a:gd name="connsiteX74" fmla="*/ 130729 w 4239342"/>
              <a:gd name="connsiteY74" fmla="*/ 1549937 h 3305286"/>
              <a:gd name="connsiteX75" fmla="*/ 186755 w 4239342"/>
              <a:gd name="connsiteY75" fmla="*/ 1512589 h 3305286"/>
              <a:gd name="connsiteX76" fmla="*/ 224106 w 4239342"/>
              <a:gd name="connsiteY76" fmla="*/ 1456567 h 3305286"/>
              <a:gd name="connsiteX77" fmla="*/ 336159 w 4239342"/>
              <a:gd name="connsiteY77" fmla="*/ 1419219 h 3305286"/>
              <a:gd name="connsiteX78" fmla="*/ 392186 w 4239342"/>
              <a:gd name="connsiteY78" fmla="*/ 1381871 h 3305286"/>
              <a:gd name="connsiteX79" fmla="*/ 522915 w 4239342"/>
              <a:gd name="connsiteY79" fmla="*/ 1251154 h 3305286"/>
              <a:gd name="connsiteX80" fmla="*/ 560266 w 4239342"/>
              <a:gd name="connsiteY80" fmla="*/ 1195132 h 3305286"/>
              <a:gd name="connsiteX81" fmla="*/ 616292 w 4239342"/>
              <a:gd name="connsiteY81" fmla="*/ 1157784 h 3305286"/>
              <a:gd name="connsiteX82" fmla="*/ 634968 w 4239342"/>
              <a:gd name="connsiteY82" fmla="*/ 1101762 h 3305286"/>
              <a:gd name="connsiteX83" fmla="*/ 728345 w 4239342"/>
              <a:gd name="connsiteY83" fmla="*/ 989719 h 3305286"/>
              <a:gd name="connsiteX84" fmla="*/ 765696 w 4239342"/>
              <a:gd name="connsiteY84" fmla="*/ 877675 h 3305286"/>
              <a:gd name="connsiteX85" fmla="*/ 803047 w 4239342"/>
              <a:gd name="connsiteY85" fmla="*/ 765632 h 3305286"/>
              <a:gd name="connsiteX86" fmla="*/ 821723 w 4239342"/>
              <a:gd name="connsiteY86" fmla="*/ 709610 h 3305286"/>
              <a:gd name="connsiteX87" fmla="*/ 877749 w 4239342"/>
              <a:gd name="connsiteY87" fmla="*/ 690936 h 3305286"/>
              <a:gd name="connsiteX88" fmla="*/ 971127 w 4239342"/>
              <a:gd name="connsiteY88" fmla="*/ 597566 h 3305286"/>
              <a:gd name="connsiteX89" fmla="*/ 1083180 w 4239342"/>
              <a:gd name="connsiteY89" fmla="*/ 560218 h 3305286"/>
              <a:gd name="connsiteX90" fmla="*/ 1195233 w 4239342"/>
              <a:gd name="connsiteY90" fmla="*/ 504197 h 3305286"/>
              <a:gd name="connsiteX91" fmla="*/ 1643446 w 4239342"/>
              <a:gd name="connsiteY91" fmla="*/ 522870 h 3305286"/>
              <a:gd name="connsiteX92" fmla="*/ 1755499 w 4239342"/>
              <a:gd name="connsiteY92" fmla="*/ 560218 h 3305286"/>
              <a:gd name="connsiteX93" fmla="*/ 1998280 w 4239342"/>
              <a:gd name="connsiteY93" fmla="*/ 616240 h 3305286"/>
              <a:gd name="connsiteX94" fmla="*/ 2054307 w 4239342"/>
              <a:gd name="connsiteY94" fmla="*/ 634914 h 3305286"/>
              <a:gd name="connsiteX95" fmla="*/ 2222387 w 4239342"/>
              <a:gd name="connsiteY95" fmla="*/ 616240 h 3305286"/>
              <a:gd name="connsiteX96" fmla="*/ 2334440 w 4239342"/>
              <a:gd name="connsiteY96" fmla="*/ 578892 h 3305286"/>
              <a:gd name="connsiteX97" fmla="*/ 2390466 w 4239342"/>
              <a:gd name="connsiteY97" fmla="*/ 522870 h 3305286"/>
              <a:gd name="connsiteX98" fmla="*/ 2446493 w 4239342"/>
              <a:gd name="connsiteY98" fmla="*/ 504197 h 3305286"/>
              <a:gd name="connsiteX99" fmla="*/ 2502519 w 4239342"/>
              <a:gd name="connsiteY99" fmla="*/ 466849 h 3305286"/>
              <a:gd name="connsiteX100" fmla="*/ 2539870 w 4239342"/>
              <a:gd name="connsiteY100" fmla="*/ 410827 h 3305286"/>
              <a:gd name="connsiteX101" fmla="*/ 2595897 w 4239342"/>
              <a:gd name="connsiteY101" fmla="*/ 392153 h 3305286"/>
              <a:gd name="connsiteX102" fmla="*/ 2670599 w 4239342"/>
              <a:gd name="connsiteY102" fmla="*/ 317457 h 3305286"/>
              <a:gd name="connsiteX103" fmla="*/ 2707950 w 4239342"/>
              <a:gd name="connsiteY103" fmla="*/ 261435 h 330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239342" h="3305286">
                <a:moveTo>
                  <a:pt x="2371791" y="578892"/>
                </a:moveTo>
                <a:cubicBezTo>
                  <a:pt x="2396692" y="547769"/>
                  <a:pt x="2427135" y="520365"/>
                  <a:pt x="2446493" y="485523"/>
                </a:cubicBezTo>
                <a:cubicBezTo>
                  <a:pt x="2505119" y="380005"/>
                  <a:pt x="2413839" y="427935"/>
                  <a:pt x="2521195" y="392153"/>
                </a:cubicBezTo>
                <a:lnTo>
                  <a:pt x="2689275" y="280109"/>
                </a:lnTo>
                <a:lnTo>
                  <a:pt x="2745301" y="242762"/>
                </a:lnTo>
                <a:cubicBezTo>
                  <a:pt x="2757751" y="217863"/>
                  <a:pt x="2762967" y="187750"/>
                  <a:pt x="2782652" y="168066"/>
                </a:cubicBezTo>
                <a:cubicBezTo>
                  <a:pt x="2855058" y="95666"/>
                  <a:pt x="2915625" y="86397"/>
                  <a:pt x="3006758" y="56022"/>
                </a:cubicBezTo>
                <a:lnTo>
                  <a:pt x="3062785" y="37348"/>
                </a:lnTo>
                <a:cubicBezTo>
                  <a:pt x="3081460" y="31123"/>
                  <a:pt x="3099278" y="21115"/>
                  <a:pt x="3118811" y="18674"/>
                </a:cubicBezTo>
                <a:lnTo>
                  <a:pt x="3268216" y="0"/>
                </a:lnTo>
                <a:cubicBezTo>
                  <a:pt x="3355368" y="6225"/>
                  <a:pt x="3442897" y="8466"/>
                  <a:pt x="3529673" y="18674"/>
                </a:cubicBezTo>
                <a:cubicBezTo>
                  <a:pt x="3601985" y="27181"/>
                  <a:pt x="3575029" y="46114"/>
                  <a:pt x="3641726" y="74696"/>
                </a:cubicBezTo>
                <a:cubicBezTo>
                  <a:pt x="3665318" y="84806"/>
                  <a:pt x="3691749" y="86319"/>
                  <a:pt x="3716428" y="93370"/>
                </a:cubicBezTo>
                <a:cubicBezTo>
                  <a:pt x="3735356" y="98778"/>
                  <a:pt x="3753779" y="105819"/>
                  <a:pt x="3772455" y="112044"/>
                </a:cubicBezTo>
                <a:cubicBezTo>
                  <a:pt x="3903183" y="199189"/>
                  <a:pt x="3859607" y="149391"/>
                  <a:pt x="3921859" y="242762"/>
                </a:cubicBezTo>
                <a:cubicBezTo>
                  <a:pt x="3928084" y="261436"/>
                  <a:pt x="3926615" y="284865"/>
                  <a:pt x="3940534" y="298783"/>
                </a:cubicBezTo>
                <a:cubicBezTo>
                  <a:pt x="3972277" y="330523"/>
                  <a:pt x="4052587" y="373479"/>
                  <a:pt x="4052587" y="373479"/>
                </a:cubicBezTo>
                <a:cubicBezTo>
                  <a:pt x="4099528" y="514288"/>
                  <a:pt x="4030749" y="346185"/>
                  <a:pt x="4127289" y="466849"/>
                </a:cubicBezTo>
                <a:cubicBezTo>
                  <a:pt x="4139586" y="482219"/>
                  <a:pt x="4137161" y="505264"/>
                  <a:pt x="4145965" y="522870"/>
                </a:cubicBezTo>
                <a:cubicBezTo>
                  <a:pt x="4156003" y="542944"/>
                  <a:pt x="4170866" y="560218"/>
                  <a:pt x="4183316" y="578892"/>
                </a:cubicBezTo>
                <a:cubicBezTo>
                  <a:pt x="4238493" y="744409"/>
                  <a:pt x="4216319" y="651808"/>
                  <a:pt x="4239342" y="859001"/>
                </a:cubicBezTo>
                <a:cubicBezTo>
                  <a:pt x="4233117" y="1020842"/>
                  <a:pt x="4243574" y="1184191"/>
                  <a:pt x="4220667" y="1344523"/>
                </a:cubicBezTo>
                <a:cubicBezTo>
                  <a:pt x="4217493" y="1366742"/>
                  <a:pt x="4180512" y="1366001"/>
                  <a:pt x="4164640" y="1381871"/>
                </a:cubicBezTo>
                <a:cubicBezTo>
                  <a:pt x="4148769" y="1397741"/>
                  <a:pt x="4138425" y="1418407"/>
                  <a:pt x="4127289" y="1437893"/>
                </a:cubicBezTo>
                <a:cubicBezTo>
                  <a:pt x="4113477" y="1462063"/>
                  <a:pt x="4109623" y="1492905"/>
                  <a:pt x="4089938" y="1512589"/>
                </a:cubicBezTo>
                <a:cubicBezTo>
                  <a:pt x="4058195" y="1544329"/>
                  <a:pt x="4015236" y="1562386"/>
                  <a:pt x="3977885" y="1587284"/>
                </a:cubicBezTo>
                <a:lnTo>
                  <a:pt x="3921859" y="1624632"/>
                </a:lnTo>
                <a:cubicBezTo>
                  <a:pt x="3909409" y="1643306"/>
                  <a:pt x="3903541" y="1668759"/>
                  <a:pt x="3884508" y="1680654"/>
                </a:cubicBezTo>
                <a:cubicBezTo>
                  <a:pt x="3851121" y="1701519"/>
                  <a:pt x="3809806" y="1705553"/>
                  <a:pt x="3772455" y="1718002"/>
                </a:cubicBezTo>
                <a:cubicBezTo>
                  <a:pt x="3638127" y="1762774"/>
                  <a:pt x="3805869" y="1708456"/>
                  <a:pt x="3641726" y="1755350"/>
                </a:cubicBezTo>
                <a:cubicBezTo>
                  <a:pt x="3555440" y="1780001"/>
                  <a:pt x="3573970" y="1781842"/>
                  <a:pt x="3473646" y="1848719"/>
                </a:cubicBezTo>
                <a:cubicBezTo>
                  <a:pt x="3437052" y="1873113"/>
                  <a:pt x="3407503" y="1899909"/>
                  <a:pt x="3361593" y="1904741"/>
                </a:cubicBezTo>
                <a:cubicBezTo>
                  <a:pt x="3262344" y="1915187"/>
                  <a:pt x="3162388" y="1917190"/>
                  <a:pt x="3062785" y="1923415"/>
                </a:cubicBezTo>
                <a:cubicBezTo>
                  <a:pt x="3044109" y="1929640"/>
                  <a:pt x="3022130" y="1929792"/>
                  <a:pt x="3006758" y="1942089"/>
                </a:cubicBezTo>
                <a:cubicBezTo>
                  <a:pt x="2950109" y="1987404"/>
                  <a:pt x="2980638" y="2012999"/>
                  <a:pt x="2950732" y="2072806"/>
                </a:cubicBezTo>
                <a:cubicBezTo>
                  <a:pt x="2930656" y="2112954"/>
                  <a:pt x="2900931" y="2147502"/>
                  <a:pt x="2876030" y="2184850"/>
                </a:cubicBezTo>
                <a:cubicBezTo>
                  <a:pt x="2863580" y="2203524"/>
                  <a:pt x="2845777" y="2219580"/>
                  <a:pt x="2838679" y="2240872"/>
                </a:cubicBezTo>
                <a:cubicBezTo>
                  <a:pt x="2832454" y="2259546"/>
                  <a:pt x="2829563" y="2279687"/>
                  <a:pt x="2820003" y="2296894"/>
                </a:cubicBezTo>
                <a:cubicBezTo>
                  <a:pt x="2798202" y="2336132"/>
                  <a:pt x="2770202" y="2371589"/>
                  <a:pt x="2745301" y="2408937"/>
                </a:cubicBezTo>
                <a:lnTo>
                  <a:pt x="2707950" y="2464959"/>
                </a:lnTo>
                <a:cubicBezTo>
                  <a:pt x="2701725" y="2483633"/>
                  <a:pt x="2698079" y="2503375"/>
                  <a:pt x="2689275" y="2520981"/>
                </a:cubicBezTo>
                <a:cubicBezTo>
                  <a:pt x="2665715" y="2568097"/>
                  <a:pt x="2649314" y="2579612"/>
                  <a:pt x="2614572" y="2614350"/>
                </a:cubicBezTo>
                <a:cubicBezTo>
                  <a:pt x="2599383" y="2659915"/>
                  <a:pt x="2594749" y="2690194"/>
                  <a:pt x="2558546" y="2726394"/>
                </a:cubicBezTo>
                <a:cubicBezTo>
                  <a:pt x="2542674" y="2742264"/>
                  <a:pt x="2521195" y="2751293"/>
                  <a:pt x="2502519" y="2763742"/>
                </a:cubicBezTo>
                <a:cubicBezTo>
                  <a:pt x="2455580" y="2904552"/>
                  <a:pt x="2524357" y="2736447"/>
                  <a:pt x="2427817" y="2857111"/>
                </a:cubicBezTo>
                <a:cubicBezTo>
                  <a:pt x="2354136" y="2949204"/>
                  <a:pt x="2489379" y="2893075"/>
                  <a:pt x="2334440" y="2931807"/>
                </a:cubicBezTo>
                <a:cubicBezTo>
                  <a:pt x="2315764" y="2950481"/>
                  <a:pt x="2299261" y="2971616"/>
                  <a:pt x="2278413" y="2987829"/>
                </a:cubicBezTo>
                <a:cubicBezTo>
                  <a:pt x="2242978" y="3015387"/>
                  <a:pt x="2203711" y="3037626"/>
                  <a:pt x="2166360" y="3062525"/>
                </a:cubicBezTo>
                <a:cubicBezTo>
                  <a:pt x="2147685" y="3074974"/>
                  <a:pt x="2126206" y="3084003"/>
                  <a:pt x="2110334" y="3099873"/>
                </a:cubicBezTo>
                <a:cubicBezTo>
                  <a:pt x="2097883" y="3112322"/>
                  <a:pt x="2088080" y="3128162"/>
                  <a:pt x="2072982" y="3137220"/>
                </a:cubicBezTo>
                <a:cubicBezTo>
                  <a:pt x="2056101" y="3147347"/>
                  <a:pt x="2035948" y="3150715"/>
                  <a:pt x="2016956" y="3155894"/>
                </a:cubicBezTo>
                <a:cubicBezTo>
                  <a:pt x="1834503" y="3205650"/>
                  <a:pt x="1884939" y="3191503"/>
                  <a:pt x="1680797" y="3211916"/>
                </a:cubicBezTo>
                <a:cubicBezTo>
                  <a:pt x="1546463" y="3256690"/>
                  <a:pt x="1714219" y="3202368"/>
                  <a:pt x="1550068" y="3249264"/>
                </a:cubicBezTo>
                <a:cubicBezTo>
                  <a:pt x="1480065" y="3269263"/>
                  <a:pt x="1499614" y="3272018"/>
                  <a:pt x="1419339" y="3286612"/>
                </a:cubicBezTo>
                <a:cubicBezTo>
                  <a:pt x="1376031" y="3294486"/>
                  <a:pt x="1332187" y="3299061"/>
                  <a:pt x="1288611" y="3305286"/>
                </a:cubicBezTo>
                <a:cubicBezTo>
                  <a:pt x="1213909" y="3299061"/>
                  <a:pt x="1138446" y="3298934"/>
                  <a:pt x="1064505" y="3286612"/>
                </a:cubicBezTo>
                <a:cubicBezTo>
                  <a:pt x="1025669" y="3280140"/>
                  <a:pt x="989802" y="3261713"/>
                  <a:pt x="952451" y="3249264"/>
                </a:cubicBezTo>
                <a:cubicBezTo>
                  <a:pt x="933776" y="3243039"/>
                  <a:pt x="912805" y="3241509"/>
                  <a:pt x="896425" y="3230590"/>
                </a:cubicBezTo>
                <a:cubicBezTo>
                  <a:pt x="877749" y="3218141"/>
                  <a:pt x="860474" y="3203279"/>
                  <a:pt x="840398" y="3193242"/>
                </a:cubicBezTo>
                <a:cubicBezTo>
                  <a:pt x="685758" y="3115928"/>
                  <a:pt x="888910" y="3244254"/>
                  <a:pt x="728345" y="3137220"/>
                </a:cubicBezTo>
                <a:cubicBezTo>
                  <a:pt x="659332" y="3033710"/>
                  <a:pt x="730479" y="3115583"/>
                  <a:pt x="634968" y="3062525"/>
                </a:cubicBezTo>
                <a:cubicBezTo>
                  <a:pt x="595727" y="3040726"/>
                  <a:pt x="522915" y="2987829"/>
                  <a:pt x="522915" y="2987829"/>
                </a:cubicBezTo>
                <a:cubicBezTo>
                  <a:pt x="510465" y="2969155"/>
                  <a:pt x="501435" y="2947677"/>
                  <a:pt x="485564" y="2931807"/>
                </a:cubicBezTo>
                <a:cubicBezTo>
                  <a:pt x="469692" y="2915937"/>
                  <a:pt x="443559" y="2911985"/>
                  <a:pt x="429537" y="2894459"/>
                </a:cubicBezTo>
                <a:cubicBezTo>
                  <a:pt x="326439" y="2765600"/>
                  <a:pt x="515406" y="2908130"/>
                  <a:pt x="354835" y="2801090"/>
                </a:cubicBezTo>
                <a:cubicBezTo>
                  <a:pt x="329934" y="2763742"/>
                  <a:pt x="294329" y="2731630"/>
                  <a:pt x="280133" y="2689046"/>
                </a:cubicBezTo>
                <a:cubicBezTo>
                  <a:pt x="260671" y="2630666"/>
                  <a:pt x="241797" y="2557673"/>
                  <a:pt x="186755" y="2520981"/>
                </a:cubicBezTo>
                <a:lnTo>
                  <a:pt x="130729" y="2483633"/>
                </a:lnTo>
                <a:cubicBezTo>
                  <a:pt x="74064" y="2313657"/>
                  <a:pt x="160982" y="2582105"/>
                  <a:pt x="93378" y="2334241"/>
                </a:cubicBezTo>
                <a:cubicBezTo>
                  <a:pt x="83019" y="2296260"/>
                  <a:pt x="68477" y="2259546"/>
                  <a:pt x="56027" y="2222198"/>
                </a:cubicBezTo>
                <a:cubicBezTo>
                  <a:pt x="49802" y="2203524"/>
                  <a:pt x="48271" y="2182554"/>
                  <a:pt x="37351" y="2166176"/>
                </a:cubicBezTo>
                <a:lnTo>
                  <a:pt x="0" y="2110154"/>
                </a:lnTo>
                <a:cubicBezTo>
                  <a:pt x="21295" y="1790757"/>
                  <a:pt x="-10918" y="1918822"/>
                  <a:pt x="56027" y="1718002"/>
                </a:cubicBezTo>
                <a:lnTo>
                  <a:pt x="74702" y="1661980"/>
                </a:lnTo>
                <a:cubicBezTo>
                  <a:pt x="89891" y="1616415"/>
                  <a:pt x="94527" y="1586136"/>
                  <a:pt x="130729" y="1549937"/>
                </a:cubicBezTo>
                <a:cubicBezTo>
                  <a:pt x="146600" y="1534067"/>
                  <a:pt x="168080" y="1525038"/>
                  <a:pt x="186755" y="1512589"/>
                </a:cubicBezTo>
                <a:cubicBezTo>
                  <a:pt x="199205" y="1493915"/>
                  <a:pt x="205073" y="1468462"/>
                  <a:pt x="224106" y="1456567"/>
                </a:cubicBezTo>
                <a:cubicBezTo>
                  <a:pt x="257493" y="1435702"/>
                  <a:pt x="303399" y="1441057"/>
                  <a:pt x="336159" y="1419219"/>
                </a:cubicBezTo>
                <a:lnTo>
                  <a:pt x="392186" y="1381871"/>
                </a:lnTo>
                <a:cubicBezTo>
                  <a:pt x="477808" y="1253449"/>
                  <a:pt x="424304" y="1284022"/>
                  <a:pt x="522915" y="1251154"/>
                </a:cubicBezTo>
                <a:cubicBezTo>
                  <a:pt x="535365" y="1232480"/>
                  <a:pt x="544395" y="1211002"/>
                  <a:pt x="560266" y="1195132"/>
                </a:cubicBezTo>
                <a:cubicBezTo>
                  <a:pt x="576137" y="1179262"/>
                  <a:pt x="602270" y="1175310"/>
                  <a:pt x="616292" y="1157784"/>
                </a:cubicBezTo>
                <a:cubicBezTo>
                  <a:pt x="628589" y="1142414"/>
                  <a:pt x="624048" y="1118140"/>
                  <a:pt x="634968" y="1101762"/>
                </a:cubicBezTo>
                <a:cubicBezTo>
                  <a:pt x="693602" y="1013818"/>
                  <a:pt x="687614" y="1081355"/>
                  <a:pt x="728345" y="989719"/>
                </a:cubicBezTo>
                <a:cubicBezTo>
                  <a:pt x="744335" y="953744"/>
                  <a:pt x="753246" y="915023"/>
                  <a:pt x="765696" y="877675"/>
                </a:cubicBezTo>
                <a:lnTo>
                  <a:pt x="803047" y="765632"/>
                </a:lnTo>
                <a:cubicBezTo>
                  <a:pt x="809272" y="746958"/>
                  <a:pt x="803049" y="715834"/>
                  <a:pt x="821723" y="709610"/>
                </a:cubicBezTo>
                <a:lnTo>
                  <a:pt x="877749" y="690936"/>
                </a:lnTo>
                <a:cubicBezTo>
                  <a:pt x="911825" y="639826"/>
                  <a:pt x="912151" y="623775"/>
                  <a:pt x="971127" y="597566"/>
                </a:cubicBezTo>
                <a:cubicBezTo>
                  <a:pt x="1007105" y="581577"/>
                  <a:pt x="1050420" y="582056"/>
                  <a:pt x="1083180" y="560218"/>
                </a:cubicBezTo>
                <a:cubicBezTo>
                  <a:pt x="1155587" y="511951"/>
                  <a:pt x="1117914" y="529967"/>
                  <a:pt x="1195233" y="504197"/>
                </a:cubicBezTo>
                <a:cubicBezTo>
                  <a:pt x="1344637" y="510421"/>
                  <a:pt x="1494654" y="507992"/>
                  <a:pt x="1643446" y="522870"/>
                </a:cubicBezTo>
                <a:cubicBezTo>
                  <a:pt x="1682622" y="526787"/>
                  <a:pt x="1717065" y="551678"/>
                  <a:pt x="1755499" y="560218"/>
                </a:cubicBezTo>
                <a:cubicBezTo>
                  <a:pt x="1784642" y="566694"/>
                  <a:pt x="1941238" y="599944"/>
                  <a:pt x="1998280" y="616240"/>
                </a:cubicBezTo>
                <a:cubicBezTo>
                  <a:pt x="2017208" y="621648"/>
                  <a:pt x="2035631" y="628689"/>
                  <a:pt x="2054307" y="634914"/>
                </a:cubicBezTo>
                <a:cubicBezTo>
                  <a:pt x="2110334" y="628689"/>
                  <a:pt x="2167110" y="627294"/>
                  <a:pt x="2222387" y="616240"/>
                </a:cubicBezTo>
                <a:cubicBezTo>
                  <a:pt x="2260994" y="608519"/>
                  <a:pt x="2334440" y="578892"/>
                  <a:pt x="2334440" y="578892"/>
                </a:cubicBezTo>
                <a:cubicBezTo>
                  <a:pt x="2353115" y="560218"/>
                  <a:pt x="2368491" y="537519"/>
                  <a:pt x="2390466" y="522870"/>
                </a:cubicBezTo>
                <a:cubicBezTo>
                  <a:pt x="2406846" y="511951"/>
                  <a:pt x="2428885" y="513000"/>
                  <a:pt x="2446493" y="504197"/>
                </a:cubicBezTo>
                <a:cubicBezTo>
                  <a:pt x="2466568" y="494160"/>
                  <a:pt x="2483844" y="479298"/>
                  <a:pt x="2502519" y="466849"/>
                </a:cubicBezTo>
                <a:cubicBezTo>
                  <a:pt x="2514969" y="448175"/>
                  <a:pt x="2522344" y="424847"/>
                  <a:pt x="2539870" y="410827"/>
                </a:cubicBezTo>
                <a:cubicBezTo>
                  <a:pt x="2555242" y="398530"/>
                  <a:pt x="2581977" y="406072"/>
                  <a:pt x="2595897" y="392153"/>
                </a:cubicBezTo>
                <a:cubicBezTo>
                  <a:pt x="2695502" y="292556"/>
                  <a:pt x="2521188" y="367256"/>
                  <a:pt x="2670599" y="317457"/>
                </a:cubicBezTo>
                <a:lnTo>
                  <a:pt x="2707950" y="261435"/>
                </a:lnTo>
              </a:path>
            </a:pathLst>
          </a:custGeom>
          <a:ln w="76200" cmpd="sng">
            <a:solidFill>
              <a:srgbClr val="D75855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0200" y="990600"/>
            <a:ext cx="3664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</a:t>
            </a:r>
          </a:p>
          <a:p>
            <a:pPr marL="12700" algn="r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at Cannes</a:t>
            </a: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4"/>
          <p:cNvSpPr/>
          <p:nvPr/>
        </p:nvSpPr>
        <p:spPr>
          <a:xfrm>
            <a:off x="-426" y="191772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val 192"/>
          <p:cNvSpPr/>
          <p:nvPr/>
        </p:nvSpPr>
        <p:spPr>
          <a:xfrm>
            <a:off x="4701236" y="2533830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586188" y="2418778"/>
            <a:ext cx="914400" cy="914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415112" y="2249208"/>
            <a:ext cx="1258048" cy="125654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091636" y="1925734"/>
            <a:ext cx="1905000" cy="19050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77436" y="2608526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674780" y="1524556"/>
            <a:ext cx="2743200" cy="274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2853760" y="3447674"/>
            <a:ext cx="685800" cy="685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738712" y="33326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567636" y="31630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244160" y="28395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929960" y="3522370"/>
            <a:ext cx="533400" cy="5334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7304" y="24384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69256" y="1695074"/>
            <a:ext cx="685800" cy="68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4208" y="1580022"/>
            <a:ext cx="914400" cy="914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83132" y="1410452"/>
            <a:ext cx="1258048" cy="1256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-40344" y="1086978"/>
            <a:ext cx="1905000" cy="1905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45456" y="176977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-457200" y="685800"/>
            <a:ext cx="2743200" cy="2743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1"/>
          <p:cNvSpPr/>
          <p:nvPr/>
        </p:nvSpPr>
        <p:spPr>
          <a:xfrm>
            <a:off x="2209800" y="2209800"/>
            <a:ext cx="3505200" cy="2590800"/>
          </a:xfrm>
          <a:custGeom>
            <a:avLst/>
            <a:gdLst>
              <a:gd name="connsiteX0" fmla="*/ 2371791 w 4239342"/>
              <a:gd name="connsiteY0" fmla="*/ 578892 h 3305286"/>
              <a:gd name="connsiteX1" fmla="*/ 2446493 w 4239342"/>
              <a:gd name="connsiteY1" fmla="*/ 485523 h 3305286"/>
              <a:gd name="connsiteX2" fmla="*/ 2521195 w 4239342"/>
              <a:gd name="connsiteY2" fmla="*/ 392153 h 3305286"/>
              <a:gd name="connsiteX3" fmla="*/ 2689275 w 4239342"/>
              <a:gd name="connsiteY3" fmla="*/ 280109 h 3305286"/>
              <a:gd name="connsiteX4" fmla="*/ 2745301 w 4239342"/>
              <a:gd name="connsiteY4" fmla="*/ 242762 h 3305286"/>
              <a:gd name="connsiteX5" fmla="*/ 2782652 w 4239342"/>
              <a:gd name="connsiteY5" fmla="*/ 168066 h 3305286"/>
              <a:gd name="connsiteX6" fmla="*/ 3006758 w 4239342"/>
              <a:gd name="connsiteY6" fmla="*/ 56022 h 3305286"/>
              <a:gd name="connsiteX7" fmla="*/ 3062785 w 4239342"/>
              <a:gd name="connsiteY7" fmla="*/ 37348 h 3305286"/>
              <a:gd name="connsiteX8" fmla="*/ 3118811 w 4239342"/>
              <a:gd name="connsiteY8" fmla="*/ 18674 h 3305286"/>
              <a:gd name="connsiteX9" fmla="*/ 3268216 w 4239342"/>
              <a:gd name="connsiteY9" fmla="*/ 0 h 3305286"/>
              <a:gd name="connsiteX10" fmla="*/ 3529673 w 4239342"/>
              <a:gd name="connsiteY10" fmla="*/ 18674 h 3305286"/>
              <a:gd name="connsiteX11" fmla="*/ 3641726 w 4239342"/>
              <a:gd name="connsiteY11" fmla="*/ 74696 h 3305286"/>
              <a:gd name="connsiteX12" fmla="*/ 3716428 w 4239342"/>
              <a:gd name="connsiteY12" fmla="*/ 93370 h 3305286"/>
              <a:gd name="connsiteX13" fmla="*/ 3772455 w 4239342"/>
              <a:gd name="connsiteY13" fmla="*/ 112044 h 3305286"/>
              <a:gd name="connsiteX14" fmla="*/ 3921859 w 4239342"/>
              <a:gd name="connsiteY14" fmla="*/ 242762 h 3305286"/>
              <a:gd name="connsiteX15" fmla="*/ 3940534 w 4239342"/>
              <a:gd name="connsiteY15" fmla="*/ 298783 h 3305286"/>
              <a:gd name="connsiteX16" fmla="*/ 4052587 w 4239342"/>
              <a:gd name="connsiteY16" fmla="*/ 373479 h 3305286"/>
              <a:gd name="connsiteX17" fmla="*/ 4127289 w 4239342"/>
              <a:gd name="connsiteY17" fmla="*/ 466849 h 3305286"/>
              <a:gd name="connsiteX18" fmla="*/ 4145965 w 4239342"/>
              <a:gd name="connsiteY18" fmla="*/ 522870 h 3305286"/>
              <a:gd name="connsiteX19" fmla="*/ 4183316 w 4239342"/>
              <a:gd name="connsiteY19" fmla="*/ 578892 h 3305286"/>
              <a:gd name="connsiteX20" fmla="*/ 4239342 w 4239342"/>
              <a:gd name="connsiteY20" fmla="*/ 859001 h 3305286"/>
              <a:gd name="connsiteX21" fmla="*/ 4220667 w 4239342"/>
              <a:gd name="connsiteY21" fmla="*/ 1344523 h 3305286"/>
              <a:gd name="connsiteX22" fmla="*/ 4164640 w 4239342"/>
              <a:gd name="connsiteY22" fmla="*/ 1381871 h 3305286"/>
              <a:gd name="connsiteX23" fmla="*/ 4127289 w 4239342"/>
              <a:gd name="connsiteY23" fmla="*/ 1437893 h 3305286"/>
              <a:gd name="connsiteX24" fmla="*/ 4089938 w 4239342"/>
              <a:gd name="connsiteY24" fmla="*/ 1512589 h 3305286"/>
              <a:gd name="connsiteX25" fmla="*/ 3977885 w 4239342"/>
              <a:gd name="connsiteY25" fmla="*/ 1587284 h 3305286"/>
              <a:gd name="connsiteX26" fmla="*/ 3921859 w 4239342"/>
              <a:gd name="connsiteY26" fmla="*/ 1624632 h 3305286"/>
              <a:gd name="connsiteX27" fmla="*/ 3884508 w 4239342"/>
              <a:gd name="connsiteY27" fmla="*/ 1680654 h 3305286"/>
              <a:gd name="connsiteX28" fmla="*/ 3772455 w 4239342"/>
              <a:gd name="connsiteY28" fmla="*/ 1718002 h 3305286"/>
              <a:gd name="connsiteX29" fmla="*/ 3641726 w 4239342"/>
              <a:gd name="connsiteY29" fmla="*/ 1755350 h 3305286"/>
              <a:gd name="connsiteX30" fmla="*/ 3473646 w 4239342"/>
              <a:gd name="connsiteY30" fmla="*/ 1848719 h 3305286"/>
              <a:gd name="connsiteX31" fmla="*/ 3361593 w 4239342"/>
              <a:gd name="connsiteY31" fmla="*/ 1904741 h 3305286"/>
              <a:gd name="connsiteX32" fmla="*/ 3062785 w 4239342"/>
              <a:gd name="connsiteY32" fmla="*/ 1923415 h 3305286"/>
              <a:gd name="connsiteX33" fmla="*/ 3006758 w 4239342"/>
              <a:gd name="connsiteY33" fmla="*/ 1942089 h 3305286"/>
              <a:gd name="connsiteX34" fmla="*/ 2950732 w 4239342"/>
              <a:gd name="connsiteY34" fmla="*/ 2072806 h 3305286"/>
              <a:gd name="connsiteX35" fmla="*/ 2876030 w 4239342"/>
              <a:gd name="connsiteY35" fmla="*/ 2184850 h 3305286"/>
              <a:gd name="connsiteX36" fmla="*/ 2838679 w 4239342"/>
              <a:gd name="connsiteY36" fmla="*/ 2240872 h 3305286"/>
              <a:gd name="connsiteX37" fmla="*/ 2820003 w 4239342"/>
              <a:gd name="connsiteY37" fmla="*/ 2296894 h 3305286"/>
              <a:gd name="connsiteX38" fmla="*/ 2745301 w 4239342"/>
              <a:gd name="connsiteY38" fmla="*/ 2408937 h 3305286"/>
              <a:gd name="connsiteX39" fmla="*/ 2707950 w 4239342"/>
              <a:gd name="connsiteY39" fmla="*/ 2464959 h 3305286"/>
              <a:gd name="connsiteX40" fmla="*/ 2689275 w 4239342"/>
              <a:gd name="connsiteY40" fmla="*/ 2520981 h 3305286"/>
              <a:gd name="connsiteX41" fmla="*/ 2614572 w 4239342"/>
              <a:gd name="connsiteY41" fmla="*/ 2614350 h 3305286"/>
              <a:gd name="connsiteX42" fmla="*/ 2558546 w 4239342"/>
              <a:gd name="connsiteY42" fmla="*/ 2726394 h 3305286"/>
              <a:gd name="connsiteX43" fmla="*/ 2502519 w 4239342"/>
              <a:gd name="connsiteY43" fmla="*/ 2763742 h 3305286"/>
              <a:gd name="connsiteX44" fmla="*/ 2427817 w 4239342"/>
              <a:gd name="connsiteY44" fmla="*/ 2857111 h 3305286"/>
              <a:gd name="connsiteX45" fmla="*/ 2334440 w 4239342"/>
              <a:gd name="connsiteY45" fmla="*/ 2931807 h 3305286"/>
              <a:gd name="connsiteX46" fmla="*/ 2278413 w 4239342"/>
              <a:gd name="connsiteY46" fmla="*/ 2987829 h 3305286"/>
              <a:gd name="connsiteX47" fmla="*/ 2166360 w 4239342"/>
              <a:gd name="connsiteY47" fmla="*/ 3062525 h 3305286"/>
              <a:gd name="connsiteX48" fmla="*/ 2110334 w 4239342"/>
              <a:gd name="connsiteY48" fmla="*/ 3099873 h 3305286"/>
              <a:gd name="connsiteX49" fmla="*/ 2072982 w 4239342"/>
              <a:gd name="connsiteY49" fmla="*/ 3137220 h 3305286"/>
              <a:gd name="connsiteX50" fmla="*/ 2016956 w 4239342"/>
              <a:gd name="connsiteY50" fmla="*/ 3155894 h 3305286"/>
              <a:gd name="connsiteX51" fmla="*/ 1680797 w 4239342"/>
              <a:gd name="connsiteY51" fmla="*/ 3211916 h 3305286"/>
              <a:gd name="connsiteX52" fmla="*/ 1550068 w 4239342"/>
              <a:gd name="connsiteY52" fmla="*/ 3249264 h 3305286"/>
              <a:gd name="connsiteX53" fmla="*/ 1419339 w 4239342"/>
              <a:gd name="connsiteY53" fmla="*/ 3286612 h 3305286"/>
              <a:gd name="connsiteX54" fmla="*/ 1288611 w 4239342"/>
              <a:gd name="connsiteY54" fmla="*/ 3305286 h 3305286"/>
              <a:gd name="connsiteX55" fmla="*/ 1064505 w 4239342"/>
              <a:gd name="connsiteY55" fmla="*/ 3286612 h 3305286"/>
              <a:gd name="connsiteX56" fmla="*/ 952451 w 4239342"/>
              <a:gd name="connsiteY56" fmla="*/ 3249264 h 3305286"/>
              <a:gd name="connsiteX57" fmla="*/ 896425 w 4239342"/>
              <a:gd name="connsiteY57" fmla="*/ 3230590 h 3305286"/>
              <a:gd name="connsiteX58" fmla="*/ 840398 w 4239342"/>
              <a:gd name="connsiteY58" fmla="*/ 3193242 h 3305286"/>
              <a:gd name="connsiteX59" fmla="*/ 728345 w 4239342"/>
              <a:gd name="connsiteY59" fmla="*/ 3137220 h 3305286"/>
              <a:gd name="connsiteX60" fmla="*/ 634968 w 4239342"/>
              <a:gd name="connsiteY60" fmla="*/ 3062525 h 3305286"/>
              <a:gd name="connsiteX61" fmla="*/ 522915 w 4239342"/>
              <a:gd name="connsiteY61" fmla="*/ 2987829 h 3305286"/>
              <a:gd name="connsiteX62" fmla="*/ 485564 w 4239342"/>
              <a:gd name="connsiteY62" fmla="*/ 2931807 h 3305286"/>
              <a:gd name="connsiteX63" fmla="*/ 429537 w 4239342"/>
              <a:gd name="connsiteY63" fmla="*/ 2894459 h 3305286"/>
              <a:gd name="connsiteX64" fmla="*/ 354835 w 4239342"/>
              <a:gd name="connsiteY64" fmla="*/ 2801090 h 3305286"/>
              <a:gd name="connsiteX65" fmla="*/ 280133 w 4239342"/>
              <a:gd name="connsiteY65" fmla="*/ 2689046 h 3305286"/>
              <a:gd name="connsiteX66" fmla="*/ 186755 w 4239342"/>
              <a:gd name="connsiteY66" fmla="*/ 2520981 h 3305286"/>
              <a:gd name="connsiteX67" fmla="*/ 130729 w 4239342"/>
              <a:gd name="connsiteY67" fmla="*/ 2483633 h 3305286"/>
              <a:gd name="connsiteX68" fmla="*/ 93378 w 4239342"/>
              <a:gd name="connsiteY68" fmla="*/ 2334241 h 3305286"/>
              <a:gd name="connsiteX69" fmla="*/ 56027 w 4239342"/>
              <a:gd name="connsiteY69" fmla="*/ 2222198 h 3305286"/>
              <a:gd name="connsiteX70" fmla="*/ 37351 w 4239342"/>
              <a:gd name="connsiteY70" fmla="*/ 2166176 h 3305286"/>
              <a:gd name="connsiteX71" fmla="*/ 0 w 4239342"/>
              <a:gd name="connsiteY71" fmla="*/ 2110154 h 3305286"/>
              <a:gd name="connsiteX72" fmla="*/ 56027 w 4239342"/>
              <a:gd name="connsiteY72" fmla="*/ 1718002 h 3305286"/>
              <a:gd name="connsiteX73" fmla="*/ 74702 w 4239342"/>
              <a:gd name="connsiteY73" fmla="*/ 1661980 h 3305286"/>
              <a:gd name="connsiteX74" fmla="*/ 130729 w 4239342"/>
              <a:gd name="connsiteY74" fmla="*/ 1549937 h 3305286"/>
              <a:gd name="connsiteX75" fmla="*/ 186755 w 4239342"/>
              <a:gd name="connsiteY75" fmla="*/ 1512589 h 3305286"/>
              <a:gd name="connsiteX76" fmla="*/ 224106 w 4239342"/>
              <a:gd name="connsiteY76" fmla="*/ 1456567 h 3305286"/>
              <a:gd name="connsiteX77" fmla="*/ 336159 w 4239342"/>
              <a:gd name="connsiteY77" fmla="*/ 1419219 h 3305286"/>
              <a:gd name="connsiteX78" fmla="*/ 392186 w 4239342"/>
              <a:gd name="connsiteY78" fmla="*/ 1381871 h 3305286"/>
              <a:gd name="connsiteX79" fmla="*/ 522915 w 4239342"/>
              <a:gd name="connsiteY79" fmla="*/ 1251154 h 3305286"/>
              <a:gd name="connsiteX80" fmla="*/ 560266 w 4239342"/>
              <a:gd name="connsiteY80" fmla="*/ 1195132 h 3305286"/>
              <a:gd name="connsiteX81" fmla="*/ 616292 w 4239342"/>
              <a:gd name="connsiteY81" fmla="*/ 1157784 h 3305286"/>
              <a:gd name="connsiteX82" fmla="*/ 634968 w 4239342"/>
              <a:gd name="connsiteY82" fmla="*/ 1101762 h 3305286"/>
              <a:gd name="connsiteX83" fmla="*/ 728345 w 4239342"/>
              <a:gd name="connsiteY83" fmla="*/ 989719 h 3305286"/>
              <a:gd name="connsiteX84" fmla="*/ 765696 w 4239342"/>
              <a:gd name="connsiteY84" fmla="*/ 877675 h 3305286"/>
              <a:gd name="connsiteX85" fmla="*/ 803047 w 4239342"/>
              <a:gd name="connsiteY85" fmla="*/ 765632 h 3305286"/>
              <a:gd name="connsiteX86" fmla="*/ 821723 w 4239342"/>
              <a:gd name="connsiteY86" fmla="*/ 709610 h 3305286"/>
              <a:gd name="connsiteX87" fmla="*/ 877749 w 4239342"/>
              <a:gd name="connsiteY87" fmla="*/ 690936 h 3305286"/>
              <a:gd name="connsiteX88" fmla="*/ 971127 w 4239342"/>
              <a:gd name="connsiteY88" fmla="*/ 597566 h 3305286"/>
              <a:gd name="connsiteX89" fmla="*/ 1083180 w 4239342"/>
              <a:gd name="connsiteY89" fmla="*/ 560218 h 3305286"/>
              <a:gd name="connsiteX90" fmla="*/ 1195233 w 4239342"/>
              <a:gd name="connsiteY90" fmla="*/ 504197 h 3305286"/>
              <a:gd name="connsiteX91" fmla="*/ 1643446 w 4239342"/>
              <a:gd name="connsiteY91" fmla="*/ 522870 h 3305286"/>
              <a:gd name="connsiteX92" fmla="*/ 1755499 w 4239342"/>
              <a:gd name="connsiteY92" fmla="*/ 560218 h 3305286"/>
              <a:gd name="connsiteX93" fmla="*/ 1998280 w 4239342"/>
              <a:gd name="connsiteY93" fmla="*/ 616240 h 3305286"/>
              <a:gd name="connsiteX94" fmla="*/ 2054307 w 4239342"/>
              <a:gd name="connsiteY94" fmla="*/ 634914 h 3305286"/>
              <a:gd name="connsiteX95" fmla="*/ 2222387 w 4239342"/>
              <a:gd name="connsiteY95" fmla="*/ 616240 h 3305286"/>
              <a:gd name="connsiteX96" fmla="*/ 2334440 w 4239342"/>
              <a:gd name="connsiteY96" fmla="*/ 578892 h 3305286"/>
              <a:gd name="connsiteX97" fmla="*/ 2390466 w 4239342"/>
              <a:gd name="connsiteY97" fmla="*/ 522870 h 3305286"/>
              <a:gd name="connsiteX98" fmla="*/ 2446493 w 4239342"/>
              <a:gd name="connsiteY98" fmla="*/ 504197 h 3305286"/>
              <a:gd name="connsiteX99" fmla="*/ 2502519 w 4239342"/>
              <a:gd name="connsiteY99" fmla="*/ 466849 h 3305286"/>
              <a:gd name="connsiteX100" fmla="*/ 2539870 w 4239342"/>
              <a:gd name="connsiteY100" fmla="*/ 410827 h 3305286"/>
              <a:gd name="connsiteX101" fmla="*/ 2595897 w 4239342"/>
              <a:gd name="connsiteY101" fmla="*/ 392153 h 3305286"/>
              <a:gd name="connsiteX102" fmla="*/ 2670599 w 4239342"/>
              <a:gd name="connsiteY102" fmla="*/ 317457 h 3305286"/>
              <a:gd name="connsiteX103" fmla="*/ 2707950 w 4239342"/>
              <a:gd name="connsiteY103" fmla="*/ 261435 h 330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239342" h="3305286">
                <a:moveTo>
                  <a:pt x="2371791" y="578892"/>
                </a:moveTo>
                <a:cubicBezTo>
                  <a:pt x="2396692" y="547769"/>
                  <a:pt x="2427135" y="520365"/>
                  <a:pt x="2446493" y="485523"/>
                </a:cubicBezTo>
                <a:cubicBezTo>
                  <a:pt x="2505119" y="380005"/>
                  <a:pt x="2413839" y="427935"/>
                  <a:pt x="2521195" y="392153"/>
                </a:cubicBezTo>
                <a:lnTo>
                  <a:pt x="2689275" y="280109"/>
                </a:lnTo>
                <a:lnTo>
                  <a:pt x="2745301" y="242762"/>
                </a:lnTo>
                <a:cubicBezTo>
                  <a:pt x="2757751" y="217863"/>
                  <a:pt x="2762967" y="187750"/>
                  <a:pt x="2782652" y="168066"/>
                </a:cubicBezTo>
                <a:cubicBezTo>
                  <a:pt x="2855058" y="95666"/>
                  <a:pt x="2915625" y="86397"/>
                  <a:pt x="3006758" y="56022"/>
                </a:cubicBezTo>
                <a:lnTo>
                  <a:pt x="3062785" y="37348"/>
                </a:lnTo>
                <a:cubicBezTo>
                  <a:pt x="3081460" y="31123"/>
                  <a:pt x="3099278" y="21115"/>
                  <a:pt x="3118811" y="18674"/>
                </a:cubicBezTo>
                <a:lnTo>
                  <a:pt x="3268216" y="0"/>
                </a:lnTo>
                <a:cubicBezTo>
                  <a:pt x="3355368" y="6225"/>
                  <a:pt x="3442897" y="8466"/>
                  <a:pt x="3529673" y="18674"/>
                </a:cubicBezTo>
                <a:cubicBezTo>
                  <a:pt x="3601985" y="27181"/>
                  <a:pt x="3575029" y="46114"/>
                  <a:pt x="3641726" y="74696"/>
                </a:cubicBezTo>
                <a:cubicBezTo>
                  <a:pt x="3665318" y="84806"/>
                  <a:pt x="3691749" y="86319"/>
                  <a:pt x="3716428" y="93370"/>
                </a:cubicBezTo>
                <a:cubicBezTo>
                  <a:pt x="3735356" y="98778"/>
                  <a:pt x="3753779" y="105819"/>
                  <a:pt x="3772455" y="112044"/>
                </a:cubicBezTo>
                <a:cubicBezTo>
                  <a:pt x="3903183" y="199189"/>
                  <a:pt x="3859607" y="149391"/>
                  <a:pt x="3921859" y="242762"/>
                </a:cubicBezTo>
                <a:cubicBezTo>
                  <a:pt x="3928084" y="261436"/>
                  <a:pt x="3926615" y="284865"/>
                  <a:pt x="3940534" y="298783"/>
                </a:cubicBezTo>
                <a:cubicBezTo>
                  <a:pt x="3972277" y="330523"/>
                  <a:pt x="4052587" y="373479"/>
                  <a:pt x="4052587" y="373479"/>
                </a:cubicBezTo>
                <a:cubicBezTo>
                  <a:pt x="4099528" y="514288"/>
                  <a:pt x="4030749" y="346185"/>
                  <a:pt x="4127289" y="466849"/>
                </a:cubicBezTo>
                <a:cubicBezTo>
                  <a:pt x="4139586" y="482219"/>
                  <a:pt x="4137161" y="505264"/>
                  <a:pt x="4145965" y="522870"/>
                </a:cubicBezTo>
                <a:cubicBezTo>
                  <a:pt x="4156003" y="542944"/>
                  <a:pt x="4170866" y="560218"/>
                  <a:pt x="4183316" y="578892"/>
                </a:cubicBezTo>
                <a:cubicBezTo>
                  <a:pt x="4238493" y="744409"/>
                  <a:pt x="4216319" y="651808"/>
                  <a:pt x="4239342" y="859001"/>
                </a:cubicBezTo>
                <a:cubicBezTo>
                  <a:pt x="4233117" y="1020842"/>
                  <a:pt x="4243574" y="1184191"/>
                  <a:pt x="4220667" y="1344523"/>
                </a:cubicBezTo>
                <a:cubicBezTo>
                  <a:pt x="4217493" y="1366742"/>
                  <a:pt x="4180512" y="1366001"/>
                  <a:pt x="4164640" y="1381871"/>
                </a:cubicBezTo>
                <a:cubicBezTo>
                  <a:pt x="4148769" y="1397741"/>
                  <a:pt x="4138425" y="1418407"/>
                  <a:pt x="4127289" y="1437893"/>
                </a:cubicBezTo>
                <a:cubicBezTo>
                  <a:pt x="4113477" y="1462063"/>
                  <a:pt x="4109623" y="1492905"/>
                  <a:pt x="4089938" y="1512589"/>
                </a:cubicBezTo>
                <a:cubicBezTo>
                  <a:pt x="4058195" y="1544329"/>
                  <a:pt x="4015236" y="1562386"/>
                  <a:pt x="3977885" y="1587284"/>
                </a:cubicBezTo>
                <a:lnTo>
                  <a:pt x="3921859" y="1624632"/>
                </a:lnTo>
                <a:cubicBezTo>
                  <a:pt x="3909409" y="1643306"/>
                  <a:pt x="3903541" y="1668759"/>
                  <a:pt x="3884508" y="1680654"/>
                </a:cubicBezTo>
                <a:cubicBezTo>
                  <a:pt x="3851121" y="1701519"/>
                  <a:pt x="3809806" y="1705553"/>
                  <a:pt x="3772455" y="1718002"/>
                </a:cubicBezTo>
                <a:cubicBezTo>
                  <a:pt x="3638127" y="1762774"/>
                  <a:pt x="3805869" y="1708456"/>
                  <a:pt x="3641726" y="1755350"/>
                </a:cubicBezTo>
                <a:cubicBezTo>
                  <a:pt x="3555440" y="1780001"/>
                  <a:pt x="3573970" y="1781842"/>
                  <a:pt x="3473646" y="1848719"/>
                </a:cubicBezTo>
                <a:cubicBezTo>
                  <a:pt x="3437052" y="1873113"/>
                  <a:pt x="3407503" y="1899909"/>
                  <a:pt x="3361593" y="1904741"/>
                </a:cubicBezTo>
                <a:cubicBezTo>
                  <a:pt x="3262344" y="1915187"/>
                  <a:pt x="3162388" y="1917190"/>
                  <a:pt x="3062785" y="1923415"/>
                </a:cubicBezTo>
                <a:cubicBezTo>
                  <a:pt x="3044109" y="1929640"/>
                  <a:pt x="3022130" y="1929792"/>
                  <a:pt x="3006758" y="1942089"/>
                </a:cubicBezTo>
                <a:cubicBezTo>
                  <a:pt x="2950109" y="1987404"/>
                  <a:pt x="2980638" y="2012999"/>
                  <a:pt x="2950732" y="2072806"/>
                </a:cubicBezTo>
                <a:cubicBezTo>
                  <a:pt x="2930656" y="2112954"/>
                  <a:pt x="2900931" y="2147502"/>
                  <a:pt x="2876030" y="2184850"/>
                </a:cubicBezTo>
                <a:cubicBezTo>
                  <a:pt x="2863580" y="2203524"/>
                  <a:pt x="2845777" y="2219580"/>
                  <a:pt x="2838679" y="2240872"/>
                </a:cubicBezTo>
                <a:cubicBezTo>
                  <a:pt x="2832454" y="2259546"/>
                  <a:pt x="2829563" y="2279687"/>
                  <a:pt x="2820003" y="2296894"/>
                </a:cubicBezTo>
                <a:cubicBezTo>
                  <a:pt x="2798202" y="2336132"/>
                  <a:pt x="2770202" y="2371589"/>
                  <a:pt x="2745301" y="2408937"/>
                </a:cubicBezTo>
                <a:lnTo>
                  <a:pt x="2707950" y="2464959"/>
                </a:lnTo>
                <a:cubicBezTo>
                  <a:pt x="2701725" y="2483633"/>
                  <a:pt x="2698079" y="2503375"/>
                  <a:pt x="2689275" y="2520981"/>
                </a:cubicBezTo>
                <a:cubicBezTo>
                  <a:pt x="2665715" y="2568097"/>
                  <a:pt x="2649314" y="2579612"/>
                  <a:pt x="2614572" y="2614350"/>
                </a:cubicBezTo>
                <a:cubicBezTo>
                  <a:pt x="2599383" y="2659915"/>
                  <a:pt x="2594749" y="2690194"/>
                  <a:pt x="2558546" y="2726394"/>
                </a:cubicBezTo>
                <a:cubicBezTo>
                  <a:pt x="2542674" y="2742264"/>
                  <a:pt x="2521195" y="2751293"/>
                  <a:pt x="2502519" y="2763742"/>
                </a:cubicBezTo>
                <a:cubicBezTo>
                  <a:pt x="2455580" y="2904552"/>
                  <a:pt x="2524357" y="2736447"/>
                  <a:pt x="2427817" y="2857111"/>
                </a:cubicBezTo>
                <a:cubicBezTo>
                  <a:pt x="2354136" y="2949204"/>
                  <a:pt x="2489379" y="2893075"/>
                  <a:pt x="2334440" y="2931807"/>
                </a:cubicBezTo>
                <a:cubicBezTo>
                  <a:pt x="2315764" y="2950481"/>
                  <a:pt x="2299261" y="2971616"/>
                  <a:pt x="2278413" y="2987829"/>
                </a:cubicBezTo>
                <a:cubicBezTo>
                  <a:pt x="2242978" y="3015387"/>
                  <a:pt x="2203711" y="3037626"/>
                  <a:pt x="2166360" y="3062525"/>
                </a:cubicBezTo>
                <a:cubicBezTo>
                  <a:pt x="2147685" y="3074974"/>
                  <a:pt x="2126206" y="3084003"/>
                  <a:pt x="2110334" y="3099873"/>
                </a:cubicBezTo>
                <a:cubicBezTo>
                  <a:pt x="2097883" y="3112322"/>
                  <a:pt x="2088080" y="3128162"/>
                  <a:pt x="2072982" y="3137220"/>
                </a:cubicBezTo>
                <a:cubicBezTo>
                  <a:pt x="2056101" y="3147347"/>
                  <a:pt x="2035948" y="3150715"/>
                  <a:pt x="2016956" y="3155894"/>
                </a:cubicBezTo>
                <a:cubicBezTo>
                  <a:pt x="1834503" y="3205650"/>
                  <a:pt x="1884939" y="3191503"/>
                  <a:pt x="1680797" y="3211916"/>
                </a:cubicBezTo>
                <a:cubicBezTo>
                  <a:pt x="1546463" y="3256690"/>
                  <a:pt x="1714219" y="3202368"/>
                  <a:pt x="1550068" y="3249264"/>
                </a:cubicBezTo>
                <a:cubicBezTo>
                  <a:pt x="1480065" y="3269263"/>
                  <a:pt x="1499614" y="3272018"/>
                  <a:pt x="1419339" y="3286612"/>
                </a:cubicBezTo>
                <a:cubicBezTo>
                  <a:pt x="1376031" y="3294486"/>
                  <a:pt x="1332187" y="3299061"/>
                  <a:pt x="1288611" y="3305286"/>
                </a:cubicBezTo>
                <a:cubicBezTo>
                  <a:pt x="1213909" y="3299061"/>
                  <a:pt x="1138446" y="3298934"/>
                  <a:pt x="1064505" y="3286612"/>
                </a:cubicBezTo>
                <a:cubicBezTo>
                  <a:pt x="1025669" y="3280140"/>
                  <a:pt x="989802" y="3261713"/>
                  <a:pt x="952451" y="3249264"/>
                </a:cubicBezTo>
                <a:cubicBezTo>
                  <a:pt x="933776" y="3243039"/>
                  <a:pt x="912805" y="3241509"/>
                  <a:pt x="896425" y="3230590"/>
                </a:cubicBezTo>
                <a:cubicBezTo>
                  <a:pt x="877749" y="3218141"/>
                  <a:pt x="860474" y="3203279"/>
                  <a:pt x="840398" y="3193242"/>
                </a:cubicBezTo>
                <a:cubicBezTo>
                  <a:pt x="685758" y="3115928"/>
                  <a:pt x="888910" y="3244254"/>
                  <a:pt x="728345" y="3137220"/>
                </a:cubicBezTo>
                <a:cubicBezTo>
                  <a:pt x="659332" y="3033710"/>
                  <a:pt x="730479" y="3115583"/>
                  <a:pt x="634968" y="3062525"/>
                </a:cubicBezTo>
                <a:cubicBezTo>
                  <a:pt x="595727" y="3040726"/>
                  <a:pt x="522915" y="2987829"/>
                  <a:pt x="522915" y="2987829"/>
                </a:cubicBezTo>
                <a:cubicBezTo>
                  <a:pt x="510465" y="2969155"/>
                  <a:pt x="501435" y="2947677"/>
                  <a:pt x="485564" y="2931807"/>
                </a:cubicBezTo>
                <a:cubicBezTo>
                  <a:pt x="469692" y="2915937"/>
                  <a:pt x="443559" y="2911985"/>
                  <a:pt x="429537" y="2894459"/>
                </a:cubicBezTo>
                <a:cubicBezTo>
                  <a:pt x="326439" y="2765600"/>
                  <a:pt x="515406" y="2908130"/>
                  <a:pt x="354835" y="2801090"/>
                </a:cubicBezTo>
                <a:cubicBezTo>
                  <a:pt x="329934" y="2763742"/>
                  <a:pt x="294329" y="2731630"/>
                  <a:pt x="280133" y="2689046"/>
                </a:cubicBezTo>
                <a:cubicBezTo>
                  <a:pt x="260671" y="2630666"/>
                  <a:pt x="241797" y="2557673"/>
                  <a:pt x="186755" y="2520981"/>
                </a:cubicBezTo>
                <a:lnTo>
                  <a:pt x="130729" y="2483633"/>
                </a:lnTo>
                <a:cubicBezTo>
                  <a:pt x="74064" y="2313657"/>
                  <a:pt x="160982" y="2582105"/>
                  <a:pt x="93378" y="2334241"/>
                </a:cubicBezTo>
                <a:cubicBezTo>
                  <a:pt x="83019" y="2296260"/>
                  <a:pt x="68477" y="2259546"/>
                  <a:pt x="56027" y="2222198"/>
                </a:cubicBezTo>
                <a:cubicBezTo>
                  <a:pt x="49802" y="2203524"/>
                  <a:pt x="48271" y="2182554"/>
                  <a:pt x="37351" y="2166176"/>
                </a:cubicBezTo>
                <a:lnTo>
                  <a:pt x="0" y="2110154"/>
                </a:lnTo>
                <a:cubicBezTo>
                  <a:pt x="21295" y="1790757"/>
                  <a:pt x="-10918" y="1918822"/>
                  <a:pt x="56027" y="1718002"/>
                </a:cubicBezTo>
                <a:lnTo>
                  <a:pt x="74702" y="1661980"/>
                </a:lnTo>
                <a:cubicBezTo>
                  <a:pt x="89891" y="1616415"/>
                  <a:pt x="94527" y="1586136"/>
                  <a:pt x="130729" y="1549937"/>
                </a:cubicBezTo>
                <a:cubicBezTo>
                  <a:pt x="146600" y="1534067"/>
                  <a:pt x="168080" y="1525038"/>
                  <a:pt x="186755" y="1512589"/>
                </a:cubicBezTo>
                <a:cubicBezTo>
                  <a:pt x="199205" y="1493915"/>
                  <a:pt x="205073" y="1468462"/>
                  <a:pt x="224106" y="1456567"/>
                </a:cubicBezTo>
                <a:cubicBezTo>
                  <a:pt x="257493" y="1435702"/>
                  <a:pt x="303399" y="1441057"/>
                  <a:pt x="336159" y="1419219"/>
                </a:cubicBezTo>
                <a:lnTo>
                  <a:pt x="392186" y="1381871"/>
                </a:lnTo>
                <a:cubicBezTo>
                  <a:pt x="477808" y="1253449"/>
                  <a:pt x="424304" y="1284022"/>
                  <a:pt x="522915" y="1251154"/>
                </a:cubicBezTo>
                <a:cubicBezTo>
                  <a:pt x="535365" y="1232480"/>
                  <a:pt x="544395" y="1211002"/>
                  <a:pt x="560266" y="1195132"/>
                </a:cubicBezTo>
                <a:cubicBezTo>
                  <a:pt x="576137" y="1179262"/>
                  <a:pt x="602270" y="1175310"/>
                  <a:pt x="616292" y="1157784"/>
                </a:cubicBezTo>
                <a:cubicBezTo>
                  <a:pt x="628589" y="1142414"/>
                  <a:pt x="624048" y="1118140"/>
                  <a:pt x="634968" y="1101762"/>
                </a:cubicBezTo>
                <a:cubicBezTo>
                  <a:pt x="693602" y="1013818"/>
                  <a:pt x="687614" y="1081355"/>
                  <a:pt x="728345" y="989719"/>
                </a:cubicBezTo>
                <a:cubicBezTo>
                  <a:pt x="744335" y="953744"/>
                  <a:pt x="753246" y="915023"/>
                  <a:pt x="765696" y="877675"/>
                </a:cubicBezTo>
                <a:lnTo>
                  <a:pt x="803047" y="765632"/>
                </a:lnTo>
                <a:cubicBezTo>
                  <a:pt x="809272" y="746958"/>
                  <a:pt x="803049" y="715834"/>
                  <a:pt x="821723" y="709610"/>
                </a:cubicBezTo>
                <a:lnTo>
                  <a:pt x="877749" y="690936"/>
                </a:lnTo>
                <a:cubicBezTo>
                  <a:pt x="911825" y="639826"/>
                  <a:pt x="912151" y="623775"/>
                  <a:pt x="971127" y="597566"/>
                </a:cubicBezTo>
                <a:cubicBezTo>
                  <a:pt x="1007105" y="581577"/>
                  <a:pt x="1050420" y="582056"/>
                  <a:pt x="1083180" y="560218"/>
                </a:cubicBezTo>
                <a:cubicBezTo>
                  <a:pt x="1155587" y="511951"/>
                  <a:pt x="1117914" y="529967"/>
                  <a:pt x="1195233" y="504197"/>
                </a:cubicBezTo>
                <a:cubicBezTo>
                  <a:pt x="1344637" y="510421"/>
                  <a:pt x="1494654" y="507992"/>
                  <a:pt x="1643446" y="522870"/>
                </a:cubicBezTo>
                <a:cubicBezTo>
                  <a:pt x="1682622" y="526787"/>
                  <a:pt x="1717065" y="551678"/>
                  <a:pt x="1755499" y="560218"/>
                </a:cubicBezTo>
                <a:cubicBezTo>
                  <a:pt x="1784642" y="566694"/>
                  <a:pt x="1941238" y="599944"/>
                  <a:pt x="1998280" y="616240"/>
                </a:cubicBezTo>
                <a:cubicBezTo>
                  <a:pt x="2017208" y="621648"/>
                  <a:pt x="2035631" y="628689"/>
                  <a:pt x="2054307" y="634914"/>
                </a:cubicBezTo>
                <a:cubicBezTo>
                  <a:pt x="2110334" y="628689"/>
                  <a:pt x="2167110" y="627294"/>
                  <a:pt x="2222387" y="616240"/>
                </a:cubicBezTo>
                <a:cubicBezTo>
                  <a:pt x="2260994" y="608519"/>
                  <a:pt x="2334440" y="578892"/>
                  <a:pt x="2334440" y="578892"/>
                </a:cubicBezTo>
                <a:cubicBezTo>
                  <a:pt x="2353115" y="560218"/>
                  <a:pt x="2368491" y="537519"/>
                  <a:pt x="2390466" y="522870"/>
                </a:cubicBezTo>
                <a:cubicBezTo>
                  <a:pt x="2406846" y="511951"/>
                  <a:pt x="2428885" y="513000"/>
                  <a:pt x="2446493" y="504197"/>
                </a:cubicBezTo>
                <a:cubicBezTo>
                  <a:pt x="2466568" y="494160"/>
                  <a:pt x="2483844" y="479298"/>
                  <a:pt x="2502519" y="466849"/>
                </a:cubicBezTo>
                <a:cubicBezTo>
                  <a:pt x="2514969" y="448175"/>
                  <a:pt x="2522344" y="424847"/>
                  <a:pt x="2539870" y="410827"/>
                </a:cubicBezTo>
                <a:cubicBezTo>
                  <a:pt x="2555242" y="398530"/>
                  <a:pt x="2581977" y="406072"/>
                  <a:pt x="2595897" y="392153"/>
                </a:cubicBezTo>
                <a:cubicBezTo>
                  <a:pt x="2695502" y="292556"/>
                  <a:pt x="2521188" y="367256"/>
                  <a:pt x="2670599" y="317457"/>
                </a:cubicBezTo>
                <a:lnTo>
                  <a:pt x="2707950" y="261435"/>
                </a:lnTo>
              </a:path>
            </a:pathLst>
          </a:custGeom>
          <a:ln w="76200" cmpd="sng">
            <a:solidFill>
              <a:srgbClr val="D75855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71514"/>
              </p:ext>
            </p:extLst>
          </p:nvPr>
        </p:nvGraphicFramePr>
        <p:xfrm>
          <a:off x="2514600" y="35221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40" imgW="1016000" imgH="215900" progId="Equation.3">
                  <p:embed/>
                </p:oleObj>
              </mc:Choice>
              <mc:Fallback>
                <p:oleObj name="Equation" r:id="rId40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514600" y="35221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96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Freeform 190"/>
          <p:cNvSpPr/>
          <p:nvPr/>
        </p:nvSpPr>
        <p:spPr>
          <a:xfrm>
            <a:off x="2209800" y="2209800"/>
            <a:ext cx="3505200" cy="2590800"/>
          </a:xfrm>
          <a:custGeom>
            <a:avLst/>
            <a:gdLst>
              <a:gd name="connsiteX0" fmla="*/ 2371791 w 4239342"/>
              <a:gd name="connsiteY0" fmla="*/ 578892 h 3305286"/>
              <a:gd name="connsiteX1" fmla="*/ 2446493 w 4239342"/>
              <a:gd name="connsiteY1" fmla="*/ 485523 h 3305286"/>
              <a:gd name="connsiteX2" fmla="*/ 2521195 w 4239342"/>
              <a:gd name="connsiteY2" fmla="*/ 392153 h 3305286"/>
              <a:gd name="connsiteX3" fmla="*/ 2689275 w 4239342"/>
              <a:gd name="connsiteY3" fmla="*/ 280109 h 3305286"/>
              <a:gd name="connsiteX4" fmla="*/ 2745301 w 4239342"/>
              <a:gd name="connsiteY4" fmla="*/ 242762 h 3305286"/>
              <a:gd name="connsiteX5" fmla="*/ 2782652 w 4239342"/>
              <a:gd name="connsiteY5" fmla="*/ 168066 h 3305286"/>
              <a:gd name="connsiteX6" fmla="*/ 3006758 w 4239342"/>
              <a:gd name="connsiteY6" fmla="*/ 56022 h 3305286"/>
              <a:gd name="connsiteX7" fmla="*/ 3062785 w 4239342"/>
              <a:gd name="connsiteY7" fmla="*/ 37348 h 3305286"/>
              <a:gd name="connsiteX8" fmla="*/ 3118811 w 4239342"/>
              <a:gd name="connsiteY8" fmla="*/ 18674 h 3305286"/>
              <a:gd name="connsiteX9" fmla="*/ 3268216 w 4239342"/>
              <a:gd name="connsiteY9" fmla="*/ 0 h 3305286"/>
              <a:gd name="connsiteX10" fmla="*/ 3529673 w 4239342"/>
              <a:gd name="connsiteY10" fmla="*/ 18674 h 3305286"/>
              <a:gd name="connsiteX11" fmla="*/ 3641726 w 4239342"/>
              <a:gd name="connsiteY11" fmla="*/ 74696 h 3305286"/>
              <a:gd name="connsiteX12" fmla="*/ 3716428 w 4239342"/>
              <a:gd name="connsiteY12" fmla="*/ 93370 h 3305286"/>
              <a:gd name="connsiteX13" fmla="*/ 3772455 w 4239342"/>
              <a:gd name="connsiteY13" fmla="*/ 112044 h 3305286"/>
              <a:gd name="connsiteX14" fmla="*/ 3921859 w 4239342"/>
              <a:gd name="connsiteY14" fmla="*/ 242762 h 3305286"/>
              <a:gd name="connsiteX15" fmla="*/ 3940534 w 4239342"/>
              <a:gd name="connsiteY15" fmla="*/ 298783 h 3305286"/>
              <a:gd name="connsiteX16" fmla="*/ 4052587 w 4239342"/>
              <a:gd name="connsiteY16" fmla="*/ 373479 h 3305286"/>
              <a:gd name="connsiteX17" fmla="*/ 4127289 w 4239342"/>
              <a:gd name="connsiteY17" fmla="*/ 466849 h 3305286"/>
              <a:gd name="connsiteX18" fmla="*/ 4145965 w 4239342"/>
              <a:gd name="connsiteY18" fmla="*/ 522870 h 3305286"/>
              <a:gd name="connsiteX19" fmla="*/ 4183316 w 4239342"/>
              <a:gd name="connsiteY19" fmla="*/ 578892 h 3305286"/>
              <a:gd name="connsiteX20" fmla="*/ 4239342 w 4239342"/>
              <a:gd name="connsiteY20" fmla="*/ 859001 h 3305286"/>
              <a:gd name="connsiteX21" fmla="*/ 4220667 w 4239342"/>
              <a:gd name="connsiteY21" fmla="*/ 1344523 h 3305286"/>
              <a:gd name="connsiteX22" fmla="*/ 4164640 w 4239342"/>
              <a:gd name="connsiteY22" fmla="*/ 1381871 h 3305286"/>
              <a:gd name="connsiteX23" fmla="*/ 4127289 w 4239342"/>
              <a:gd name="connsiteY23" fmla="*/ 1437893 h 3305286"/>
              <a:gd name="connsiteX24" fmla="*/ 4089938 w 4239342"/>
              <a:gd name="connsiteY24" fmla="*/ 1512589 h 3305286"/>
              <a:gd name="connsiteX25" fmla="*/ 3977885 w 4239342"/>
              <a:gd name="connsiteY25" fmla="*/ 1587284 h 3305286"/>
              <a:gd name="connsiteX26" fmla="*/ 3921859 w 4239342"/>
              <a:gd name="connsiteY26" fmla="*/ 1624632 h 3305286"/>
              <a:gd name="connsiteX27" fmla="*/ 3884508 w 4239342"/>
              <a:gd name="connsiteY27" fmla="*/ 1680654 h 3305286"/>
              <a:gd name="connsiteX28" fmla="*/ 3772455 w 4239342"/>
              <a:gd name="connsiteY28" fmla="*/ 1718002 h 3305286"/>
              <a:gd name="connsiteX29" fmla="*/ 3641726 w 4239342"/>
              <a:gd name="connsiteY29" fmla="*/ 1755350 h 3305286"/>
              <a:gd name="connsiteX30" fmla="*/ 3473646 w 4239342"/>
              <a:gd name="connsiteY30" fmla="*/ 1848719 h 3305286"/>
              <a:gd name="connsiteX31" fmla="*/ 3361593 w 4239342"/>
              <a:gd name="connsiteY31" fmla="*/ 1904741 h 3305286"/>
              <a:gd name="connsiteX32" fmla="*/ 3062785 w 4239342"/>
              <a:gd name="connsiteY32" fmla="*/ 1923415 h 3305286"/>
              <a:gd name="connsiteX33" fmla="*/ 3006758 w 4239342"/>
              <a:gd name="connsiteY33" fmla="*/ 1942089 h 3305286"/>
              <a:gd name="connsiteX34" fmla="*/ 2950732 w 4239342"/>
              <a:gd name="connsiteY34" fmla="*/ 2072806 h 3305286"/>
              <a:gd name="connsiteX35" fmla="*/ 2876030 w 4239342"/>
              <a:gd name="connsiteY35" fmla="*/ 2184850 h 3305286"/>
              <a:gd name="connsiteX36" fmla="*/ 2838679 w 4239342"/>
              <a:gd name="connsiteY36" fmla="*/ 2240872 h 3305286"/>
              <a:gd name="connsiteX37" fmla="*/ 2820003 w 4239342"/>
              <a:gd name="connsiteY37" fmla="*/ 2296894 h 3305286"/>
              <a:gd name="connsiteX38" fmla="*/ 2745301 w 4239342"/>
              <a:gd name="connsiteY38" fmla="*/ 2408937 h 3305286"/>
              <a:gd name="connsiteX39" fmla="*/ 2707950 w 4239342"/>
              <a:gd name="connsiteY39" fmla="*/ 2464959 h 3305286"/>
              <a:gd name="connsiteX40" fmla="*/ 2689275 w 4239342"/>
              <a:gd name="connsiteY40" fmla="*/ 2520981 h 3305286"/>
              <a:gd name="connsiteX41" fmla="*/ 2614572 w 4239342"/>
              <a:gd name="connsiteY41" fmla="*/ 2614350 h 3305286"/>
              <a:gd name="connsiteX42" fmla="*/ 2558546 w 4239342"/>
              <a:gd name="connsiteY42" fmla="*/ 2726394 h 3305286"/>
              <a:gd name="connsiteX43" fmla="*/ 2502519 w 4239342"/>
              <a:gd name="connsiteY43" fmla="*/ 2763742 h 3305286"/>
              <a:gd name="connsiteX44" fmla="*/ 2427817 w 4239342"/>
              <a:gd name="connsiteY44" fmla="*/ 2857111 h 3305286"/>
              <a:gd name="connsiteX45" fmla="*/ 2334440 w 4239342"/>
              <a:gd name="connsiteY45" fmla="*/ 2931807 h 3305286"/>
              <a:gd name="connsiteX46" fmla="*/ 2278413 w 4239342"/>
              <a:gd name="connsiteY46" fmla="*/ 2987829 h 3305286"/>
              <a:gd name="connsiteX47" fmla="*/ 2166360 w 4239342"/>
              <a:gd name="connsiteY47" fmla="*/ 3062525 h 3305286"/>
              <a:gd name="connsiteX48" fmla="*/ 2110334 w 4239342"/>
              <a:gd name="connsiteY48" fmla="*/ 3099873 h 3305286"/>
              <a:gd name="connsiteX49" fmla="*/ 2072982 w 4239342"/>
              <a:gd name="connsiteY49" fmla="*/ 3137220 h 3305286"/>
              <a:gd name="connsiteX50" fmla="*/ 2016956 w 4239342"/>
              <a:gd name="connsiteY50" fmla="*/ 3155894 h 3305286"/>
              <a:gd name="connsiteX51" fmla="*/ 1680797 w 4239342"/>
              <a:gd name="connsiteY51" fmla="*/ 3211916 h 3305286"/>
              <a:gd name="connsiteX52" fmla="*/ 1550068 w 4239342"/>
              <a:gd name="connsiteY52" fmla="*/ 3249264 h 3305286"/>
              <a:gd name="connsiteX53" fmla="*/ 1419339 w 4239342"/>
              <a:gd name="connsiteY53" fmla="*/ 3286612 h 3305286"/>
              <a:gd name="connsiteX54" fmla="*/ 1288611 w 4239342"/>
              <a:gd name="connsiteY54" fmla="*/ 3305286 h 3305286"/>
              <a:gd name="connsiteX55" fmla="*/ 1064505 w 4239342"/>
              <a:gd name="connsiteY55" fmla="*/ 3286612 h 3305286"/>
              <a:gd name="connsiteX56" fmla="*/ 952451 w 4239342"/>
              <a:gd name="connsiteY56" fmla="*/ 3249264 h 3305286"/>
              <a:gd name="connsiteX57" fmla="*/ 896425 w 4239342"/>
              <a:gd name="connsiteY57" fmla="*/ 3230590 h 3305286"/>
              <a:gd name="connsiteX58" fmla="*/ 840398 w 4239342"/>
              <a:gd name="connsiteY58" fmla="*/ 3193242 h 3305286"/>
              <a:gd name="connsiteX59" fmla="*/ 728345 w 4239342"/>
              <a:gd name="connsiteY59" fmla="*/ 3137220 h 3305286"/>
              <a:gd name="connsiteX60" fmla="*/ 634968 w 4239342"/>
              <a:gd name="connsiteY60" fmla="*/ 3062525 h 3305286"/>
              <a:gd name="connsiteX61" fmla="*/ 522915 w 4239342"/>
              <a:gd name="connsiteY61" fmla="*/ 2987829 h 3305286"/>
              <a:gd name="connsiteX62" fmla="*/ 485564 w 4239342"/>
              <a:gd name="connsiteY62" fmla="*/ 2931807 h 3305286"/>
              <a:gd name="connsiteX63" fmla="*/ 429537 w 4239342"/>
              <a:gd name="connsiteY63" fmla="*/ 2894459 h 3305286"/>
              <a:gd name="connsiteX64" fmla="*/ 354835 w 4239342"/>
              <a:gd name="connsiteY64" fmla="*/ 2801090 h 3305286"/>
              <a:gd name="connsiteX65" fmla="*/ 280133 w 4239342"/>
              <a:gd name="connsiteY65" fmla="*/ 2689046 h 3305286"/>
              <a:gd name="connsiteX66" fmla="*/ 186755 w 4239342"/>
              <a:gd name="connsiteY66" fmla="*/ 2520981 h 3305286"/>
              <a:gd name="connsiteX67" fmla="*/ 130729 w 4239342"/>
              <a:gd name="connsiteY67" fmla="*/ 2483633 h 3305286"/>
              <a:gd name="connsiteX68" fmla="*/ 93378 w 4239342"/>
              <a:gd name="connsiteY68" fmla="*/ 2334241 h 3305286"/>
              <a:gd name="connsiteX69" fmla="*/ 56027 w 4239342"/>
              <a:gd name="connsiteY69" fmla="*/ 2222198 h 3305286"/>
              <a:gd name="connsiteX70" fmla="*/ 37351 w 4239342"/>
              <a:gd name="connsiteY70" fmla="*/ 2166176 h 3305286"/>
              <a:gd name="connsiteX71" fmla="*/ 0 w 4239342"/>
              <a:gd name="connsiteY71" fmla="*/ 2110154 h 3305286"/>
              <a:gd name="connsiteX72" fmla="*/ 56027 w 4239342"/>
              <a:gd name="connsiteY72" fmla="*/ 1718002 h 3305286"/>
              <a:gd name="connsiteX73" fmla="*/ 74702 w 4239342"/>
              <a:gd name="connsiteY73" fmla="*/ 1661980 h 3305286"/>
              <a:gd name="connsiteX74" fmla="*/ 130729 w 4239342"/>
              <a:gd name="connsiteY74" fmla="*/ 1549937 h 3305286"/>
              <a:gd name="connsiteX75" fmla="*/ 186755 w 4239342"/>
              <a:gd name="connsiteY75" fmla="*/ 1512589 h 3305286"/>
              <a:gd name="connsiteX76" fmla="*/ 224106 w 4239342"/>
              <a:gd name="connsiteY76" fmla="*/ 1456567 h 3305286"/>
              <a:gd name="connsiteX77" fmla="*/ 336159 w 4239342"/>
              <a:gd name="connsiteY77" fmla="*/ 1419219 h 3305286"/>
              <a:gd name="connsiteX78" fmla="*/ 392186 w 4239342"/>
              <a:gd name="connsiteY78" fmla="*/ 1381871 h 3305286"/>
              <a:gd name="connsiteX79" fmla="*/ 522915 w 4239342"/>
              <a:gd name="connsiteY79" fmla="*/ 1251154 h 3305286"/>
              <a:gd name="connsiteX80" fmla="*/ 560266 w 4239342"/>
              <a:gd name="connsiteY80" fmla="*/ 1195132 h 3305286"/>
              <a:gd name="connsiteX81" fmla="*/ 616292 w 4239342"/>
              <a:gd name="connsiteY81" fmla="*/ 1157784 h 3305286"/>
              <a:gd name="connsiteX82" fmla="*/ 634968 w 4239342"/>
              <a:gd name="connsiteY82" fmla="*/ 1101762 h 3305286"/>
              <a:gd name="connsiteX83" fmla="*/ 728345 w 4239342"/>
              <a:gd name="connsiteY83" fmla="*/ 989719 h 3305286"/>
              <a:gd name="connsiteX84" fmla="*/ 765696 w 4239342"/>
              <a:gd name="connsiteY84" fmla="*/ 877675 h 3305286"/>
              <a:gd name="connsiteX85" fmla="*/ 803047 w 4239342"/>
              <a:gd name="connsiteY85" fmla="*/ 765632 h 3305286"/>
              <a:gd name="connsiteX86" fmla="*/ 821723 w 4239342"/>
              <a:gd name="connsiteY86" fmla="*/ 709610 h 3305286"/>
              <a:gd name="connsiteX87" fmla="*/ 877749 w 4239342"/>
              <a:gd name="connsiteY87" fmla="*/ 690936 h 3305286"/>
              <a:gd name="connsiteX88" fmla="*/ 971127 w 4239342"/>
              <a:gd name="connsiteY88" fmla="*/ 597566 h 3305286"/>
              <a:gd name="connsiteX89" fmla="*/ 1083180 w 4239342"/>
              <a:gd name="connsiteY89" fmla="*/ 560218 h 3305286"/>
              <a:gd name="connsiteX90" fmla="*/ 1195233 w 4239342"/>
              <a:gd name="connsiteY90" fmla="*/ 504197 h 3305286"/>
              <a:gd name="connsiteX91" fmla="*/ 1643446 w 4239342"/>
              <a:gd name="connsiteY91" fmla="*/ 522870 h 3305286"/>
              <a:gd name="connsiteX92" fmla="*/ 1755499 w 4239342"/>
              <a:gd name="connsiteY92" fmla="*/ 560218 h 3305286"/>
              <a:gd name="connsiteX93" fmla="*/ 1998280 w 4239342"/>
              <a:gd name="connsiteY93" fmla="*/ 616240 h 3305286"/>
              <a:gd name="connsiteX94" fmla="*/ 2054307 w 4239342"/>
              <a:gd name="connsiteY94" fmla="*/ 634914 h 3305286"/>
              <a:gd name="connsiteX95" fmla="*/ 2222387 w 4239342"/>
              <a:gd name="connsiteY95" fmla="*/ 616240 h 3305286"/>
              <a:gd name="connsiteX96" fmla="*/ 2334440 w 4239342"/>
              <a:gd name="connsiteY96" fmla="*/ 578892 h 3305286"/>
              <a:gd name="connsiteX97" fmla="*/ 2390466 w 4239342"/>
              <a:gd name="connsiteY97" fmla="*/ 522870 h 3305286"/>
              <a:gd name="connsiteX98" fmla="*/ 2446493 w 4239342"/>
              <a:gd name="connsiteY98" fmla="*/ 504197 h 3305286"/>
              <a:gd name="connsiteX99" fmla="*/ 2502519 w 4239342"/>
              <a:gd name="connsiteY99" fmla="*/ 466849 h 3305286"/>
              <a:gd name="connsiteX100" fmla="*/ 2539870 w 4239342"/>
              <a:gd name="connsiteY100" fmla="*/ 410827 h 3305286"/>
              <a:gd name="connsiteX101" fmla="*/ 2595897 w 4239342"/>
              <a:gd name="connsiteY101" fmla="*/ 392153 h 3305286"/>
              <a:gd name="connsiteX102" fmla="*/ 2670599 w 4239342"/>
              <a:gd name="connsiteY102" fmla="*/ 317457 h 3305286"/>
              <a:gd name="connsiteX103" fmla="*/ 2707950 w 4239342"/>
              <a:gd name="connsiteY103" fmla="*/ 261435 h 330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239342" h="3305286">
                <a:moveTo>
                  <a:pt x="2371791" y="578892"/>
                </a:moveTo>
                <a:cubicBezTo>
                  <a:pt x="2396692" y="547769"/>
                  <a:pt x="2427135" y="520365"/>
                  <a:pt x="2446493" y="485523"/>
                </a:cubicBezTo>
                <a:cubicBezTo>
                  <a:pt x="2505119" y="380005"/>
                  <a:pt x="2413839" y="427935"/>
                  <a:pt x="2521195" y="392153"/>
                </a:cubicBezTo>
                <a:lnTo>
                  <a:pt x="2689275" y="280109"/>
                </a:lnTo>
                <a:lnTo>
                  <a:pt x="2745301" y="242762"/>
                </a:lnTo>
                <a:cubicBezTo>
                  <a:pt x="2757751" y="217863"/>
                  <a:pt x="2762967" y="187750"/>
                  <a:pt x="2782652" y="168066"/>
                </a:cubicBezTo>
                <a:cubicBezTo>
                  <a:pt x="2855058" y="95666"/>
                  <a:pt x="2915625" y="86397"/>
                  <a:pt x="3006758" y="56022"/>
                </a:cubicBezTo>
                <a:lnTo>
                  <a:pt x="3062785" y="37348"/>
                </a:lnTo>
                <a:cubicBezTo>
                  <a:pt x="3081460" y="31123"/>
                  <a:pt x="3099278" y="21115"/>
                  <a:pt x="3118811" y="18674"/>
                </a:cubicBezTo>
                <a:lnTo>
                  <a:pt x="3268216" y="0"/>
                </a:lnTo>
                <a:cubicBezTo>
                  <a:pt x="3355368" y="6225"/>
                  <a:pt x="3442897" y="8466"/>
                  <a:pt x="3529673" y="18674"/>
                </a:cubicBezTo>
                <a:cubicBezTo>
                  <a:pt x="3601985" y="27181"/>
                  <a:pt x="3575029" y="46114"/>
                  <a:pt x="3641726" y="74696"/>
                </a:cubicBezTo>
                <a:cubicBezTo>
                  <a:pt x="3665318" y="84806"/>
                  <a:pt x="3691749" y="86319"/>
                  <a:pt x="3716428" y="93370"/>
                </a:cubicBezTo>
                <a:cubicBezTo>
                  <a:pt x="3735356" y="98778"/>
                  <a:pt x="3753779" y="105819"/>
                  <a:pt x="3772455" y="112044"/>
                </a:cubicBezTo>
                <a:cubicBezTo>
                  <a:pt x="3903183" y="199189"/>
                  <a:pt x="3859607" y="149391"/>
                  <a:pt x="3921859" y="242762"/>
                </a:cubicBezTo>
                <a:cubicBezTo>
                  <a:pt x="3928084" y="261436"/>
                  <a:pt x="3926615" y="284865"/>
                  <a:pt x="3940534" y="298783"/>
                </a:cubicBezTo>
                <a:cubicBezTo>
                  <a:pt x="3972277" y="330523"/>
                  <a:pt x="4052587" y="373479"/>
                  <a:pt x="4052587" y="373479"/>
                </a:cubicBezTo>
                <a:cubicBezTo>
                  <a:pt x="4099528" y="514288"/>
                  <a:pt x="4030749" y="346185"/>
                  <a:pt x="4127289" y="466849"/>
                </a:cubicBezTo>
                <a:cubicBezTo>
                  <a:pt x="4139586" y="482219"/>
                  <a:pt x="4137161" y="505264"/>
                  <a:pt x="4145965" y="522870"/>
                </a:cubicBezTo>
                <a:cubicBezTo>
                  <a:pt x="4156003" y="542944"/>
                  <a:pt x="4170866" y="560218"/>
                  <a:pt x="4183316" y="578892"/>
                </a:cubicBezTo>
                <a:cubicBezTo>
                  <a:pt x="4238493" y="744409"/>
                  <a:pt x="4216319" y="651808"/>
                  <a:pt x="4239342" y="859001"/>
                </a:cubicBezTo>
                <a:cubicBezTo>
                  <a:pt x="4233117" y="1020842"/>
                  <a:pt x="4243574" y="1184191"/>
                  <a:pt x="4220667" y="1344523"/>
                </a:cubicBezTo>
                <a:cubicBezTo>
                  <a:pt x="4217493" y="1366742"/>
                  <a:pt x="4180512" y="1366001"/>
                  <a:pt x="4164640" y="1381871"/>
                </a:cubicBezTo>
                <a:cubicBezTo>
                  <a:pt x="4148769" y="1397741"/>
                  <a:pt x="4138425" y="1418407"/>
                  <a:pt x="4127289" y="1437893"/>
                </a:cubicBezTo>
                <a:cubicBezTo>
                  <a:pt x="4113477" y="1462063"/>
                  <a:pt x="4109623" y="1492905"/>
                  <a:pt x="4089938" y="1512589"/>
                </a:cubicBezTo>
                <a:cubicBezTo>
                  <a:pt x="4058195" y="1544329"/>
                  <a:pt x="4015236" y="1562386"/>
                  <a:pt x="3977885" y="1587284"/>
                </a:cubicBezTo>
                <a:lnTo>
                  <a:pt x="3921859" y="1624632"/>
                </a:lnTo>
                <a:cubicBezTo>
                  <a:pt x="3909409" y="1643306"/>
                  <a:pt x="3903541" y="1668759"/>
                  <a:pt x="3884508" y="1680654"/>
                </a:cubicBezTo>
                <a:cubicBezTo>
                  <a:pt x="3851121" y="1701519"/>
                  <a:pt x="3809806" y="1705553"/>
                  <a:pt x="3772455" y="1718002"/>
                </a:cubicBezTo>
                <a:cubicBezTo>
                  <a:pt x="3638127" y="1762774"/>
                  <a:pt x="3805869" y="1708456"/>
                  <a:pt x="3641726" y="1755350"/>
                </a:cubicBezTo>
                <a:cubicBezTo>
                  <a:pt x="3555440" y="1780001"/>
                  <a:pt x="3573970" y="1781842"/>
                  <a:pt x="3473646" y="1848719"/>
                </a:cubicBezTo>
                <a:cubicBezTo>
                  <a:pt x="3437052" y="1873113"/>
                  <a:pt x="3407503" y="1899909"/>
                  <a:pt x="3361593" y="1904741"/>
                </a:cubicBezTo>
                <a:cubicBezTo>
                  <a:pt x="3262344" y="1915187"/>
                  <a:pt x="3162388" y="1917190"/>
                  <a:pt x="3062785" y="1923415"/>
                </a:cubicBezTo>
                <a:cubicBezTo>
                  <a:pt x="3044109" y="1929640"/>
                  <a:pt x="3022130" y="1929792"/>
                  <a:pt x="3006758" y="1942089"/>
                </a:cubicBezTo>
                <a:cubicBezTo>
                  <a:pt x="2950109" y="1987404"/>
                  <a:pt x="2980638" y="2012999"/>
                  <a:pt x="2950732" y="2072806"/>
                </a:cubicBezTo>
                <a:cubicBezTo>
                  <a:pt x="2930656" y="2112954"/>
                  <a:pt x="2900931" y="2147502"/>
                  <a:pt x="2876030" y="2184850"/>
                </a:cubicBezTo>
                <a:cubicBezTo>
                  <a:pt x="2863580" y="2203524"/>
                  <a:pt x="2845777" y="2219580"/>
                  <a:pt x="2838679" y="2240872"/>
                </a:cubicBezTo>
                <a:cubicBezTo>
                  <a:pt x="2832454" y="2259546"/>
                  <a:pt x="2829563" y="2279687"/>
                  <a:pt x="2820003" y="2296894"/>
                </a:cubicBezTo>
                <a:cubicBezTo>
                  <a:pt x="2798202" y="2336132"/>
                  <a:pt x="2770202" y="2371589"/>
                  <a:pt x="2745301" y="2408937"/>
                </a:cubicBezTo>
                <a:lnTo>
                  <a:pt x="2707950" y="2464959"/>
                </a:lnTo>
                <a:cubicBezTo>
                  <a:pt x="2701725" y="2483633"/>
                  <a:pt x="2698079" y="2503375"/>
                  <a:pt x="2689275" y="2520981"/>
                </a:cubicBezTo>
                <a:cubicBezTo>
                  <a:pt x="2665715" y="2568097"/>
                  <a:pt x="2649314" y="2579612"/>
                  <a:pt x="2614572" y="2614350"/>
                </a:cubicBezTo>
                <a:cubicBezTo>
                  <a:pt x="2599383" y="2659915"/>
                  <a:pt x="2594749" y="2690194"/>
                  <a:pt x="2558546" y="2726394"/>
                </a:cubicBezTo>
                <a:cubicBezTo>
                  <a:pt x="2542674" y="2742264"/>
                  <a:pt x="2521195" y="2751293"/>
                  <a:pt x="2502519" y="2763742"/>
                </a:cubicBezTo>
                <a:cubicBezTo>
                  <a:pt x="2455580" y="2904552"/>
                  <a:pt x="2524357" y="2736447"/>
                  <a:pt x="2427817" y="2857111"/>
                </a:cubicBezTo>
                <a:cubicBezTo>
                  <a:pt x="2354136" y="2949204"/>
                  <a:pt x="2489379" y="2893075"/>
                  <a:pt x="2334440" y="2931807"/>
                </a:cubicBezTo>
                <a:cubicBezTo>
                  <a:pt x="2315764" y="2950481"/>
                  <a:pt x="2299261" y="2971616"/>
                  <a:pt x="2278413" y="2987829"/>
                </a:cubicBezTo>
                <a:cubicBezTo>
                  <a:pt x="2242978" y="3015387"/>
                  <a:pt x="2203711" y="3037626"/>
                  <a:pt x="2166360" y="3062525"/>
                </a:cubicBezTo>
                <a:cubicBezTo>
                  <a:pt x="2147685" y="3074974"/>
                  <a:pt x="2126206" y="3084003"/>
                  <a:pt x="2110334" y="3099873"/>
                </a:cubicBezTo>
                <a:cubicBezTo>
                  <a:pt x="2097883" y="3112322"/>
                  <a:pt x="2088080" y="3128162"/>
                  <a:pt x="2072982" y="3137220"/>
                </a:cubicBezTo>
                <a:cubicBezTo>
                  <a:pt x="2056101" y="3147347"/>
                  <a:pt x="2035948" y="3150715"/>
                  <a:pt x="2016956" y="3155894"/>
                </a:cubicBezTo>
                <a:cubicBezTo>
                  <a:pt x="1834503" y="3205650"/>
                  <a:pt x="1884939" y="3191503"/>
                  <a:pt x="1680797" y="3211916"/>
                </a:cubicBezTo>
                <a:cubicBezTo>
                  <a:pt x="1546463" y="3256690"/>
                  <a:pt x="1714219" y="3202368"/>
                  <a:pt x="1550068" y="3249264"/>
                </a:cubicBezTo>
                <a:cubicBezTo>
                  <a:pt x="1480065" y="3269263"/>
                  <a:pt x="1499614" y="3272018"/>
                  <a:pt x="1419339" y="3286612"/>
                </a:cubicBezTo>
                <a:cubicBezTo>
                  <a:pt x="1376031" y="3294486"/>
                  <a:pt x="1332187" y="3299061"/>
                  <a:pt x="1288611" y="3305286"/>
                </a:cubicBezTo>
                <a:cubicBezTo>
                  <a:pt x="1213909" y="3299061"/>
                  <a:pt x="1138446" y="3298934"/>
                  <a:pt x="1064505" y="3286612"/>
                </a:cubicBezTo>
                <a:cubicBezTo>
                  <a:pt x="1025669" y="3280140"/>
                  <a:pt x="989802" y="3261713"/>
                  <a:pt x="952451" y="3249264"/>
                </a:cubicBezTo>
                <a:cubicBezTo>
                  <a:pt x="933776" y="3243039"/>
                  <a:pt x="912805" y="3241509"/>
                  <a:pt x="896425" y="3230590"/>
                </a:cubicBezTo>
                <a:cubicBezTo>
                  <a:pt x="877749" y="3218141"/>
                  <a:pt x="860474" y="3203279"/>
                  <a:pt x="840398" y="3193242"/>
                </a:cubicBezTo>
                <a:cubicBezTo>
                  <a:pt x="685758" y="3115928"/>
                  <a:pt x="888910" y="3244254"/>
                  <a:pt x="728345" y="3137220"/>
                </a:cubicBezTo>
                <a:cubicBezTo>
                  <a:pt x="659332" y="3033710"/>
                  <a:pt x="730479" y="3115583"/>
                  <a:pt x="634968" y="3062525"/>
                </a:cubicBezTo>
                <a:cubicBezTo>
                  <a:pt x="595727" y="3040726"/>
                  <a:pt x="522915" y="2987829"/>
                  <a:pt x="522915" y="2987829"/>
                </a:cubicBezTo>
                <a:cubicBezTo>
                  <a:pt x="510465" y="2969155"/>
                  <a:pt x="501435" y="2947677"/>
                  <a:pt x="485564" y="2931807"/>
                </a:cubicBezTo>
                <a:cubicBezTo>
                  <a:pt x="469692" y="2915937"/>
                  <a:pt x="443559" y="2911985"/>
                  <a:pt x="429537" y="2894459"/>
                </a:cubicBezTo>
                <a:cubicBezTo>
                  <a:pt x="326439" y="2765600"/>
                  <a:pt x="515406" y="2908130"/>
                  <a:pt x="354835" y="2801090"/>
                </a:cubicBezTo>
                <a:cubicBezTo>
                  <a:pt x="329934" y="2763742"/>
                  <a:pt x="294329" y="2731630"/>
                  <a:pt x="280133" y="2689046"/>
                </a:cubicBezTo>
                <a:cubicBezTo>
                  <a:pt x="260671" y="2630666"/>
                  <a:pt x="241797" y="2557673"/>
                  <a:pt x="186755" y="2520981"/>
                </a:cubicBezTo>
                <a:lnTo>
                  <a:pt x="130729" y="2483633"/>
                </a:lnTo>
                <a:cubicBezTo>
                  <a:pt x="74064" y="2313657"/>
                  <a:pt x="160982" y="2582105"/>
                  <a:pt x="93378" y="2334241"/>
                </a:cubicBezTo>
                <a:cubicBezTo>
                  <a:pt x="83019" y="2296260"/>
                  <a:pt x="68477" y="2259546"/>
                  <a:pt x="56027" y="2222198"/>
                </a:cubicBezTo>
                <a:cubicBezTo>
                  <a:pt x="49802" y="2203524"/>
                  <a:pt x="48271" y="2182554"/>
                  <a:pt x="37351" y="2166176"/>
                </a:cubicBezTo>
                <a:lnTo>
                  <a:pt x="0" y="2110154"/>
                </a:lnTo>
                <a:cubicBezTo>
                  <a:pt x="21295" y="1790757"/>
                  <a:pt x="-10918" y="1918822"/>
                  <a:pt x="56027" y="1718002"/>
                </a:cubicBezTo>
                <a:lnTo>
                  <a:pt x="74702" y="1661980"/>
                </a:lnTo>
                <a:cubicBezTo>
                  <a:pt x="89891" y="1616415"/>
                  <a:pt x="94527" y="1586136"/>
                  <a:pt x="130729" y="1549937"/>
                </a:cubicBezTo>
                <a:cubicBezTo>
                  <a:pt x="146600" y="1534067"/>
                  <a:pt x="168080" y="1525038"/>
                  <a:pt x="186755" y="1512589"/>
                </a:cubicBezTo>
                <a:cubicBezTo>
                  <a:pt x="199205" y="1493915"/>
                  <a:pt x="205073" y="1468462"/>
                  <a:pt x="224106" y="1456567"/>
                </a:cubicBezTo>
                <a:cubicBezTo>
                  <a:pt x="257493" y="1435702"/>
                  <a:pt x="303399" y="1441057"/>
                  <a:pt x="336159" y="1419219"/>
                </a:cubicBezTo>
                <a:lnTo>
                  <a:pt x="392186" y="1381871"/>
                </a:lnTo>
                <a:cubicBezTo>
                  <a:pt x="477808" y="1253449"/>
                  <a:pt x="424304" y="1284022"/>
                  <a:pt x="522915" y="1251154"/>
                </a:cubicBezTo>
                <a:cubicBezTo>
                  <a:pt x="535365" y="1232480"/>
                  <a:pt x="544395" y="1211002"/>
                  <a:pt x="560266" y="1195132"/>
                </a:cubicBezTo>
                <a:cubicBezTo>
                  <a:pt x="576137" y="1179262"/>
                  <a:pt x="602270" y="1175310"/>
                  <a:pt x="616292" y="1157784"/>
                </a:cubicBezTo>
                <a:cubicBezTo>
                  <a:pt x="628589" y="1142414"/>
                  <a:pt x="624048" y="1118140"/>
                  <a:pt x="634968" y="1101762"/>
                </a:cubicBezTo>
                <a:cubicBezTo>
                  <a:pt x="693602" y="1013818"/>
                  <a:pt x="687614" y="1081355"/>
                  <a:pt x="728345" y="989719"/>
                </a:cubicBezTo>
                <a:cubicBezTo>
                  <a:pt x="744335" y="953744"/>
                  <a:pt x="753246" y="915023"/>
                  <a:pt x="765696" y="877675"/>
                </a:cubicBezTo>
                <a:lnTo>
                  <a:pt x="803047" y="765632"/>
                </a:lnTo>
                <a:cubicBezTo>
                  <a:pt x="809272" y="746958"/>
                  <a:pt x="803049" y="715834"/>
                  <a:pt x="821723" y="709610"/>
                </a:cubicBezTo>
                <a:lnTo>
                  <a:pt x="877749" y="690936"/>
                </a:lnTo>
                <a:cubicBezTo>
                  <a:pt x="911825" y="639826"/>
                  <a:pt x="912151" y="623775"/>
                  <a:pt x="971127" y="597566"/>
                </a:cubicBezTo>
                <a:cubicBezTo>
                  <a:pt x="1007105" y="581577"/>
                  <a:pt x="1050420" y="582056"/>
                  <a:pt x="1083180" y="560218"/>
                </a:cubicBezTo>
                <a:cubicBezTo>
                  <a:pt x="1155587" y="511951"/>
                  <a:pt x="1117914" y="529967"/>
                  <a:pt x="1195233" y="504197"/>
                </a:cubicBezTo>
                <a:cubicBezTo>
                  <a:pt x="1344637" y="510421"/>
                  <a:pt x="1494654" y="507992"/>
                  <a:pt x="1643446" y="522870"/>
                </a:cubicBezTo>
                <a:cubicBezTo>
                  <a:pt x="1682622" y="526787"/>
                  <a:pt x="1717065" y="551678"/>
                  <a:pt x="1755499" y="560218"/>
                </a:cubicBezTo>
                <a:cubicBezTo>
                  <a:pt x="1784642" y="566694"/>
                  <a:pt x="1941238" y="599944"/>
                  <a:pt x="1998280" y="616240"/>
                </a:cubicBezTo>
                <a:cubicBezTo>
                  <a:pt x="2017208" y="621648"/>
                  <a:pt x="2035631" y="628689"/>
                  <a:pt x="2054307" y="634914"/>
                </a:cubicBezTo>
                <a:cubicBezTo>
                  <a:pt x="2110334" y="628689"/>
                  <a:pt x="2167110" y="627294"/>
                  <a:pt x="2222387" y="616240"/>
                </a:cubicBezTo>
                <a:cubicBezTo>
                  <a:pt x="2260994" y="608519"/>
                  <a:pt x="2334440" y="578892"/>
                  <a:pt x="2334440" y="578892"/>
                </a:cubicBezTo>
                <a:cubicBezTo>
                  <a:pt x="2353115" y="560218"/>
                  <a:pt x="2368491" y="537519"/>
                  <a:pt x="2390466" y="522870"/>
                </a:cubicBezTo>
                <a:cubicBezTo>
                  <a:pt x="2406846" y="511951"/>
                  <a:pt x="2428885" y="513000"/>
                  <a:pt x="2446493" y="504197"/>
                </a:cubicBezTo>
                <a:cubicBezTo>
                  <a:pt x="2466568" y="494160"/>
                  <a:pt x="2483844" y="479298"/>
                  <a:pt x="2502519" y="466849"/>
                </a:cubicBezTo>
                <a:cubicBezTo>
                  <a:pt x="2514969" y="448175"/>
                  <a:pt x="2522344" y="424847"/>
                  <a:pt x="2539870" y="410827"/>
                </a:cubicBezTo>
                <a:cubicBezTo>
                  <a:pt x="2555242" y="398530"/>
                  <a:pt x="2581977" y="406072"/>
                  <a:pt x="2595897" y="392153"/>
                </a:cubicBezTo>
                <a:cubicBezTo>
                  <a:pt x="2695502" y="292556"/>
                  <a:pt x="2521188" y="367256"/>
                  <a:pt x="2670599" y="317457"/>
                </a:cubicBezTo>
                <a:lnTo>
                  <a:pt x="2707950" y="261435"/>
                </a:lnTo>
              </a:path>
            </a:pathLst>
          </a:custGeom>
          <a:ln w="76200" cmpd="sng">
            <a:solidFill>
              <a:srgbClr val="D75855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Fitting the intricate boundary with the kernel</a:t>
            </a:r>
          </a:p>
        </p:txBody>
      </p:sp>
      <p:graphicFrame>
        <p:nvGraphicFramePr>
          <p:cNvPr id="193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2459"/>
              </p:ext>
            </p:extLst>
          </p:nvPr>
        </p:nvGraphicFramePr>
        <p:xfrm>
          <a:off x="5124450" y="1371600"/>
          <a:ext cx="3714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40" imgW="1016000" imgH="215900" progId="Equation.3">
                  <p:embed/>
                </p:oleObj>
              </mc:Choice>
              <mc:Fallback>
                <p:oleObj name="Equation" r:id="rId40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124450" y="1371600"/>
                        <a:ext cx="37147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46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Freeform 190"/>
          <p:cNvSpPr/>
          <p:nvPr/>
        </p:nvSpPr>
        <p:spPr>
          <a:xfrm>
            <a:off x="2667000" y="2209800"/>
            <a:ext cx="2971800" cy="2133600"/>
          </a:xfrm>
          <a:custGeom>
            <a:avLst/>
            <a:gdLst>
              <a:gd name="connsiteX0" fmla="*/ 2371791 w 4239342"/>
              <a:gd name="connsiteY0" fmla="*/ 578892 h 3305286"/>
              <a:gd name="connsiteX1" fmla="*/ 2446493 w 4239342"/>
              <a:gd name="connsiteY1" fmla="*/ 485523 h 3305286"/>
              <a:gd name="connsiteX2" fmla="*/ 2521195 w 4239342"/>
              <a:gd name="connsiteY2" fmla="*/ 392153 h 3305286"/>
              <a:gd name="connsiteX3" fmla="*/ 2689275 w 4239342"/>
              <a:gd name="connsiteY3" fmla="*/ 280109 h 3305286"/>
              <a:gd name="connsiteX4" fmla="*/ 2745301 w 4239342"/>
              <a:gd name="connsiteY4" fmla="*/ 242762 h 3305286"/>
              <a:gd name="connsiteX5" fmla="*/ 2782652 w 4239342"/>
              <a:gd name="connsiteY5" fmla="*/ 168066 h 3305286"/>
              <a:gd name="connsiteX6" fmla="*/ 3006758 w 4239342"/>
              <a:gd name="connsiteY6" fmla="*/ 56022 h 3305286"/>
              <a:gd name="connsiteX7" fmla="*/ 3062785 w 4239342"/>
              <a:gd name="connsiteY7" fmla="*/ 37348 h 3305286"/>
              <a:gd name="connsiteX8" fmla="*/ 3118811 w 4239342"/>
              <a:gd name="connsiteY8" fmla="*/ 18674 h 3305286"/>
              <a:gd name="connsiteX9" fmla="*/ 3268216 w 4239342"/>
              <a:gd name="connsiteY9" fmla="*/ 0 h 3305286"/>
              <a:gd name="connsiteX10" fmla="*/ 3529673 w 4239342"/>
              <a:gd name="connsiteY10" fmla="*/ 18674 h 3305286"/>
              <a:gd name="connsiteX11" fmla="*/ 3641726 w 4239342"/>
              <a:gd name="connsiteY11" fmla="*/ 74696 h 3305286"/>
              <a:gd name="connsiteX12" fmla="*/ 3716428 w 4239342"/>
              <a:gd name="connsiteY12" fmla="*/ 93370 h 3305286"/>
              <a:gd name="connsiteX13" fmla="*/ 3772455 w 4239342"/>
              <a:gd name="connsiteY13" fmla="*/ 112044 h 3305286"/>
              <a:gd name="connsiteX14" fmla="*/ 3921859 w 4239342"/>
              <a:gd name="connsiteY14" fmla="*/ 242762 h 3305286"/>
              <a:gd name="connsiteX15" fmla="*/ 3940534 w 4239342"/>
              <a:gd name="connsiteY15" fmla="*/ 298783 h 3305286"/>
              <a:gd name="connsiteX16" fmla="*/ 4052587 w 4239342"/>
              <a:gd name="connsiteY16" fmla="*/ 373479 h 3305286"/>
              <a:gd name="connsiteX17" fmla="*/ 4127289 w 4239342"/>
              <a:gd name="connsiteY17" fmla="*/ 466849 h 3305286"/>
              <a:gd name="connsiteX18" fmla="*/ 4145965 w 4239342"/>
              <a:gd name="connsiteY18" fmla="*/ 522870 h 3305286"/>
              <a:gd name="connsiteX19" fmla="*/ 4183316 w 4239342"/>
              <a:gd name="connsiteY19" fmla="*/ 578892 h 3305286"/>
              <a:gd name="connsiteX20" fmla="*/ 4239342 w 4239342"/>
              <a:gd name="connsiteY20" fmla="*/ 859001 h 3305286"/>
              <a:gd name="connsiteX21" fmla="*/ 4220667 w 4239342"/>
              <a:gd name="connsiteY21" fmla="*/ 1344523 h 3305286"/>
              <a:gd name="connsiteX22" fmla="*/ 4164640 w 4239342"/>
              <a:gd name="connsiteY22" fmla="*/ 1381871 h 3305286"/>
              <a:gd name="connsiteX23" fmla="*/ 4127289 w 4239342"/>
              <a:gd name="connsiteY23" fmla="*/ 1437893 h 3305286"/>
              <a:gd name="connsiteX24" fmla="*/ 4089938 w 4239342"/>
              <a:gd name="connsiteY24" fmla="*/ 1512589 h 3305286"/>
              <a:gd name="connsiteX25" fmla="*/ 3977885 w 4239342"/>
              <a:gd name="connsiteY25" fmla="*/ 1587284 h 3305286"/>
              <a:gd name="connsiteX26" fmla="*/ 3921859 w 4239342"/>
              <a:gd name="connsiteY26" fmla="*/ 1624632 h 3305286"/>
              <a:gd name="connsiteX27" fmla="*/ 3884508 w 4239342"/>
              <a:gd name="connsiteY27" fmla="*/ 1680654 h 3305286"/>
              <a:gd name="connsiteX28" fmla="*/ 3772455 w 4239342"/>
              <a:gd name="connsiteY28" fmla="*/ 1718002 h 3305286"/>
              <a:gd name="connsiteX29" fmla="*/ 3641726 w 4239342"/>
              <a:gd name="connsiteY29" fmla="*/ 1755350 h 3305286"/>
              <a:gd name="connsiteX30" fmla="*/ 3473646 w 4239342"/>
              <a:gd name="connsiteY30" fmla="*/ 1848719 h 3305286"/>
              <a:gd name="connsiteX31" fmla="*/ 3361593 w 4239342"/>
              <a:gd name="connsiteY31" fmla="*/ 1904741 h 3305286"/>
              <a:gd name="connsiteX32" fmla="*/ 3062785 w 4239342"/>
              <a:gd name="connsiteY32" fmla="*/ 1923415 h 3305286"/>
              <a:gd name="connsiteX33" fmla="*/ 3006758 w 4239342"/>
              <a:gd name="connsiteY33" fmla="*/ 1942089 h 3305286"/>
              <a:gd name="connsiteX34" fmla="*/ 2950732 w 4239342"/>
              <a:gd name="connsiteY34" fmla="*/ 2072806 h 3305286"/>
              <a:gd name="connsiteX35" fmla="*/ 2876030 w 4239342"/>
              <a:gd name="connsiteY35" fmla="*/ 2184850 h 3305286"/>
              <a:gd name="connsiteX36" fmla="*/ 2838679 w 4239342"/>
              <a:gd name="connsiteY36" fmla="*/ 2240872 h 3305286"/>
              <a:gd name="connsiteX37" fmla="*/ 2820003 w 4239342"/>
              <a:gd name="connsiteY37" fmla="*/ 2296894 h 3305286"/>
              <a:gd name="connsiteX38" fmla="*/ 2745301 w 4239342"/>
              <a:gd name="connsiteY38" fmla="*/ 2408937 h 3305286"/>
              <a:gd name="connsiteX39" fmla="*/ 2707950 w 4239342"/>
              <a:gd name="connsiteY39" fmla="*/ 2464959 h 3305286"/>
              <a:gd name="connsiteX40" fmla="*/ 2689275 w 4239342"/>
              <a:gd name="connsiteY40" fmla="*/ 2520981 h 3305286"/>
              <a:gd name="connsiteX41" fmla="*/ 2614572 w 4239342"/>
              <a:gd name="connsiteY41" fmla="*/ 2614350 h 3305286"/>
              <a:gd name="connsiteX42" fmla="*/ 2558546 w 4239342"/>
              <a:gd name="connsiteY42" fmla="*/ 2726394 h 3305286"/>
              <a:gd name="connsiteX43" fmla="*/ 2502519 w 4239342"/>
              <a:gd name="connsiteY43" fmla="*/ 2763742 h 3305286"/>
              <a:gd name="connsiteX44" fmla="*/ 2427817 w 4239342"/>
              <a:gd name="connsiteY44" fmla="*/ 2857111 h 3305286"/>
              <a:gd name="connsiteX45" fmla="*/ 2334440 w 4239342"/>
              <a:gd name="connsiteY45" fmla="*/ 2931807 h 3305286"/>
              <a:gd name="connsiteX46" fmla="*/ 2278413 w 4239342"/>
              <a:gd name="connsiteY46" fmla="*/ 2987829 h 3305286"/>
              <a:gd name="connsiteX47" fmla="*/ 2166360 w 4239342"/>
              <a:gd name="connsiteY47" fmla="*/ 3062525 h 3305286"/>
              <a:gd name="connsiteX48" fmla="*/ 2110334 w 4239342"/>
              <a:gd name="connsiteY48" fmla="*/ 3099873 h 3305286"/>
              <a:gd name="connsiteX49" fmla="*/ 2072982 w 4239342"/>
              <a:gd name="connsiteY49" fmla="*/ 3137220 h 3305286"/>
              <a:gd name="connsiteX50" fmla="*/ 2016956 w 4239342"/>
              <a:gd name="connsiteY50" fmla="*/ 3155894 h 3305286"/>
              <a:gd name="connsiteX51" fmla="*/ 1680797 w 4239342"/>
              <a:gd name="connsiteY51" fmla="*/ 3211916 h 3305286"/>
              <a:gd name="connsiteX52" fmla="*/ 1550068 w 4239342"/>
              <a:gd name="connsiteY52" fmla="*/ 3249264 h 3305286"/>
              <a:gd name="connsiteX53" fmla="*/ 1419339 w 4239342"/>
              <a:gd name="connsiteY53" fmla="*/ 3286612 h 3305286"/>
              <a:gd name="connsiteX54" fmla="*/ 1288611 w 4239342"/>
              <a:gd name="connsiteY54" fmla="*/ 3305286 h 3305286"/>
              <a:gd name="connsiteX55" fmla="*/ 1064505 w 4239342"/>
              <a:gd name="connsiteY55" fmla="*/ 3286612 h 3305286"/>
              <a:gd name="connsiteX56" fmla="*/ 952451 w 4239342"/>
              <a:gd name="connsiteY56" fmla="*/ 3249264 h 3305286"/>
              <a:gd name="connsiteX57" fmla="*/ 896425 w 4239342"/>
              <a:gd name="connsiteY57" fmla="*/ 3230590 h 3305286"/>
              <a:gd name="connsiteX58" fmla="*/ 840398 w 4239342"/>
              <a:gd name="connsiteY58" fmla="*/ 3193242 h 3305286"/>
              <a:gd name="connsiteX59" fmla="*/ 728345 w 4239342"/>
              <a:gd name="connsiteY59" fmla="*/ 3137220 h 3305286"/>
              <a:gd name="connsiteX60" fmla="*/ 634968 w 4239342"/>
              <a:gd name="connsiteY60" fmla="*/ 3062525 h 3305286"/>
              <a:gd name="connsiteX61" fmla="*/ 522915 w 4239342"/>
              <a:gd name="connsiteY61" fmla="*/ 2987829 h 3305286"/>
              <a:gd name="connsiteX62" fmla="*/ 485564 w 4239342"/>
              <a:gd name="connsiteY62" fmla="*/ 2931807 h 3305286"/>
              <a:gd name="connsiteX63" fmla="*/ 429537 w 4239342"/>
              <a:gd name="connsiteY63" fmla="*/ 2894459 h 3305286"/>
              <a:gd name="connsiteX64" fmla="*/ 354835 w 4239342"/>
              <a:gd name="connsiteY64" fmla="*/ 2801090 h 3305286"/>
              <a:gd name="connsiteX65" fmla="*/ 280133 w 4239342"/>
              <a:gd name="connsiteY65" fmla="*/ 2689046 h 3305286"/>
              <a:gd name="connsiteX66" fmla="*/ 186755 w 4239342"/>
              <a:gd name="connsiteY66" fmla="*/ 2520981 h 3305286"/>
              <a:gd name="connsiteX67" fmla="*/ 130729 w 4239342"/>
              <a:gd name="connsiteY67" fmla="*/ 2483633 h 3305286"/>
              <a:gd name="connsiteX68" fmla="*/ 93378 w 4239342"/>
              <a:gd name="connsiteY68" fmla="*/ 2334241 h 3305286"/>
              <a:gd name="connsiteX69" fmla="*/ 56027 w 4239342"/>
              <a:gd name="connsiteY69" fmla="*/ 2222198 h 3305286"/>
              <a:gd name="connsiteX70" fmla="*/ 37351 w 4239342"/>
              <a:gd name="connsiteY70" fmla="*/ 2166176 h 3305286"/>
              <a:gd name="connsiteX71" fmla="*/ 0 w 4239342"/>
              <a:gd name="connsiteY71" fmla="*/ 2110154 h 3305286"/>
              <a:gd name="connsiteX72" fmla="*/ 56027 w 4239342"/>
              <a:gd name="connsiteY72" fmla="*/ 1718002 h 3305286"/>
              <a:gd name="connsiteX73" fmla="*/ 74702 w 4239342"/>
              <a:gd name="connsiteY73" fmla="*/ 1661980 h 3305286"/>
              <a:gd name="connsiteX74" fmla="*/ 130729 w 4239342"/>
              <a:gd name="connsiteY74" fmla="*/ 1549937 h 3305286"/>
              <a:gd name="connsiteX75" fmla="*/ 186755 w 4239342"/>
              <a:gd name="connsiteY75" fmla="*/ 1512589 h 3305286"/>
              <a:gd name="connsiteX76" fmla="*/ 224106 w 4239342"/>
              <a:gd name="connsiteY76" fmla="*/ 1456567 h 3305286"/>
              <a:gd name="connsiteX77" fmla="*/ 336159 w 4239342"/>
              <a:gd name="connsiteY77" fmla="*/ 1419219 h 3305286"/>
              <a:gd name="connsiteX78" fmla="*/ 392186 w 4239342"/>
              <a:gd name="connsiteY78" fmla="*/ 1381871 h 3305286"/>
              <a:gd name="connsiteX79" fmla="*/ 522915 w 4239342"/>
              <a:gd name="connsiteY79" fmla="*/ 1251154 h 3305286"/>
              <a:gd name="connsiteX80" fmla="*/ 560266 w 4239342"/>
              <a:gd name="connsiteY80" fmla="*/ 1195132 h 3305286"/>
              <a:gd name="connsiteX81" fmla="*/ 616292 w 4239342"/>
              <a:gd name="connsiteY81" fmla="*/ 1157784 h 3305286"/>
              <a:gd name="connsiteX82" fmla="*/ 634968 w 4239342"/>
              <a:gd name="connsiteY82" fmla="*/ 1101762 h 3305286"/>
              <a:gd name="connsiteX83" fmla="*/ 728345 w 4239342"/>
              <a:gd name="connsiteY83" fmla="*/ 989719 h 3305286"/>
              <a:gd name="connsiteX84" fmla="*/ 765696 w 4239342"/>
              <a:gd name="connsiteY84" fmla="*/ 877675 h 3305286"/>
              <a:gd name="connsiteX85" fmla="*/ 803047 w 4239342"/>
              <a:gd name="connsiteY85" fmla="*/ 765632 h 3305286"/>
              <a:gd name="connsiteX86" fmla="*/ 821723 w 4239342"/>
              <a:gd name="connsiteY86" fmla="*/ 709610 h 3305286"/>
              <a:gd name="connsiteX87" fmla="*/ 877749 w 4239342"/>
              <a:gd name="connsiteY87" fmla="*/ 690936 h 3305286"/>
              <a:gd name="connsiteX88" fmla="*/ 971127 w 4239342"/>
              <a:gd name="connsiteY88" fmla="*/ 597566 h 3305286"/>
              <a:gd name="connsiteX89" fmla="*/ 1083180 w 4239342"/>
              <a:gd name="connsiteY89" fmla="*/ 560218 h 3305286"/>
              <a:gd name="connsiteX90" fmla="*/ 1195233 w 4239342"/>
              <a:gd name="connsiteY90" fmla="*/ 504197 h 3305286"/>
              <a:gd name="connsiteX91" fmla="*/ 1643446 w 4239342"/>
              <a:gd name="connsiteY91" fmla="*/ 522870 h 3305286"/>
              <a:gd name="connsiteX92" fmla="*/ 1755499 w 4239342"/>
              <a:gd name="connsiteY92" fmla="*/ 560218 h 3305286"/>
              <a:gd name="connsiteX93" fmla="*/ 1998280 w 4239342"/>
              <a:gd name="connsiteY93" fmla="*/ 616240 h 3305286"/>
              <a:gd name="connsiteX94" fmla="*/ 2054307 w 4239342"/>
              <a:gd name="connsiteY94" fmla="*/ 634914 h 3305286"/>
              <a:gd name="connsiteX95" fmla="*/ 2222387 w 4239342"/>
              <a:gd name="connsiteY95" fmla="*/ 616240 h 3305286"/>
              <a:gd name="connsiteX96" fmla="*/ 2334440 w 4239342"/>
              <a:gd name="connsiteY96" fmla="*/ 578892 h 3305286"/>
              <a:gd name="connsiteX97" fmla="*/ 2390466 w 4239342"/>
              <a:gd name="connsiteY97" fmla="*/ 522870 h 3305286"/>
              <a:gd name="connsiteX98" fmla="*/ 2446493 w 4239342"/>
              <a:gd name="connsiteY98" fmla="*/ 504197 h 3305286"/>
              <a:gd name="connsiteX99" fmla="*/ 2502519 w 4239342"/>
              <a:gd name="connsiteY99" fmla="*/ 466849 h 3305286"/>
              <a:gd name="connsiteX100" fmla="*/ 2539870 w 4239342"/>
              <a:gd name="connsiteY100" fmla="*/ 410827 h 3305286"/>
              <a:gd name="connsiteX101" fmla="*/ 2595897 w 4239342"/>
              <a:gd name="connsiteY101" fmla="*/ 392153 h 3305286"/>
              <a:gd name="connsiteX102" fmla="*/ 2670599 w 4239342"/>
              <a:gd name="connsiteY102" fmla="*/ 317457 h 3305286"/>
              <a:gd name="connsiteX103" fmla="*/ 2707950 w 4239342"/>
              <a:gd name="connsiteY103" fmla="*/ 261435 h 330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239342" h="3305286">
                <a:moveTo>
                  <a:pt x="2371791" y="578892"/>
                </a:moveTo>
                <a:cubicBezTo>
                  <a:pt x="2396692" y="547769"/>
                  <a:pt x="2427135" y="520365"/>
                  <a:pt x="2446493" y="485523"/>
                </a:cubicBezTo>
                <a:cubicBezTo>
                  <a:pt x="2505119" y="380005"/>
                  <a:pt x="2413839" y="427935"/>
                  <a:pt x="2521195" y="392153"/>
                </a:cubicBezTo>
                <a:lnTo>
                  <a:pt x="2689275" y="280109"/>
                </a:lnTo>
                <a:lnTo>
                  <a:pt x="2745301" y="242762"/>
                </a:lnTo>
                <a:cubicBezTo>
                  <a:pt x="2757751" y="217863"/>
                  <a:pt x="2762967" y="187750"/>
                  <a:pt x="2782652" y="168066"/>
                </a:cubicBezTo>
                <a:cubicBezTo>
                  <a:pt x="2855058" y="95666"/>
                  <a:pt x="2915625" y="86397"/>
                  <a:pt x="3006758" y="56022"/>
                </a:cubicBezTo>
                <a:lnTo>
                  <a:pt x="3062785" y="37348"/>
                </a:lnTo>
                <a:cubicBezTo>
                  <a:pt x="3081460" y="31123"/>
                  <a:pt x="3099278" y="21115"/>
                  <a:pt x="3118811" y="18674"/>
                </a:cubicBezTo>
                <a:lnTo>
                  <a:pt x="3268216" y="0"/>
                </a:lnTo>
                <a:cubicBezTo>
                  <a:pt x="3355368" y="6225"/>
                  <a:pt x="3442897" y="8466"/>
                  <a:pt x="3529673" y="18674"/>
                </a:cubicBezTo>
                <a:cubicBezTo>
                  <a:pt x="3601985" y="27181"/>
                  <a:pt x="3575029" y="46114"/>
                  <a:pt x="3641726" y="74696"/>
                </a:cubicBezTo>
                <a:cubicBezTo>
                  <a:pt x="3665318" y="84806"/>
                  <a:pt x="3691749" y="86319"/>
                  <a:pt x="3716428" y="93370"/>
                </a:cubicBezTo>
                <a:cubicBezTo>
                  <a:pt x="3735356" y="98778"/>
                  <a:pt x="3753779" y="105819"/>
                  <a:pt x="3772455" y="112044"/>
                </a:cubicBezTo>
                <a:cubicBezTo>
                  <a:pt x="3903183" y="199189"/>
                  <a:pt x="3859607" y="149391"/>
                  <a:pt x="3921859" y="242762"/>
                </a:cubicBezTo>
                <a:cubicBezTo>
                  <a:pt x="3928084" y="261436"/>
                  <a:pt x="3926615" y="284865"/>
                  <a:pt x="3940534" y="298783"/>
                </a:cubicBezTo>
                <a:cubicBezTo>
                  <a:pt x="3972277" y="330523"/>
                  <a:pt x="4052587" y="373479"/>
                  <a:pt x="4052587" y="373479"/>
                </a:cubicBezTo>
                <a:cubicBezTo>
                  <a:pt x="4099528" y="514288"/>
                  <a:pt x="4030749" y="346185"/>
                  <a:pt x="4127289" y="466849"/>
                </a:cubicBezTo>
                <a:cubicBezTo>
                  <a:pt x="4139586" y="482219"/>
                  <a:pt x="4137161" y="505264"/>
                  <a:pt x="4145965" y="522870"/>
                </a:cubicBezTo>
                <a:cubicBezTo>
                  <a:pt x="4156003" y="542944"/>
                  <a:pt x="4170866" y="560218"/>
                  <a:pt x="4183316" y="578892"/>
                </a:cubicBezTo>
                <a:cubicBezTo>
                  <a:pt x="4238493" y="744409"/>
                  <a:pt x="4216319" y="651808"/>
                  <a:pt x="4239342" y="859001"/>
                </a:cubicBezTo>
                <a:cubicBezTo>
                  <a:pt x="4233117" y="1020842"/>
                  <a:pt x="4243574" y="1184191"/>
                  <a:pt x="4220667" y="1344523"/>
                </a:cubicBezTo>
                <a:cubicBezTo>
                  <a:pt x="4217493" y="1366742"/>
                  <a:pt x="4180512" y="1366001"/>
                  <a:pt x="4164640" y="1381871"/>
                </a:cubicBezTo>
                <a:cubicBezTo>
                  <a:pt x="4148769" y="1397741"/>
                  <a:pt x="4138425" y="1418407"/>
                  <a:pt x="4127289" y="1437893"/>
                </a:cubicBezTo>
                <a:cubicBezTo>
                  <a:pt x="4113477" y="1462063"/>
                  <a:pt x="4109623" y="1492905"/>
                  <a:pt x="4089938" y="1512589"/>
                </a:cubicBezTo>
                <a:cubicBezTo>
                  <a:pt x="4058195" y="1544329"/>
                  <a:pt x="4015236" y="1562386"/>
                  <a:pt x="3977885" y="1587284"/>
                </a:cubicBezTo>
                <a:lnTo>
                  <a:pt x="3921859" y="1624632"/>
                </a:lnTo>
                <a:cubicBezTo>
                  <a:pt x="3909409" y="1643306"/>
                  <a:pt x="3903541" y="1668759"/>
                  <a:pt x="3884508" y="1680654"/>
                </a:cubicBezTo>
                <a:cubicBezTo>
                  <a:pt x="3851121" y="1701519"/>
                  <a:pt x="3809806" y="1705553"/>
                  <a:pt x="3772455" y="1718002"/>
                </a:cubicBezTo>
                <a:cubicBezTo>
                  <a:pt x="3638127" y="1762774"/>
                  <a:pt x="3805869" y="1708456"/>
                  <a:pt x="3641726" y="1755350"/>
                </a:cubicBezTo>
                <a:cubicBezTo>
                  <a:pt x="3555440" y="1780001"/>
                  <a:pt x="3573970" y="1781842"/>
                  <a:pt x="3473646" y="1848719"/>
                </a:cubicBezTo>
                <a:cubicBezTo>
                  <a:pt x="3437052" y="1873113"/>
                  <a:pt x="3407503" y="1899909"/>
                  <a:pt x="3361593" y="1904741"/>
                </a:cubicBezTo>
                <a:cubicBezTo>
                  <a:pt x="3262344" y="1915187"/>
                  <a:pt x="3162388" y="1917190"/>
                  <a:pt x="3062785" y="1923415"/>
                </a:cubicBezTo>
                <a:cubicBezTo>
                  <a:pt x="3044109" y="1929640"/>
                  <a:pt x="3022130" y="1929792"/>
                  <a:pt x="3006758" y="1942089"/>
                </a:cubicBezTo>
                <a:cubicBezTo>
                  <a:pt x="2950109" y="1987404"/>
                  <a:pt x="2980638" y="2012999"/>
                  <a:pt x="2950732" y="2072806"/>
                </a:cubicBezTo>
                <a:cubicBezTo>
                  <a:pt x="2930656" y="2112954"/>
                  <a:pt x="2900931" y="2147502"/>
                  <a:pt x="2876030" y="2184850"/>
                </a:cubicBezTo>
                <a:cubicBezTo>
                  <a:pt x="2863580" y="2203524"/>
                  <a:pt x="2845777" y="2219580"/>
                  <a:pt x="2838679" y="2240872"/>
                </a:cubicBezTo>
                <a:cubicBezTo>
                  <a:pt x="2832454" y="2259546"/>
                  <a:pt x="2829563" y="2279687"/>
                  <a:pt x="2820003" y="2296894"/>
                </a:cubicBezTo>
                <a:cubicBezTo>
                  <a:pt x="2798202" y="2336132"/>
                  <a:pt x="2770202" y="2371589"/>
                  <a:pt x="2745301" y="2408937"/>
                </a:cubicBezTo>
                <a:lnTo>
                  <a:pt x="2707950" y="2464959"/>
                </a:lnTo>
                <a:cubicBezTo>
                  <a:pt x="2701725" y="2483633"/>
                  <a:pt x="2698079" y="2503375"/>
                  <a:pt x="2689275" y="2520981"/>
                </a:cubicBezTo>
                <a:cubicBezTo>
                  <a:pt x="2665715" y="2568097"/>
                  <a:pt x="2649314" y="2579612"/>
                  <a:pt x="2614572" y="2614350"/>
                </a:cubicBezTo>
                <a:cubicBezTo>
                  <a:pt x="2599383" y="2659915"/>
                  <a:pt x="2594749" y="2690194"/>
                  <a:pt x="2558546" y="2726394"/>
                </a:cubicBezTo>
                <a:cubicBezTo>
                  <a:pt x="2542674" y="2742264"/>
                  <a:pt x="2521195" y="2751293"/>
                  <a:pt x="2502519" y="2763742"/>
                </a:cubicBezTo>
                <a:cubicBezTo>
                  <a:pt x="2455580" y="2904552"/>
                  <a:pt x="2524357" y="2736447"/>
                  <a:pt x="2427817" y="2857111"/>
                </a:cubicBezTo>
                <a:cubicBezTo>
                  <a:pt x="2354136" y="2949204"/>
                  <a:pt x="2489379" y="2893075"/>
                  <a:pt x="2334440" y="2931807"/>
                </a:cubicBezTo>
                <a:cubicBezTo>
                  <a:pt x="2315764" y="2950481"/>
                  <a:pt x="2299261" y="2971616"/>
                  <a:pt x="2278413" y="2987829"/>
                </a:cubicBezTo>
                <a:cubicBezTo>
                  <a:pt x="2242978" y="3015387"/>
                  <a:pt x="2203711" y="3037626"/>
                  <a:pt x="2166360" y="3062525"/>
                </a:cubicBezTo>
                <a:cubicBezTo>
                  <a:pt x="2147685" y="3074974"/>
                  <a:pt x="2126206" y="3084003"/>
                  <a:pt x="2110334" y="3099873"/>
                </a:cubicBezTo>
                <a:cubicBezTo>
                  <a:pt x="2097883" y="3112322"/>
                  <a:pt x="2088080" y="3128162"/>
                  <a:pt x="2072982" y="3137220"/>
                </a:cubicBezTo>
                <a:cubicBezTo>
                  <a:pt x="2056101" y="3147347"/>
                  <a:pt x="2035948" y="3150715"/>
                  <a:pt x="2016956" y="3155894"/>
                </a:cubicBezTo>
                <a:cubicBezTo>
                  <a:pt x="1834503" y="3205650"/>
                  <a:pt x="1884939" y="3191503"/>
                  <a:pt x="1680797" y="3211916"/>
                </a:cubicBezTo>
                <a:cubicBezTo>
                  <a:pt x="1546463" y="3256690"/>
                  <a:pt x="1714219" y="3202368"/>
                  <a:pt x="1550068" y="3249264"/>
                </a:cubicBezTo>
                <a:cubicBezTo>
                  <a:pt x="1480065" y="3269263"/>
                  <a:pt x="1499614" y="3272018"/>
                  <a:pt x="1419339" y="3286612"/>
                </a:cubicBezTo>
                <a:cubicBezTo>
                  <a:pt x="1376031" y="3294486"/>
                  <a:pt x="1332187" y="3299061"/>
                  <a:pt x="1288611" y="3305286"/>
                </a:cubicBezTo>
                <a:cubicBezTo>
                  <a:pt x="1213909" y="3299061"/>
                  <a:pt x="1138446" y="3298934"/>
                  <a:pt x="1064505" y="3286612"/>
                </a:cubicBezTo>
                <a:cubicBezTo>
                  <a:pt x="1025669" y="3280140"/>
                  <a:pt x="989802" y="3261713"/>
                  <a:pt x="952451" y="3249264"/>
                </a:cubicBezTo>
                <a:cubicBezTo>
                  <a:pt x="933776" y="3243039"/>
                  <a:pt x="912805" y="3241509"/>
                  <a:pt x="896425" y="3230590"/>
                </a:cubicBezTo>
                <a:cubicBezTo>
                  <a:pt x="877749" y="3218141"/>
                  <a:pt x="860474" y="3203279"/>
                  <a:pt x="840398" y="3193242"/>
                </a:cubicBezTo>
                <a:cubicBezTo>
                  <a:pt x="685758" y="3115928"/>
                  <a:pt x="888910" y="3244254"/>
                  <a:pt x="728345" y="3137220"/>
                </a:cubicBezTo>
                <a:cubicBezTo>
                  <a:pt x="659332" y="3033710"/>
                  <a:pt x="730479" y="3115583"/>
                  <a:pt x="634968" y="3062525"/>
                </a:cubicBezTo>
                <a:cubicBezTo>
                  <a:pt x="595727" y="3040726"/>
                  <a:pt x="522915" y="2987829"/>
                  <a:pt x="522915" y="2987829"/>
                </a:cubicBezTo>
                <a:cubicBezTo>
                  <a:pt x="510465" y="2969155"/>
                  <a:pt x="501435" y="2947677"/>
                  <a:pt x="485564" y="2931807"/>
                </a:cubicBezTo>
                <a:cubicBezTo>
                  <a:pt x="469692" y="2915937"/>
                  <a:pt x="443559" y="2911985"/>
                  <a:pt x="429537" y="2894459"/>
                </a:cubicBezTo>
                <a:cubicBezTo>
                  <a:pt x="326439" y="2765600"/>
                  <a:pt x="515406" y="2908130"/>
                  <a:pt x="354835" y="2801090"/>
                </a:cubicBezTo>
                <a:cubicBezTo>
                  <a:pt x="329934" y="2763742"/>
                  <a:pt x="294329" y="2731630"/>
                  <a:pt x="280133" y="2689046"/>
                </a:cubicBezTo>
                <a:cubicBezTo>
                  <a:pt x="260671" y="2630666"/>
                  <a:pt x="241797" y="2557673"/>
                  <a:pt x="186755" y="2520981"/>
                </a:cubicBezTo>
                <a:lnTo>
                  <a:pt x="130729" y="2483633"/>
                </a:lnTo>
                <a:cubicBezTo>
                  <a:pt x="74064" y="2313657"/>
                  <a:pt x="160982" y="2582105"/>
                  <a:pt x="93378" y="2334241"/>
                </a:cubicBezTo>
                <a:cubicBezTo>
                  <a:pt x="83019" y="2296260"/>
                  <a:pt x="68477" y="2259546"/>
                  <a:pt x="56027" y="2222198"/>
                </a:cubicBezTo>
                <a:cubicBezTo>
                  <a:pt x="49802" y="2203524"/>
                  <a:pt x="48271" y="2182554"/>
                  <a:pt x="37351" y="2166176"/>
                </a:cubicBezTo>
                <a:lnTo>
                  <a:pt x="0" y="2110154"/>
                </a:lnTo>
                <a:cubicBezTo>
                  <a:pt x="21295" y="1790757"/>
                  <a:pt x="-10918" y="1918822"/>
                  <a:pt x="56027" y="1718002"/>
                </a:cubicBezTo>
                <a:lnTo>
                  <a:pt x="74702" y="1661980"/>
                </a:lnTo>
                <a:cubicBezTo>
                  <a:pt x="89891" y="1616415"/>
                  <a:pt x="94527" y="1586136"/>
                  <a:pt x="130729" y="1549937"/>
                </a:cubicBezTo>
                <a:cubicBezTo>
                  <a:pt x="146600" y="1534067"/>
                  <a:pt x="168080" y="1525038"/>
                  <a:pt x="186755" y="1512589"/>
                </a:cubicBezTo>
                <a:cubicBezTo>
                  <a:pt x="199205" y="1493915"/>
                  <a:pt x="205073" y="1468462"/>
                  <a:pt x="224106" y="1456567"/>
                </a:cubicBezTo>
                <a:cubicBezTo>
                  <a:pt x="257493" y="1435702"/>
                  <a:pt x="303399" y="1441057"/>
                  <a:pt x="336159" y="1419219"/>
                </a:cubicBezTo>
                <a:lnTo>
                  <a:pt x="392186" y="1381871"/>
                </a:lnTo>
                <a:cubicBezTo>
                  <a:pt x="477808" y="1253449"/>
                  <a:pt x="424304" y="1284022"/>
                  <a:pt x="522915" y="1251154"/>
                </a:cubicBezTo>
                <a:cubicBezTo>
                  <a:pt x="535365" y="1232480"/>
                  <a:pt x="544395" y="1211002"/>
                  <a:pt x="560266" y="1195132"/>
                </a:cubicBezTo>
                <a:cubicBezTo>
                  <a:pt x="576137" y="1179262"/>
                  <a:pt x="602270" y="1175310"/>
                  <a:pt x="616292" y="1157784"/>
                </a:cubicBezTo>
                <a:cubicBezTo>
                  <a:pt x="628589" y="1142414"/>
                  <a:pt x="624048" y="1118140"/>
                  <a:pt x="634968" y="1101762"/>
                </a:cubicBezTo>
                <a:cubicBezTo>
                  <a:pt x="693602" y="1013818"/>
                  <a:pt x="687614" y="1081355"/>
                  <a:pt x="728345" y="989719"/>
                </a:cubicBezTo>
                <a:cubicBezTo>
                  <a:pt x="744335" y="953744"/>
                  <a:pt x="753246" y="915023"/>
                  <a:pt x="765696" y="877675"/>
                </a:cubicBezTo>
                <a:lnTo>
                  <a:pt x="803047" y="765632"/>
                </a:lnTo>
                <a:cubicBezTo>
                  <a:pt x="809272" y="746958"/>
                  <a:pt x="803049" y="715834"/>
                  <a:pt x="821723" y="709610"/>
                </a:cubicBezTo>
                <a:lnTo>
                  <a:pt x="877749" y="690936"/>
                </a:lnTo>
                <a:cubicBezTo>
                  <a:pt x="911825" y="639826"/>
                  <a:pt x="912151" y="623775"/>
                  <a:pt x="971127" y="597566"/>
                </a:cubicBezTo>
                <a:cubicBezTo>
                  <a:pt x="1007105" y="581577"/>
                  <a:pt x="1050420" y="582056"/>
                  <a:pt x="1083180" y="560218"/>
                </a:cubicBezTo>
                <a:cubicBezTo>
                  <a:pt x="1155587" y="511951"/>
                  <a:pt x="1117914" y="529967"/>
                  <a:pt x="1195233" y="504197"/>
                </a:cubicBezTo>
                <a:cubicBezTo>
                  <a:pt x="1344637" y="510421"/>
                  <a:pt x="1494654" y="507992"/>
                  <a:pt x="1643446" y="522870"/>
                </a:cubicBezTo>
                <a:cubicBezTo>
                  <a:pt x="1682622" y="526787"/>
                  <a:pt x="1717065" y="551678"/>
                  <a:pt x="1755499" y="560218"/>
                </a:cubicBezTo>
                <a:cubicBezTo>
                  <a:pt x="1784642" y="566694"/>
                  <a:pt x="1941238" y="599944"/>
                  <a:pt x="1998280" y="616240"/>
                </a:cubicBezTo>
                <a:cubicBezTo>
                  <a:pt x="2017208" y="621648"/>
                  <a:pt x="2035631" y="628689"/>
                  <a:pt x="2054307" y="634914"/>
                </a:cubicBezTo>
                <a:cubicBezTo>
                  <a:pt x="2110334" y="628689"/>
                  <a:pt x="2167110" y="627294"/>
                  <a:pt x="2222387" y="616240"/>
                </a:cubicBezTo>
                <a:cubicBezTo>
                  <a:pt x="2260994" y="608519"/>
                  <a:pt x="2334440" y="578892"/>
                  <a:pt x="2334440" y="578892"/>
                </a:cubicBezTo>
                <a:cubicBezTo>
                  <a:pt x="2353115" y="560218"/>
                  <a:pt x="2368491" y="537519"/>
                  <a:pt x="2390466" y="522870"/>
                </a:cubicBezTo>
                <a:cubicBezTo>
                  <a:pt x="2406846" y="511951"/>
                  <a:pt x="2428885" y="513000"/>
                  <a:pt x="2446493" y="504197"/>
                </a:cubicBezTo>
                <a:cubicBezTo>
                  <a:pt x="2466568" y="494160"/>
                  <a:pt x="2483844" y="479298"/>
                  <a:pt x="2502519" y="466849"/>
                </a:cubicBezTo>
                <a:cubicBezTo>
                  <a:pt x="2514969" y="448175"/>
                  <a:pt x="2522344" y="424847"/>
                  <a:pt x="2539870" y="410827"/>
                </a:cubicBezTo>
                <a:cubicBezTo>
                  <a:pt x="2555242" y="398530"/>
                  <a:pt x="2581977" y="406072"/>
                  <a:pt x="2595897" y="392153"/>
                </a:cubicBezTo>
                <a:cubicBezTo>
                  <a:pt x="2695502" y="292556"/>
                  <a:pt x="2521188" y="367256"/>
                  <a:pt x="2670599" y="317457"/>
                </a:cubicBezTo>
                <a:lnTo>
                  <a:pt x="2707950" y="261435"/>
                </a:lnTo>
              </a:path>
            </a:pathLst>
          </a:custGeom>
          <a:ln w="76200" cmpd="sng">
            <a:solidFill>
              <a:srgbClr val="D75855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Fitting the intricate boundary with the kernel</a:t>
            </a:r>
          </a:p>
        </p:txBody>
      </p:sp>
      <p:graphicFrame>
        <p:nvGraphicFramePr>
          <p:cNvPr id="193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38385"/>
              </p:ext>
            </p:extLst>
          </p:nvPr>
        </p:nvGraphicFramePr>
        <p:xfrm>
          <a:off x="5148263" y="1371600"/>
          <a:ext cx="36671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0" imgW="1003300" imgH="215900" progId="Equation.3">
                  <p:embed/>
                </p:oleObj>
              </mc:Choice>
              <mc:Fallback>
                <p:oleObj name="Equation" r:id="rId40" imgW="1003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148263" y="1371600"/>
                        <a:ext cx="3667125" cy="78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5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2"/>
          <p:cNvSpPr txBox="1"/>
          <p:nvPr/>
        </p:nvSpPr>
        <p:spPr>
          <a:xfrm>
            <a:off x="818988" y="426984"/>
            <a:ext cx="8096412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Ok, but how do I choose my feature movies?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What is my Pulp Fiction, Black Swan and Transformers?</a:t>
            </a:r>
          </a:p>
        </p:txBody>
      </p:sp>
      <p:sp>
        <p:nvSpPr>
          <p:cNvPr id="202" name="Oval 201"/>
          <p:cNvSpPr/>
          <p:nvPr/>
        </p:nvSpPr>
        <p:spPr>
          <a:xfrm>
            <a:off x="838200" y="1925178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bject 2"/>
          <p:cNvSpPr txBox="1"/>
          <p:nvPr/>
        </p:nvSpPr>
        <p:spPr>
          <a:xfrm>
            <a:off x="831216" y="1905000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4966968" y="26670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131184" y="358140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bject 2"/>
          <p:cNvSpPr txBox="1"/>
          <p:nvPr/>
        </p:nvSpPr>
        <p:spPr>
          <a:xfrm>
            <a:off x="3131184" y="3542548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BS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7" name="object 2"/>
          <p:cNvSpPr txBox="1"/>
          <p:nvPr/>
        </p:nvSpPr>
        <p:spPr>
          <a:xfrm>
            <a:off x="4959984" y="2629652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PF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87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  <a:solidFill>
            <a:srgbClr val="8064A2"/>
          </a:solidFill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  <a:solidFill>
            <a:srgbClr val="8064A2"/>
          </a:solidFill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2"/>
          <p:cNvSpPr txBox="1"/>
          <p:nvPr/>
        </p:nvSpPr>
        <p:spPr>
          <a:xfrm>
            <a:off x="818988" y="426984"/>
            <a:ext cx="8096412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ALL OF THE TRAINING POINTS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Every movie I know is a feature itself</a:t>
            </a:r>
          </a:p>
        </p:txBody>
      </p:sp>
      <p:sp>
        <p:nvSpPr>
          <p:cNvPr id="203" name="object 2"/>
          <p:cNvSpPr txBox="1"/>
          <p:nvPr/>
        </p:nvSpPr>
        <p:spPr>
          <a:xfrm>
            <a:off x="831216" y="1905000"/>
            <a:ext cx="387984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20" dirty="0" smtClean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62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2"/>
          <p:cNvSpPr txBox="1"/>
          <p:nvPr/>
        </p:nvSpPr>
        <p:spPr>
          <a:xfrm>
            <a:off x="818988" y="426984"/>
            <a:ext cx="7944012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SVM: Fitting the intricate boundary with RBF kernel</a:t>
            </a:r>
          </a:p>
        </p:txBody>
      </p:sp>
      <p:sp>
        <p:nvSpPr>
          <p:cNvPr id="2" name="Freeform 1"/>
          <p:cNvSpPr/>
          <p:nvPr/>
        </p:nvSpPr>
        <p:spPr>
          <a:xfrm>
            <a:off x="2905043" y="2315567"/>
            <a:ext cx="2566883" cy="1886067"/>
          </a:xfrm>
          <a:custGeom>
            <a:avLst/>
            <a:gdLst>
              <a:gd name="connsiteX0" fmla="*/ 1950591 w 2566883"/>
              <a:gd name="connsiteY0" fmla="*/ 205413 h 1886067"/>
              <a:gd name="connsiteX1" fmla="*/ 1857214 w 2566883"/>
              <a:gd name="connsiteY1" fmla="*/ 149391 h 1886067"/>
              <a:gd name="connsiteX2" fmla="*/ 1801187 w 2566883"/>
              <a:gd name="connsiteY2" fmla="*/ 112044 h 1886067"/>
              <a:gd name="connsiteX3" fmla="*/ 1745161 w 2566883"/>
              <a:gd name="connsiteY3" fmla="*/ 93370 h 1886067"/>
              <a:gd name="connsiteX4" fmla="*/ 1689134 w 2566883"/>
              <a:gd name="connsiteY4" fmla="*/ 56022 h 1886067"/>
              <a:gd name="connsiteX5" fmla="*/ 1577081 w 2566883"/>
              <a:gd name="connsiteY5" fmla="*/ 18674 h 1886067"/>
              <a:gd name="connsiteX6" fmla="*/ 1521055 w 2566883"/>
              <a:gd name="connsiteY6" fmla="*/ 0 h 1886067"/>
              <a:gd name="connsiteX7" fmla="*/ 1278273 w 2566883"/>
              <a:gd name="connsiteY7" fmla="*/ 18674 h 1886067"/>
              <a:gd name="connsiteX8" fmla="*/ 1222246 w 2566883"/>
              <a:gd name="connsiteY8" fmla="*/ 37348 h 1886067"/>
              <a:gd name="connsiteX9" fmla="*/ 1184895 w 2566883"/>
              <a:gd name="connsiteY9" fmla="*/ 149391 h 1886067"/>
              <a:gd name="connsiteX10" fmla="*/ 1054167 w 2566883"/>
              <a:gd name="connsiteY10" fmla="*/ 317457 h 1886067"/>
              <a:gd name="connsiteX11" fmla="*/ 1016816 w 2566883"/>
              <a:gd name="connsiteY11" fmla="*/ 373479 h 1886067"/>
              <a:gd name="connsiteX12" fmla="*/ 923438 w 2566883"/>
              <a:gd name="connsiteY12" fmla="*/ 392153 h 1886067"/>
              <a:gd name="connsiteX13" fmla="*/ 680656 w 2566883"/>
              <a:gd name="connsiteY13" fmla="*/ 373479 h 1886067"/>
              <a:gd name="connsiteX14" fmla="*/ 568603 w 2566883"/>
              <a:gd name="connsiteY14" fmla="*/ 336131 h 1886067"/>
              <a:gd name="connsiteX15" fmla="*/ 456550 w 2566883"/>
              <a:gd name="connsiteY15" fmla="*/ 261435 h 1886067"/>
              <a:gd name="connsiteX16" fmla="*/ 400524 w 2566883"/>
              <a:gd name="connsiteY16" fmla="*/ 224087 h 1886067"/>
              <a:gd name="connsiteX17" fmla="*/ 288470 w 2566883"/>
              <a:gd name="connsiteY17" fmla="*/ 186739 h 1886067"/>
              <a:gd name="connsiteX18" fmla="*/ 101715 w 2566883"/>
              <a:gd name="connsiteY18" fmla="*/ 205413 h 1886067"/>
              <a:gd name="connsiteX19" fmla="*/ 27013 w 2566883"/>
              <a:gd name="connsiteY19" fmla="*/ 317457 h 1886067"/>
              <a:gd name="connsiteX20" fmla="*/ 27013 w 2566883"/>
              <a:gd name="connsiteY20" fmla="*/ 616240 h 1886067"/>
              <a:gd name="connsiteX21" fmla="*/ 45689 w 2566883"/>
              <a:gd name="connsiteY21" fmla="*/ 672261 h 1886067"/>
              <a:gd name="connsiteX22" fmla="*/ 139066 w 2566883"/>
              <a:gd name="connsiteY22" fmla="*/ 784305 h 1886067"/>
              <a:gd name="connsiteX23" fmla="*/ 213768 w 2566883"/>
              <a:gd name="connsiteY23" fmla="*/ 896349 h 1886067"/>
              <a:gd name="connsiteX24" fmla="*/ 251119 w 2566883"/>
              <a:gd name="connsiteY24" fmla="*/ 952370 h 1886067"/>
              <a:gd name="connsiteX25" fmla="*/ 195093 w 2566883"/>
              <a:gd name="connsiteY25" fmla="*/ 1157784 h 1886067"/>
              <a:gd name="connsiteX26" fmla="*/ 157742 w 2566883"/>
              <a:gd name="connsiteY26" fmla="*/ 1213805 h 1886067"/>
              <a:gd name="connsiteX27" fmla="*/ 101715 w 2566883"/>
              <a:gd name="connsiteY27" fmla="*/ 1251153 h 1886067"/>
              <a:gd name="connsiteX28" fmla="*/ 64364 w 2566883"/>
              <a:gd name="connsiteY28" fmla="*/ 1419219 h 1886067"/>
              <a:gd name="connsiteX29" fmla="*/ 83040 w 2566883"/>
              <a:gd name="connsiteY29" fmla="*/ 1643306 h 1886067"/>
              <a:gd name="connsiteX30" fmla="*/ 101715 w 2566883"/>
              <a:gd name="connsiteY30" fmla="*/ 1718001 h 1886067"/>
              <a:gd name="connsiteX31" fmla="*/ 213768 w 2566883"/>
              <a:gd name="connsiteY31" fmla="*/ 1792697 h 1886067"/>
              <a:gd name="connsiteX32" fmla="*/ 251119 w 2566883"/>
              <a:gd name="connsiteY32" fmla="*/ 1867393 h 1886067"/>
              <a:gd name="connsiteX33" fmla="*/ 307146 w 2566883"/>
              <a:gd name="connsiteY33" fmla="*/ 1886067 h 1886067"/>
              <a:gd name="connsiteX34" fmla="*/ 493901 w 2566883"/>
              <a:gd name="connsiteY34" fmla="*/ 1867393 h 1886067"/>
              <a:gd name="connsiteX35" fmla="*/ 549928 w 2566883"/>
              <a:gd name="connsiteY35" fmla="*/ 1848719 h 1886067"/>
              <a:gd name="connsiteX36" fmla="*/ 605954 w 2566883"/>
              <a:gd name="connsiteY36" fmla="*/ 1811371 h 1886067"/>
              <a:gd name="connsiteX37" fmla="*/ 811385 w 2566883"/>
              <a:gd name="connsiteY37" fmla="*/ 1792697 h 1886067"/>
              <a:gd name="connsiteX38" fmla="*/ 960789 w 2566883"/>
              <a:gd name="connsiteY38" fmla="*/ 1774023 h 1886067"/>
              <a:gd name="connsiteX39" fmla="*/ 1016816 w 2566883"/>
              <a:gd name="connsiteY39" fmla="*/ 1736675 h 1886067"/>
              <a:gd name="connsiteX40" fmla="*/ 1128869 w 2566883"/>
              <a:gd name="connsiteY40" fmla="*/ 1680654 h 1886067"/>
              <a:gd name="connsiteX41" fmla="*/ 1222246 w 2566883"/>
              <a:gd name="connsiteY41" fmla="*/ 1699327 h 1886067"/>
              <a:gd name="connsiteX42" fmla="*/ 1334299 w 2566883"/>
              <a:gd name="connsiteY42" fmla="*/ 1774023 h 1886067"/>
              <a:gd name="connsiteX43" fmla="*/ 1371650 w 2566883"/>
              <a:gd name="connsiteY43" fmla="*/ 1830045 h 1886067"/>
              <a:gd name="connsiteX44" fmla="*/ 1465028 w 2566883"/>
              <a:gd name="connsiteY44" fmla="*/ 1848719 h 1886067"/>
              <a:gd name="connsiteX45" fmla="*/ 1763836 w 2566883"/>
              <a:gd name="connsiteY45" fmla="*/ 1830045 h 1886067"/>
              <a:gd name="connsiteX46" fmla="*/ 1857214 w 2566883"/>
              <a:gd name="connsiteY46" fmla="*/ 1661980 h 1886067"/>
              <a:gd name="connsiteX47" fmla="*/ 1875889 w 2566883"/>
              <a:gd name="connsiteY47" fmla="*/ 1213805 h 1886067"/>
              <a:gd name="connsiteX48" fmla="*/ 2025293 w 2566883"/>
              <a:gd name="connsiteY48" fmla="*/ 1027066 h 1886067"/>
              <a:gd name="connsiteX49" fmla="*/ 2062645 w 2566883"/>
              <a:gd name="connsiteY49" fmla="*/ 989718 h 1886067"/>
              <a:gd name="connsiteX50" fmla="*/ 2380128 w 2566883"/>
              <a:gd name="connsiteY50" fmla="*/ 971044 h 1886067"/>
              <a:gd name="connsiteX51" fmla="*/ 2436155 w 2566883"/>
              <a:gd name="connsiteY51" fmla="*/ 952370 h 1886067"/>
              <a:gd name="connsiteX52" fmla="*/ 2454830 w 2566883"/>
              <a:gd name="connsiteY52" fmla="*/ 896349 h 1886067"/>
              <a:gd name="connsiteX53" fmla="*/ 2529532 w 2566883"/>
              <a:gd name="connsiteY53" fmla="*/ 784305 h 1886067"/>
              <a:gd name="connsiteX54" fmla="*/ 2566883 w 2566883"/>
              <a:gd name="connsiteY54" fmla="*/ 728283 h 1886067"/>
              <a:gd name="connsiteX55" fmla="*/ 2548208 w 2566883"/>
              <a:gd name="connsiteY55" fmla="*/ 522870 h 1886067"/>
              <a:gd name="connsiteX56" fmla="*/ 2529532 w 2566883"/>
              <a:gd name="connsiteY56" fmla="*/ 466848 h 1886067"/>
              <a:gd name="connsiteX57" fmla="*/ 2473506 w 2566883"/>
              <a:gd name="connsiteY57" fmla="*/ 410826 h 1886067"/>
              <a:gd name="connsiteX58" fmla="*/ 2249400 w 2566883"/>
              <a:gd name="connsiteY58" fmla="*/ 298783 h 1886067"/>
              <a:gd name="connsiteX59" fmla="*/ 2137347 w 2566883"/>
              <a:gd name="connsiteY59" fmla="*/ 261435 h 1886067"/>
              <a:gd name="connsiteX60" fmla="*/ 2081320 w 2566883"/>
              <a:gd name="connsiteY60" fmla="*/ 242761 h 1886067"/>
              <a:gd name="connsiteX61" fmla="*/ 1950591 w 2566883"/>
              <a:gd name="connsiteY61" fmla="*/ 205413 h 1886067"/>
              <a:gd name="connsiteX62" fmla="*/ 1950591 w 2566883"/>
              <a:gd name="connsiteY62" fmla="*/ 205413 h 188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66883" h="1886067">
                <a:moveTo>
                  <a:pt x="1950591" y="205413"/>
                </a:moveTo>
                <a:cubicBezTo>
                  <a:pt x="1935028" y="196076"/>
                  <a:pt x="1887995" y="168628"/>
                  <a:pt x="1857214" y="149391"/>
                </a:cubicBezTo>
                <a:cubicBezTo>
                  <a:pt x="1838181" y="137496"/>
                  <a:pt x="1821262" y="122081"/>
                  <a:pt x="1801187" y="112044"/>
                </a:cubicBezTo>
                <a:cubicBezTo>
                  <a:pt x="1783580" y="103241"/>
                  <a:pt x="1762768" y="102173"/>
                  <a:pt x="1745161" y="93370"/>
                </a:cubicBezTo>
                <a:cubicBezTo>
                  <a:pt x="1725085" y="83333"/>
                  <a:pt x="1709645" y="65137"/>
                  <a:pt x="1689134" y="56022"/>
                </a:cubicBezTo>
                <a:cubicBezTo>
                  <a:pt x="1653156" y="40033"/>
                  <a:pt x="1614432" y="31123"/>
                  <a:pt x="1577081" y="18674"/>
                </a:cubicBezTo>
                <a:lnTo>
                  <a:pt x="1521055" y="0"/>
                </a:lnTo>
                <a:cubicBezTo>
                  <a:pt x="1440128" y="6225"/>
                  <a:pt x="1358813" y="8607"/>
                  <a:pt x="1278273" y="18674"/>
                </a:cubicBezTo>
                <a:cubicBezTo>
                  <a:pt x="1258739" y="21116"/>
                  <a:pt x="1233689" y="21330"/>
                  <a:pt x="1222246" y="37348"/>
                </a:cubicBezTo>
                <a:cubicBezTo>
                  <a:pt x="1199362" y="69382"/>
                  <a:pt x="1206734" y="116635"/>
                  <a:pt x="1184895" y="149391"/>
                </a:cubicBezTo>
                <a:cubicBezTo>
                  <a:pt x="996092" y="432573"/>
                  <a:pt x="1200447" y="141934"/>
                  <a:pt x="1054167" y="317457"/>
                </a:cubicBezTo>
                <a:cubicBezTo>
                  <a:pt x="1039798" y="334698"/>
                  <a:pt x="1036303" y="362344"/>
                  <a:pt x="1016816" y="373479"/>
                </a:cubicBezTo>
                <a:cubicBezTo>
                  <a:pt x="989255" y="389227"/>
                  <a:pt x="954564" y="385928"/>
                  <a:pt x="923438" y="392153"/>
                </a:cubicBezTo>
                <a:cubicBezTo>
                  <a:pt x="842511" y="385928"/>
                  <a:pt x="760829" y="386137"/>
                  <a:pt x="680656" y="373479"/>
                </a:cubicBezTo>
                <a:cubicBezTo>
                  <a:pt x="641767" y="367339"/>
                  <a:pt x="568603" y="336131"/>
                  <a:pt x="568603" y="336131"/>
                </a:cubicBezTo>
                <a:lnTo>
                  <a:pt x="456550" y="261435"/>
                </a:lnTo>
                <a:cubicBezTo>
                  <a:pt x="437875" y="248986"/>
                  <a:pt x="421817" y="231184"/>
                  <a:pt x="400524" y="224087"/>
                </a:cubicBezTo>
                <a:lnTo>
                  <a:pt x="288470" y="186739"/>
                </a:lnTo>
                <a:cubicBezTo>
                  <a:pt x="226218" y="192964"/>
                  <a:pt x="157673" y="177436"/>
                  <a:pt x="101715" y="205413"/>
                </a:cubicBezTo>
                <a:cubicBezTo>
                  <a:pt x="61565" y="225486"/>
                  <a:pt x="27013" y="317457"/>
                  <a:pt x="27013" y="317457"/>
                </a:cubicBezTo>
                <a:cubicBezTo>
                  <a:pt x="-15103" y="443797"/>
                  <a:pt x="-2347" y="381378"/>
                  <a:pt x="27013" y="616240"/>
                </a:cubicBezTo>
                <a:cubicBezTo>
                  <a:pt x="29455" y="635772"/>
                  <a:pt x="36885" y="654655"/>
                  <a:pt x="45689" y="672261"/>
                </a:cubicBezTo>
                <a:cubicBezTo>
                  <a:pt x="85731" y="752337"/>
                  <a:pt x="81242" y="709966"/>
                  <a:pt x="139066" y="784305"/>
                </a:cubicBezTo>
                <a:cubicBezTo>
                  <a:pt x="166626" y="819736"/>
                  <a:pt x="188867" y="859001"/>
                  <a:pt x="213768" y="896349"/>
                </a:cubicBezTo>
                <a:lnTo>
                  <a:pt x="251119" y="952370"/>
                </a:lnTo>
                <a:cubicBezTo>
                  <a:pt x="241096" y="1002481"/>
                  <a:pt x="222173" y="1117168"/>
                  <a:pt x="195093" y="1157784"/>
                </a:cubicBezTo>
                <a:cubicBezTo>
                  <a:pt x="182643" y="1176458"/>
                  <a:pt x="173613" y="1197936"/>
                  <a:pt x="157742" y="1213805"/>
                </a:cubicBezTo>
                <a:cubicBezTo>
                  <a:pt x="141870" y="1229675"/>
                  <a:pt x="120391" y="1238704"/>
                  <a:pt x="101715" y="1251153"/>
                </a:cubicBezTo>
                <a:cubicBezTo>
                  <a:pt x="82458" y="1308922"/>
                  <a:pt x="64364" y="1353492"/>
                  <a:pt x="64364" y="1419219"/>
                </a:cubicBezTo>
                <a:cubicBezTo>
                  <a:pt x="64364" y="1494174"/>
                  <a:pt x="73742" y="1568930"/>
                  <a:pt x="83040" y="1643306"/>
                </a:cubicBezTo>
                <a:cubicBezTo>
                  <a:pt x="86224" y="1668772"/>
                  <a:pt x="84814" y="1698687"/>
                  <a:pt x="101715" y="1718001"/>
                </a:cubicBezTo>
                <a:cubicBezTo>
                  <a:pt x="131276" y="1751782"/>
                  <a:pt x="213768" y="1792697"/>
                  <a:pt x="213768" y="1792697"/>
                </a:cubicBezTo>
                <a:cubicBezTo>
                  <a:pt x="226218" y="1817596"/>
                  <a:pt x="231434" y="1847709"/>
                  <a:pt x="251119" y="1867393"/>
                </a:cubicBezTo>
                <a:cubicBezTo>
                  <a:pt x="265039" y="1881312"/>
                  <a:pt x="287460" y="1886067"/>
                  <a:pt x="307146" y="1886067"/>
                </a:cubicBezTo>
                <a:cubicBezTo>
                  <a:pt x="369708" y="1886067"/>
                  <a:pt x="431649" y="1873618"/>
                  <a:pt x="493901" y="1867393"/>
                </a:cubicBezTo>
                <a:cubicBezTo>
                  <a:pt x="512577" y="1861168"/>
                  <a:pt x="532320" y="1857522"/>
                  <a:pt x="549928" y="1848719"/>
                </a:cubicBezTo>
                <a:cubicBezTo>
                  <a:pt x="570003" y="1838682"/>
                  <a:pt x="584008" y="1816073"/>
                  <a:pt x="605954" y="1811371"/>
                </a:cubicBezTo>
                <a:cubicBezTo>
                  <a:pt x="673187" y="1796965"/>
                  <a:pt x="743003" y="1799894"/>
                  <a:pt x="811385" y="1792697"/>
                </a:cubicBezTo>
                <a:cubicBezTo>
                  <a:pt x="861298" y="1787443"/>
                  <a:pt x="910988" y="1780248"/>
                  <a:pt x="960789" y="1774023"/>
                </a:cubicBezTo>
                <a:cubicBezTo>
                  <a:pt x="979465" y="1761574"/>
                  <a:pt x="996740" y="1746712"/>
                  <a:pt x="1016816" y="1736675"/>
                </a:cubicBezTo>
                <a:cubicBezTo>
                  <a:pt x="1171464" y="1659357"/>
                  <a:pt x="968295" y="1787691"/>
                  <a:pt x="1128869" y="1680654"/>
                </a:cubicBezTo>
                <a:cubicBezTo>
                  <a:pt x="1159995" y="1686878"/>
                  <a:pt x="1193349" y="1686193"/>
                  <a:pt x="1222246" y="1699327"/>
                </a:cubicBezTo>
                <a:cubicBezTo>
                  <a:pt x="1263112" y="1717901"/>
                  <a:pt x="1334299" y="1774023"/>
                  <a:pt x="1334299" y="1774023"/>
                </a:cubicBezTo>
                <a:cubicBezTo>
                  <a:pt x="1346749" y="1792697"/>
                  <a:pt x="1352163" y="1818910"/>
                  <a:pt x="1371650" y="1830045"/>
                </a:cubicBezTo>
                <a:cubicBezTo>
                  <a:pt x="1399211" y="1845793"/>
                  <a:pt x="1433286" y="1848719"/>
                  <a:pt x="1465028" y="1848719"/>
                </a:cubicBezTo>
                <a:cubicBezTo>
                  <a:pt x="1564825" y="1848719"/>
                  <a:pt x="1664233" y="1836270"/>
                  <a:pt x="1763836" y="1830045"/>
                </a:cubicBezTo>
                <a:cubicBezTo>
                  <a:pt x="1849457" y="1701623"/>
                  <a:pt x="1824342" y="1760585"/>
                  <a:pt x="1857214" y="1661980"/>
                </a:cubicBezTo>
                <a:cubicBezTo>
                  <a:pt x="1863439" y="1512588"/>
                  <a:pt x="1861010" y="1362584"/>
                  <a:pt x="1875889" y="1213805"/>
                </a:cubicBezTo>
                <a:cubicBezTo>
                  <a:pt x="1892047" y="1052236"/>
                  <a:pt x="1920835" y="1131513"/>
                  <a:pt x="2025293" y="1027066"/>
                </a:cubicBezTo>
                <a:cubicBezTo>
                  <a:pt x="2037744" y="1014617"/>
                  <a:pt x="2045253" y="992464"/>
                  <a:pt x="2062645" y="989718"/>
                </a:cubicBezTo>
                <a:cubicBezTo>
                  <a:pt x="2167359" y="973186"/>
                  <a:pt x="2274300" y="977269"/>
                  <a:pt x="2380128" y="971044"/>
                </a:cubicBezTo>
                <a:cubicBezTo>
                  <a:pt x="2398804" y="964819"/>
                  <a:pt x="2422234" y="966289"/>
                  <a:pt x="2436155" y="952370"/>
                </a:cubicBezTo>
                <a:cubicBezTo>
                  <a:pt x="2450074" y="938452"/>
                  <a:pt x="2445270" y="913556"/>
                  <a:pt x="2454830" y="896349"/>
                </a:cubicBezTo>
                <a:cubicBezTo>
                  <a:pt x="2476631" y="857111"/>
                  <a:pt x="2504631" y="821653"/>
                  <a:pt x="2529532" y="784305"/>
                </a:cubicBezTo>
                <a:lnTo>
                  <a:pt x="2566883" y="728283"/>
                </a:lnTo>
                <a:cubicBezTo>
                  <a:pt x="2560658" y="659812"/>
                  <a:pt x="2557932" y="590932"/>
                  <a:pt x="2548208" y="522870"/>
                </a:cubicBezTo>
                <a:cubicBezTo>
                  <a:pt x="2545424" y="503384"/>
                  <a:pt x="2540452" y="483226"/>
                  <a:pt x="2529532" y="466848"/>
                </a:cubicBezTo>
                <a:cubicBezTo>
                  <a:pt x="2514882" y="444874"/>
                  <a:pt x="2494353" y="427039"/>
                  <a:pt x="2473506" y="410826"/>
                </a:cubicBezTo>
                <a:cubicBezTo>
                  <a:pt x="2364899" y="326361"/>
                  <a:pt x="2372284" y="339741"/>
                  <a:pt x="2249400" y="298783"/>
                </a:cubicBezTo>
                <a:lnTo>
                  <a:pt x="2137347" y="261435"/>
                </a:lnTo>
                <a:cubicBezTo>
                  <a:pt x="2118671" y="255210"/>
                  <a:pt x="2100418" y="247535"/>
                  <a:pt x="2081320" y="242761"/>
                </a:cubicBezTo>
                <a:cubicBezTo>
                  <a:pt x="2034098" y="230957"/>
                  <a:pt x="1995244" y="223273"/>
                  <a:pt x="1950591" y="205413"/>
                </a:cubicBezTo>
                <a:lnTo>
                  <a:pt x="1950591" y="205413"/>
                </a:lnTo>
                <a:close/>
              </a:path>
            </a:pathLst>
          </a:custGeom>
          <a:noFill/>
          <a:ln w="76200" cmpd="sng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2"/>
          <p:cNvSpPr txBox="1"/>
          <p:nvPr/>
        </p:nvSpPr>
        <p:spPr>
          <a:xfrm>
            <a:off x="818988" y="426984"/>
            <a:ext cx="7944012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Oh no! </a:t>
            </a:r>
            <a:r>
              <a:rPr lang="en-US" sz="3200" spc="-20" dirty="0">
                <a:solidFill>
                  <a:schemeClr val="accent6"/>
                </a:solidFill>
                <a:latin typeface="Calibri"/>
                <a:cs typeface="Calibri"/>
              </a:rPr>
              <a:t>T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oo </a:t>
            </a: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many points! What do?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Approximate the feature map</a:t>
            </a:r>
          </a:p>
        </p:txBody>
      </p:sp>
      <p:pic>
        <p:nvPicPr>
          <p:cNvPr id="3" name="Picture 2" descr="hairSqu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0100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2"/>
          <p:cNvSpPr txBox="1"/>
          <p:nvPr/>
        </p:nvSpPr>
        <p:spPr>
          <a:xfrm>
            <a:off x="609600" y="1417584"/>
            <a:ext cx="7944012" cy="5636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rgbClr val="7F7F7F"/>
                </a:solidFill>
                <a:cs typeface="Calibri"/>
              </a:rPr>
              <a:t>f</a:t>
            </a:r>
            <a:r>
              <a:rPr lang="en-US" sz="2800" b="1" dirty="0" smtClean="0">
                <a:solidFill>
                  <a:srgbClr val="7F7F7F"/>
                </a:solidFill>
                <a:cs typeface="Calibri"/>
              </a:rPr>
              <a:t>rom</a:t>
            </a:r>
            <a:r>
              <a:rPr lang="en-US" sz="2800" b="1" dirty="0" smtClean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cs typeface="Calibri"/>
              </a:rPr>
              <a:t>sklearn.kernel_approximation</a:t>
            </a:r>
            <a:r>
              <a:rPr lang="en-US" sz="2800" dirty="0" smtClean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800" b="1" dirty="0" smtClean="0">
                <a:solidFill>
                  <a:srgbClr val="7F7F7F"/>
                </a:solidFill>
                <a:cs typeface="Calibri"/>
              </a:rPr>
              <a:t>import</a:t>
            </a:r>
            <a:r>
              <a:rPr lang="en-US" sz="28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cs typeface="Calibri"/>
              </a:rPr>
              <a:t>Nystroem</a:t>
            </a:r>
            <a:endParaRPr lang="en-US" sz="2800" dirty="0" smtClean="0">
              <a:solidFill>
                <a:schemeClr val="accent3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accent3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Use a small random sample of points as new features</a:t>
            </a:r>
          </a:p>
        </p:txBody>
      </p:sp>
    </p:spTree>
    <p:extLst>
      <p:ext uri="{BB962C8B-B14F-4D97-AF65-F5344CB8AC3E}">
        <p14:creationId xmlns:p14="http://schemas.microsoft.com/office/powerpoint/2010/main" val="142345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Pretty intricate boundary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47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2"/>
          <p:cNvSpPr txBox="1"/>
          <p:nvPr/>
        </p:nvSpPr>
        <p:spPr>
          <a:xfrm>
            <a:off x="609600" y="1417584"/>
            <a:ext cx="8172612" cy="5636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rgbClr val="7F7F7F"/>
                </a:solidFill>
                <a:cs typeface="Calibri"/>
              </a:rPr>
              <a:t>f</a:t>
            </a:r>
            <a:r>
              <a:rPr lang="en-US" sz="2800" b="1" dirty="0" smtClean="0">
                <a:solidFill>
                  <a:srgbClr val="7F7F7F"/>
                </a:solidFill>
                <a:cs typeface="Calibri"/>
              </a:rPr>
              <a:t>rom</a:t>
            </a:r>
            <a:r>
              <a:rPr lang="en-US" sz="2800" b="1" dirty="0" smtClean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cs typeface="Calibri"/>
              </a:rPr>
              <a:t>sklearn.kernel_approximation</a:t>
            </a:r>
            <a:r>
              <a:rPr lang="en-US" sz="2800" dirty="0" smtClean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800" b="1" dirty="0" smtClean="0">
                <a:solidFill>
                  <a:srgbClr val="7F7F7F"/>
                </a:solidFill>
                <a:cs typeface="Calibri"/>
              </a:rPr>
              <a:t>import</a:t>
            </a:r>
            <a:r>
              <a:rPr lang="en-US" sz="28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cs typeface="Calibri"/>
              </a:rPr>
              <a:t>Nystroem</a:t>
            </a:r>
            <a:endParaRPr lang="en-US" sz="2800" dirty="0" smtClean="0">
              <a:solidFill>
                <a:schemeClr val="accent3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accent3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Use a small random sample of points as new features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rgbClr val="7F7F7F"/>
                </a:solidFill>
                <a:cs typeface="Calibri"/>
              </a:rPr>
              <a:t>from</a:t>
            </a:r>
            <a:r>
              <a:rPr lang="en-US" sz="2800" b="1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cs typeface="Calibri"/>
              </a:rPr>
              <a:t>sklearn.kernel_approximation</a:t>
            </a:r>
            <a:r>
              <a:rPr lang="en-US" sz="2800" dirty="0" smtClean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800" b="1" dirty="0">
                <a:solidFill>
                  <a:srgbClr val="7F7F7F"/>
                </a:solidFill>
                <a:cs typeface="Calibri"/>
              </a:rPr>
              <a:t>import</a:t>
            </a:r>
            <a:r>
              <a:rPr lang="en-US" sz="2800" dirty="0">
                <a:solidFill>
                  <a:srgbClr val="7F7F7F"/>
                </a:solidFill>
                <a:cs typeface="Calibri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cs typeface="Calibri"/>
              </a:rPr>
              <a:t>RBFSampler</a:t>
            </a:r>
            <a:endParaRPr lang="en-US" sz="2800" dirty="0">
              <a:solidFill>
                <a:schemeClr val="accent3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Try to mathematically approximate transformation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with Monte Carlo sampling (faster, less accurate)</a:t>
            </a:r>
          </a:p>
        </p:txBody>
      </p:sp>
    </p:spTree>
    <p:extLst>
      <p:ext uri="{BB962C8B-B14F-4D97-AF65-F5344CB8AC3E}">
        <p14:creationId xmlns:p14="http://schemas.microsoft.com/office/powerpoint/2010/main" val="303180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Pretty intricate boundary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2"/>
          <p:cNvSpPr txBox="1"/>
          <p:nvPr/>
        </p:nvSpPr>
        <p:spPr>
          <a:xfrm>
            <a:off x="5715000" y="1676400"/>
            <a:ext cx="3283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3000" spc="-20" dirty="0" smtClean="0">
                <a:solidFill>
                  <a:schemeClr val="accent4"/>
                </a:solidFill>
                <a:latin typeface="Calibri"/>
                <a:cs typeface="Calibri"/>
              </a:rPr>
              <a:t>I need to use higher order features to get the curved boundary</a:t>
            </a:r>
          </a:p>
          <a:p>
            <a:pPr marL="12700" algn="r">
              <a:lnSpc>
                <a:spcPct val="100000"/>
              </a:lnSpc>
            </a:pPr>
            <a:endParaRPr lang="en-US" sz="3000" spc="-20" dirty="0" smtClean="0">
              <a:solidFill>
                <a:schemeClr val="accent4"/>
              </a:solidFill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</a:pPr>
            <a:r>
              <a:rPr lang="en-US" sz="3000" spc="-20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Budget</a:t>
            </a:r>
            <a:r>
              <a:rPr lang="en-US" sz="3000" spc="-20" baseline="30000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2</a:t>
            </a:r>
          </a:p>
          <a:p>
            <a:pPr marL="12700" algn="r">
              <a:lnSpc>
                <a:spcPct val="100000"/>
              </a:lnSpc>
            </a:pPr>
            <a:r>
              <a:rPr lang="en-US" sz="3000" spc="-20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Rating</a:t>
            </a:r>
            <a:r>
              <a:rPr lang="en-US" sz="3000" spc="-20" baseline="30000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2</a:t>
            </a:r>
          </a:p>
          <a:p>
            <a:pPr marL="12700" algn="r">
              <a:lnSpc>
                <a:spcPct val="100000"/>
              </a:lnSpc>
            </a:pPr>
            <a:r>
              <a:rPr lang="en-US" sz="3000" spc="-20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Budget*Rating</a:t>
            </a:r>
          </a:p>
          <a:p>
            <a:pPr marL="12700" algn="r"/>
            <a:r>
              <a:rPr lang="en-US" sz="3000" spc="-20" dirty="0" smtClean="0">
                <a:solidFill>
                  <a:schemeClr val="bg2">
                    <a:lumMod val="50000"/>
                  </a:schemeClr>
                </a:solidFill>
                <a:cs typeface="Calibri"/>
              </a:rPr>
              <a:t>Budget</a:t>
            </a:r>
            <a:r>
              <a:rPr lang="en-US" sz="3000" spc="-20" baseline="30000" dirty="0" smtClean="0">
                <a:solidFill>
                  <a:schemeClr val="bg2">
                    <a:lumMod val="50000"/>
                  </a:schemeClr>
                </a:solidFill>
                <a:cs typeface="Calibri"/>
              </a:rPr>
              <a:t>3</a:t>
            </a:r>
          </a:p>
          <a:p>
            <a:pPr marL="12700" algn="r"/>
            <a:r>
              <a:rPr lang="en-US" sz="3000" spc="-20" dirty="0" smtClean="0">
                <a:solidFill>
                  <a:schemeClr val="bg2">
                    <a:lumMod val="50000"/>
                  </a:schemeClr>
                </a:solidFill>
                <a:cs typeface="Calibri"/>
              </a:rPr>
              <a:t>Rating</a:t>
            </a:r>
            <a:r>
              <a:rPr lang="en-US" sz="3000" spc="-20" baseline="30000" dirty="0" smtClean="0">
                <a:solidFill>
                  <a:schemeClr val="bg2">
                    <a:lumMod val="50000"/>
                  </a:schemeClr>
                </a:solidFill>
                <a:cs typeface="Calibri"/>
              </a:rPr>
              <a:t>3</a:t>
            </a:r>
            <a:endParaRPr lang="en-US" sz="3000" spc="-20" dirty="0" smtClean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</a:pPr>
            <a:r>
              <a:rPr lang="en-US" sz="3000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3000" spc="-20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tc.</a:t>
            </a:r>
            <a:endParaRPr sz="28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67000" y="2362200"/>
            <a:ext cx="2667000" cy="1905000"/>
          </a:xfrm>
          <a:prstGeom prst="ellipse">
            <a:avLst/>
          </a:prstGeom>
          <a:noFill/>
          <a:ln w="57150" cmpd="sng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9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Different Approach: Transform the space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29183" y="5166359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879160" y="5195461"/>
            <a:ext cx="320707" cy="346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879144" y="519546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121023" y="2489661"/>
            <a:ext cx="419792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70058" y="2517622"/>
            <a:ext cx="320707" cy="346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170041" y="25176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986335" y="2614352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037991" y="264309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037975" y="2643095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4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98510" y="3383279"/>
            <a:ext cx="423949" cy="44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4850005" y="3412433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849988" y="34124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4042052" y="4995948"/>
            <a:ext cx="419792" cy="444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4091534" y="5021781"/>
            <a:ext cx="320708" cy="3467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91517" y="50217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2487572" y="3466407"/>
            <a:ext cx="419792" cy="448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2537655" y="3494134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2537638" y="349413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2063623" y="5340927"/>
            <a:ext cx="419792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2114290" y="5369143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114273" y="53691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1610580" y="4542904"/>
            <a:ext cx="423949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1661955" y="4571281"/>
            <a:ext cx="320707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1661939" y="4571281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Group 110"/>
          <p:cNvGrpSpPr/>
          <p:nvPr/>
        </p:nvGrpSpPr>
        <p:grpSpPr>
          <a:xfrm>
            <a:off x="3581400" y="2743200"/>
            <a:ext cx="423949" cy="448887"/>
            <a:chOff x="7049873" y="3632661"/>
            <a:chExt cx="423949" cy="448887"/>
          </a:xfrm>
        </p:grpSpPr>
        <p:sp>
          <p:nvSpPr>
            <p:cNvPr id="39" name="object 35"/>
            <p:cNvSpPr/>
            <p:nvPr/>
          </p:nvSpPr>
          <p:spPr>
            <a:xfrm>
              <a:off x="7049873" y="3632661"/>
              <a:ext cx="423949" cy="448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101383" y="3659455"/>
              <a:ext cx="320707" cy="346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7101367" y="3659455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3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7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19"/>
                  </a:lnTo>
                  <a:lnTo>
                    <a:pt x="170247" y="346785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6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0" name="object 46"/>
          <p:cNvSpPr/>
          <p:nvPr/>
        </p:nvSpPr>
        <p:spPr>
          <a:xfrm>
            <a:off x="3364565" y="4227021"/>
            <a:ext cx="419792" cy="4488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15117" y="4253950"/>
            <a:ext cx="320708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415100" y="42539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3559915" y="5494712"/>
            <a:ext cx="419792" cy="448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610439" y="5521543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610422" y="552154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508354" y="440990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2556896" y="4438926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2556880" y="4438926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290540" y="4023359"/>
            <a:ext cx="423949" cy="448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1341225" y="4050238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1341208" y="405023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909049" y="3283527"/>
            <a:ext cx="419792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3958795" y="3312093"/>
            <a:ext cx="320708" cy="34678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3958778" y="331209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2971800" y="3657600"/>
            <a:ext cx="423949" cy="448887"/>
            <a:chOff x="4955067" y="4779818"/>
            <a:chExt cx="423949" cy="448887"/>
          </a:xfrm>
        </p:grpSpPr>
        <p:sp>
          <p:nvSpPr>
            <p:cNvPr id="65" name="object 61"/>
            <p:cNvSpPr/>
            <p:nvPr/>
          </p:nvSpPr>
          <p:spPr>
            <a:xfrm>
              <a:off x="4955067" y="4779818"/>
              <a:ext cx="423949" cy="4488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007336" y="4806555"/>
              <a:ext cx="321310" cy="347345"/>
              <a:chOff x="5007336" y="4806555"/>
              <a:chExt cx="321310" cy="347345"/>
            </a:xfrm>
          </p:grpSpPr>
          <p:sp>
            <p:nvSpPr>
              <p:cNvPr id="66" name="object 62"/>
              <p:cNvSpPr/>
              <p:nvPr/>
            </p:nvSpPr>
            <p:spPr>
              <a:xfrm>
                <a:off x="5007353" y="4806555"/>
                <a:ext cx="320707" cy="34678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007336" y="4806555"/>
                <a:ext cx="321310" cy="34734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347345">
                    <a:moveTo>
                      <a:pt x="0" y="173429"/>
                    </a:moveTo>
                    <a:lnTo>
                      <a:pt x="5364" y="128714"/>
                    </a:lnTo>
                    <a:lnTo>
                      <a:pt x="20537" y="88328"/>
                    </a:lnTo>
                    <a:lnTo>
                      <a:pt x="44135" y="53766"/>
                    </a:lnTo>
                    <a:lnTo>
                      <a:pt x="74777" y="26525"/>
                    </a:lnTo>
                    <a:lnTo>
                      <a:pt x="111080" y="8104"/>
                    </a:lnTo>
                    <a:lnTo>
                      <a:pt x="151661" y="0"/>
                    </a:lnTo>
                    <a:lnTo>
                      <a:pt x="166723" y="593"/>
                    </a:lnTo>
                    <a:lnTo>
                      <a:pt x="208998" y="9557"/>
                    </a:lnTo>
                    <a:lnTo>
                      <a:pt x="246066" y="28213"/>
                    </a:lnTo>
                    <a:lnTo>
                      <a:pt x="276849" y="55170"/>
                    </a:lnTo>
                    <a:lnTo>
                      <a:pt x="300271" y="89037"/>
                    </a:lnTo>
                    <a:lnTo>
                      <a:pt x="315255" y="128422"/>
                    </a:lnTo>
                    <a:lnTo>
                      <a:pt x="320724" y="171933"/>
                    </a:lnTo>
                    <a:lnTo>
                      <a:pt x="320117" y="187383"/>
                    </a:lnTo>
                    <a:lnTo>
                      <a:pt x="311411" y="231178"/>
                    </a:lnTo>
                    <a:lnTo>
                      <a:pt x="293435" y="270018"/>
                    </a:lnTo>
                    <a:lnTo>
                      <a:pt x="267552" y="302464"/>
                    </a:lnTo>
                    <a:lnTo>
                      <a:pt x="235127" y="327078"/>
                    </a:lnTo>
                    <a:lnTo>
                      <a:pt x="197522" y="342420"/>
                    </a:lnTo>
                    <a:lnTo>
                      <a:pt x="170247" y="346785"/>
                    </a:lnTo>
                    <a:lnTo>
                      <a:pt x="155063" y="346207"/>
                    </a:lnTo>
                    <a:lnTo>
                      <a:pt x="112506" y="337332"/>
                    </a:lnTo>
                    <a:lnTo>
                      <a:pt x="75251" y="318819"/>
                    </a:lnTo>
                    <a:lnTo>
                      <a:pt x="44337" y="292046"/>
                    </a:lnTo>
                    <a:lnTo>
                      <a:pt x="20800" y="258392"/>
                    </a:lnTo>
                    <a:lnTo>
                      <a:pt x="5680" y="219235"/>
                    </a:lnTo>
                    <a:lnTo>
                      <a:pt x="16" y="175952"/>
                    </a:lnTo>
                    <a:lnTo>
                      <a:pt x="0" y="173429"/>
                    </a:lnTo>
                    <a:close/>
                  </a:path>
                </a:pathLst>
              </a:custGeom>
              <a:ln w="9524">
                <a:solidFill>
                  <a:srgbClr val="CC615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4267200" y="3733800"/>
            <a:ext cx="419792" cy="448887"/>
            <a:chOff x="6114692" y="4023359"/>
            <a:chExt cx="419792" cy="448887"/>
          </a:xfrm>
        </p:grpSpPr>
        <p:sp>
          <p:nvSpPr>
            <p:cNvPr id="74" name="object 70"/>
            <p:cNvSpPr/>
            <p:nvPr/>
          </p:nvSpPr>
          <p:spPr>
            <a:xfrm>
              <a:off x="6114692" y="4023359"/>
              <a:ext cx="419792" cy="4488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164865" y="4050238"/>
              <a:ext cx="320707" cy="34678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164848" y="4050238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0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4" y="171933"/>
                  </a:lnTo>
                  <a:lnTo>
                    <a:pt x="320117" y="187383"/>
                  </a:lnTo>
                  <a:lnTo>
                    <a:pt x="311411" y="231178"/>
                  </a:lnTo>
                  <a:lnTo>
                    <a:pt x="293435" y="270018"/>
                  </a:lnTo>
                  <a:lnTo>
                    <a:pt x="267552" y="302464"/>
                  </a:lnTo>
                  <a:lnTo>
                    <a:pt x="235127" y="327078"/>
                  </a:lnTo>
                  <a:lnTo>
                    <a:pt x="197522" y="342420"/>
                  </a:lnTo>
                  <a:lnTo>
                    <a:pt x="170247" y="346786"/>
                  </a:lnTo>
                  <a:lnTo>
                    <a:pt x="155063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7" y="292047"/>
                  </a:lnTo>
                  <a:lnTo>
                    <a:pt x="20800" y="258392"/>
                  </a:lnTo>
                  <a:lnTo>
                    <a:pt x="5680" y="219235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/>
          <p:cNvSpPr/>
          <p:nvPr/>
        </p:nvSpPr>
        <p:spPr>
          <a:xfrm>
            <a:off x="3252344" y="3142210"/>
            <a:ext cx="423949" cy="448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3304506" y="3170222"/>
            <a:ext cx="320708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3304489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4362092" y="3142210"/>
            <a:ext cx="419792" cy="4488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4412265" y="3170222"/>
            <a:ext cx="320707" cy="34678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4412248" y="3170222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2695391" y="5128952"/>
            <a:ext cx="423949" cy="448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2746450" y="5155227"/>
            <a:ext cx="320708" cy="3467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2746434" y="515522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4033740" y="4434840"/>
            <a:ext cx="419792" cy="4447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4083995" y="4460504"/>
            <a:ext cx="320707" cy="346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4083978" y="4460504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Group 109"/>
          <p:cNvGrpSpPr/>
          <p:nvPr/>
        </p:nvGrpSpPr>
        <p:grpSpPr>
          <a:xfrm>
            <a:off x="4411969" y="5473930"/>
            <a:ext cx="419792" cy="448887"/>
            <a:chOff x="6164569" y="5473930"/>
            <a:chExt cx="419792" cy="448887"/>
          </a:xfrm>
        </p:grpSpPr>
        <p:sp>
          <p:nvSpPr>
            <p:cNvPr id="9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1"/>
          <p:cNvSpPr/>
          <p:nvPr/>
        </p:nvSpPr>
        <p:spPr>
          <a:xfrm>
            <a:off x="1731115" y="3104803"/>
            <a:ext cx="419792" cy="448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/>
          <p:cNvSpPr/>
          <p:nvPr/>
        </p:nvSpPr>
        <p:spPr>
          <a:xfrm>
            <a:off x="1780736" y="3132413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/>
          <p:cNvSpPr/>
          <p:nvPr/>
        </p:nvSpPr>
        <p:spPr>
          <a:xfrm>
            <a:off x="1780719" y="3132413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/>
          <p:cNvSpPr/>
          <p:nvPr/>
        </p:nvSpPr>
        <p:spPr>
          <a:xfrm>
            <a:off x="1411075" y="5178828"/>
            <a:ext cx="423949" cy="4488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/>
          <p:cNvSpPr/>
          <p:nvPr/>
        </p:nvSpPr>
        <p:spPr>
          <a:xfrm>
            <a:off x="1463537" y="5206758"/>
            <a:ext cx="320708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463521" y="5206758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7"/>
          <p:cNvSpPr/>
          <p:nvPr/>
        </p:nvSpPr>
        <p:spPr>
          <a:xfrm>
            <a:off x="2009591" y="4023359"/>
            <a:ext cx="419792" cy="4488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8"/>
          <p:cNvSpPr/>
          <p:nvPr/>
        </p:nvSpPr>
        <p:spPr>
          <a:xfrm>
            <a:off x="2060093" y="4051549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9"/>
          <p:cNvSpPr/>
          <p:nvPr/>
        </p:nvSpPr>
        <p:spPr>
          <a:xfrm>
            <a:off x="2060076" y="40515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/>
          <p:cNvSpPr/>
          <p:nvPr/>
        </p:nvSpPr>
        <p:spPr>
          <a:xfrm>
            <a:off x="3397816" y="3628505"/>
            <a:ext cx="423949" cy="4447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1"/>
          <p:cNvSpPr/>
          <p:nvPr/>
        </p:nvSpPr>
        <p:spPr>
          <a:xfrm>
            <a:off x="3450075" y="3654316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/>
          <p:cNvSpPr/>
          <p:nvPr/>
        </p:nvSpPr>
        <p:spPr>
          <a:xfrm>
            <a:off x="3450058" y="3654317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10" h="34734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/>
          <p:cNvSpPr/>
          <p:nvPr/>
        </p:nvSpPr>
        <p:spPr>
          <a:xfrm>
            <a:off x="4873326" y="2755669"/>
            <a:ext cx="419792" cy="4488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/>
          <p:cNvSpPr/>
          <p:nvPr/>
        </p:nvSpPr>
        <p:spPr>
          <a:xfrm>
            <a:off x="4922328" y="2785050"/>
            <a:ext cx="320707" cy="346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/>
          <p:cNvSpPr/>
          <p:nvPr/>
        </p:nvSpPr>
        <p:spPr>
          <a:xfrm>
            <a:off x="4922311" y="2785050"/>
            <a:ext cx="321310" cy="347345"/>
          </a:xfrm>
          <a:custGeom>
            <a:avLst/>
            <a:gdLst/>
            <a:ahLst/>
            <a:cxnLst/>
            <a:rect l="l" t="t" r="r" b="b"/>
            <a:pathLst>
              <a:path w="321309" h="347344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Group 114"/>
          <p:cNvGrpSpPr/>
          <p:nvPr/>
        </p:nvGrpSpPr>
        <p:grpSpPr>
          <a:xfrm>
            <a:off x="2362200" y="2743200"/>
            <a:ext cx="419792" cy="448887"/>
            <a:chOff x="6164569" y="5473930"/>
            <a:chExt cx="419792" cy="448887"/>
          </a:xfrm>
        </p:grpSpPr>
        <p:sp>
          <p:nvSpPr>
            <p:cNvPr id="11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48200" y="4876800"/>
            <a:ext cx="419792" cy="448887"/>
            <a:chOff x="6164569" y="5473930"/>
            <a:chExt cx="419792" cy="448887"/>
          </a:xfrm>
        </p:grpSpPr>
        <p:sp>
          <p:nvSpPr>
            <p:cNvPr id="12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00600" y="4267200"/>
            <a:ext cx="419792" cy="448887"/>
            <a:chOff x="6164569" y="5473930"/>
            <a:chExt cx="419792" cy="448887"/>
          </a:xfrm>
        </p:grpSpPr>
        <p:sp>
          <p:nvSpPr>
            <p:cNvPr id="12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34000" y="4876800"/>
            <a:ext cx="419792" cy="448887"/>
            <a:chOff x="6164569" y="5473930"/>
            <a:chExt cx="419792" cy="448887"/>
          </a:xfrm>
        </p:grpSpPr>
        <p:sp>
          <p:nvSpPr>
            <p:cNvPr id="12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410200" y="3962400"/>
            <a:ext cx="419792" cy="448887"/>
            <a:chOff x="6164569" y="5473930"/>
            <a:chExt cx="419792" cy="448887"/>
          </a:xfrm>
        </p:grpSpPr>
        <p:sp>
          <p:nvSpPr>
            <p:cNvPr id="13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1400" y="2133600"/>
            <a:ext cx="419792" cy="448887"/>
            <a:chOff x="6164569" y="5473930"/>
            <a:chExt cx="419792" cy="448887"/>
          </a:xfrm>
        </p:grpSpPr>
        <p:sp>
          <p:nvSpPr>
            <p:cNvPr id="13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19400" y="1981200"/>
            <a:ext cx="419792" cy="448887"/>
            <a:chOff x="6164569" y="5473930"/>
            <a:chExt cx="419792" cy="448887"/>
          </a:xfrm>
        </p:grpSpPr>
        <p:sp>
          <p:nvSpPr>
            <p:cNvPr id="14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981200" y="2057400"/>
            <a:ext cx="419792" cy="448887"/>
            <a:chOff x="6164569" y="5473930"/>
            <a:chExt cx="419792" cy="448887"/>
          </a:xfrm>
        </p:grpSpPr>
        <p:sp>
          <p:nvSpPr>
            <p:cNvPr id="14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362200"/>
            <a:ext cx="419792" cy="448887"/>
            <a:chOff x="6164569" y="5473930"/>
            <a:chExt cx="419792" cy="448887"/>
          </a:xfrm>
        </p:grpSpPr>
        <p:sp>
          <p:nvSpPr>
            <p:cNvPr id="14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6800" y="3352800"/>
            <a:ext cx="419792" cy="448887"/>
            <a:chOff x="6164569" y="5473930"/>
            <a:chExt cx="419792" cy="448887"/>
          </a:xfrm>
        </p:grpSpPr>
        <p:sp>
          <p:nvSpPr>
            <p:cNvPr id="15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47800" y="2514600"/>
            <a:ext cx="419792" cy="448887"/>
            <a:chOff x="6164569" y="5473930"/>
            <a:chExt cx="419792" cy="448887"/>
          </a:xfrm>
        </p:grpSpPr>
        <p:sp>
          <p:nvSpPr>
            <p:cNvPr id="15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43000" y="4648200"/>
            <a:ext cx="419792" cy="448887"/>
            <a:chOff x="6164569" y="5473930"/>
            <a:chExt cx="419792" cy="448887"/>
          </a:xfrm>
        </p:grpSpPr>
        <p:sp>
          <p:nvSpPr>
            <p:cNvPr id="16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28800" y="4953000"/>
            <a:ext cx="419792" cy="448887"/>
            <a:chOff x="6164569" y="5473930"/>
            <a:chExt cx="419792" cy="448887"/>
          </a:xfrm>
        </p:grpSpPr>
        <p:sp>
          <p:nvSpPr>
            <p:cNvPr id="16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267200" y="1905000"/>
            <a:ext cx="419792" cy="448887"/>
            <a:chOff x="6164569" y="5473930"/>
            <a:chExt cx="419792" cy="448887"/>
          </a:xfrm>
        </p:grpSpPr>
        <p:sp>
          <p:nvSpPr>
            <p:cNvPr id="16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715000" y="4572000"/>
            <a:ext cx="419792" cy="448887"/>
            <a:chOff x="6164569" y="5473930"/>
            <a:chExt cx="419792" cy="448887"/>
          </a:xfrm>
        </p:grpSpPr>
        <p:sp>
          <p:nvSpPr>
            <p:cNvPr id="172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00400" y="1676400"/>
            <a:ext cx="419792" cy="448887"/>
            <a:chOff x="6164569" y="5473930"/>
            <a:chExt cx="419792" cy="448887"/>
          </a:xfrm>
        </p:grpSpPr>
        <p:sp>
          <p:nvSpPr>
            <p:cNvPr id="176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286000" y="1760913"/>
            <a:ext cx="419792" cy="448887"/>
            <a:chOff x="6164569" y="5473930"/>
            <a:chExt cx="419792" cy="448887"/>
          </a:xfrm>
        </p:grpSpPr>
        <p:sp>
          <p:nvSpPr>
            <p:cNvPr id="180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257800" y="5410200"/>
            <a:ext cx="419792" cy="448887"/>
            <a:chOff x="6164569" y="5473930"/>
            <a:chExt cx="419792" cy="448887"/>
          </a:xfrm>
        </p:grpSpPr>
        <p:sp>
          <p:nvSpPr>
            <p:cNvPr id="184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95600" y="4724400"/>
            <a:ext cx="419792" cy="448887"/>
            <a:chOff x="6164569" y="5473930"/>
            <a:chExt cx="419792" cy="448887"/>
          </a:xfrm>
        </p:grpSpPr>
        <p:sp>
          <p:nvSpPr>
            <p:cNvPr id="188" name="object 88"/>
            <p:cNvSpPr/>
            <p:nvPr/>
          </p:nvSpPr>
          <p:spPr>
            <a:xfrm>
              <a:off x="6164569" y="5473930"/>
              <a:ext cx="419792" cy="4488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89"/>
            <p:cNvSpPr/>
            <p:nvPr/>
          </p:nvSpPr>
          <p:spPr>
            <a:xfrm>
              <a:off x="6214843" y="5502590"/>
              <a:ext cx="320707" cy="34678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90"/>
            <p:cNvSpPr/>
            <p:nvPr/>
          </p:nvSpPr>
          <p:spPr>
            <a:xfrm>
              <a:off x="6214827" y="5502590"/>
              <a:ext cx="321310" cy="347345"/>
            </a:xfrm>
            <a:custGeom>
              <a:avLst/>
              <a:gdLst/>
              <a:ahLst/>
              <a:cxnLst/>
              <a:rect l="l" t="t" r="r" b="b"/>
              <a:pathLst>
                <a:path w="321309" h="347345">
                  <a:moveTo>
                    <a:pt x="0" y="173429"/>
                  </a:moveTo>
                  <a:lnTo>
                    <a:pt x="5364" y="128714"/>
                  </a:lnTo>
                  <a:lnTo>
                    <a:pt x="20537" y="88328"/>
                  </a:lnTo>
                  <a:lnTo>
                    <a:pt x="44135" y="53766"/>
                  </a:lnTo>
                  <a:lnTo>
                    <a:pt x="74777" y="26525"/>
                  </a:lnTo>
                  <a:lnTo>
                    <a:pt x="111080" y="8104"/>
                  </a:lnTo>
                  <a:lnTo>
                    <a:pt x="151661" y="0"/>
                  </a:lnTo>
                  <a:lnTo>
                    <a:pt x="166724" y="593"/>
                  </a:lnTo>
                  <a:lnTo>
                    <a:pt x="208998" y="9557"/>
                  </a:lnTo>
                  <a:lnTo>
                    <a:pt x="246066" y="28213"/>
                  </a:lnTo>
                  <a:lnTo>
                    <a:pt x="276849" y="55171"/>
                  </a:lnTo>
                  <a:lnTo>
                    <a:pt x="300271" y="89037"/>
                  </a:lnTo>
                  <a:lnTo>
                    <a:pt x="315255" y="128422"/>
                  </a:lnTo>
                  <a:lnTo>
                    <a:pt x="320723" y="171933"/>
                  </a:lnTo>
                  <a:lnTo>
                    <a:pt x="320117" y="187383"/>
                  </a:lnTo>
                  <a:lnTo>
                    <a:pt x="311410" y="231178"/>
                  </a:lnTo>
                  <a:lnTo>
                    <a:pt x="293434" y="270018"/>
                  </a:lnTo>
                  <a:lnTo>
                    <a:pt x="267552" y="302464"/>
                  </a:lnTo>
                  <a:lnTo>
                    <a:pt x="235126" y="327078"/>
                  </a:lnTo>
                  <a:lnTo>
                    <a:pt x="197521" y="342420"/>
                  </a:lnTo>
                  <a:lnTo>
                    <a:pt x="170246" y="346786"/>
                  </a:lnTo>
                  <a:lnTo>
                    <a:pt x="155062" y="346207"/>
                  </a:lnTo>
                  <a:lnTo>
                    <a:pt x="112506" y="337332"/>
                  </a:lnTo>
                  <a:lnTo>
                    <a:pt x="75251" y="318819"/>
                  </a:lnTo>
                  <a:lnTo>
                    <a:pt x="44336" y="292046"/>
                  </a:lnTo>
                  <a:lnTo>
                    <a:pt x="20800" y="258392"/>
                  </a:lnTo>
                  <a:lnTo>
                    <a:pt x="5680" y="219234"/>
                  </a:lnTo>
                  <a:lnTo>
                    <a:pt x="16" y="175952"/>
                  </a:lnTo>
                  <a:lnTo>
                    <a:pt x="0" y="17342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2"/>
          <p:cNvSpPr txBox="1"/>
          <p:nvPr/>
        </p:nvSpPr>
        <p:spPr>
          <a:xfrm>
            <a:off x="5715000" y="2362200"/>
            <a:ext cx="3283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3000" spc="-20" dirty="0" smtClean="0">
                <a:solidFill>
                  <a:schemeClr val="accent1"/>
                </a:solidFill>
                <a:latin typeface="Calibri"/>
                <a:cs typeface="Calibri"/>
              </a:rPr>
              <a:t>Two features describe this space</a:t>
            </a:r>
          </a:p>
          <a:p>
            <a:pPr marL="12700" algn="r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Can I describe it differently?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64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426984"/>
            <a:ext cx="6712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20" dirty="0" smtClean="0">
                <a:solidFill>
                  <a:schemeClr val="accent6"/>
                </a:solidFill>
                <a:latin typeface="Calibri"/>
                <a:cs typeface="Calibri"/>
              </a:rPr>
              <a:t>Palme d’Or Winners at Cannes</a:t>
            </a:r>
          </a:p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rgbClr val="7F7F7F"/>
                </a:solidFill>
                <a:cs typeface="Calibri"/>
              </a:rPr>
              <a:t>Different Approach: Transform the space</a:t>
            </a:r>
            <a:endParaRPr lang="en-US" sz="28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9391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54576" y="1923700"/>
            <a:ext cx="0" cy="4055110"/>
          </a:xfrm>
          <a:custGeom>
            <a:avLst/>
            <a:gdLst/>
            <a:ahLst/>
            <a:cxnLst/>
            <a:rect l="l" t="t" r="r" b="b"/>
            <a:pathLst>
              <a:path h="4055110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622" y="1898496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5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09143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554576" y="5978371"/>
            <a:ext cx="6303645" cy="0"/>
          </a:xfrm>
          <a:custGeom>
            <a:avLst/>
            <a:gdLst/>
            <a:ahLst/>
            <a:cxnLst/>
            <a:rect l="l" t="t" r="r" b="b"/>
            <a:pathLst>
              <a:path w="6303645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6767236" y="591941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 txBox="1"/>
          <p:nvPr/>
        </p:nvSpPr>
        <p:spPr>
          <a:xfrm rot="16200000">
            <a:off x="-330954" y="2235955"/>
            <a:ext cx="10312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Budget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4088765" y="6116930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spc="-15" dirty="0" err="1" smtClean="0">
                <a:solidFill>
                  <a:srgbClr val="7F7F7F"/>
                </a:solidFill>
                <a:latin typeface="Calibri"/>
                <a:cs typeface="Calibri"/>
              </a:rPr>
              <a:t>IMDb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User Rating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1" name="object 2"/>
          <p:cNvSpPr txBox="1"/>
          <p:nvPr/>
        </p:nvSpPr>
        <p:spPr>
          <a:xfrm>
            <a:off x="5715000" y="2362200"/>
            <a:ext cx="3283584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3000" spc="-20" dirty="0" smtClean="0">
                <a:solidFill>
                  <a:schemeClr val="accent1"/>
                </a:solidFill>
                <a:latin typeface="Calibri"/>
                <a:cs typeface="Calibri"/>
              </a:rPr>
              <a:t>Two features describe this space</a:t>
            </a:r>
          </a:p>
          <a:p>
            <a:pPr marL="12700" algn="r">
              <a:lnSpc>
                <a:spcPct val="100000"/>
              </a:lnSpc>
            </a:pPr>
            <a:r>
              <a:rPr lang="en-US" sz="2800" dirty="0" smtClean="0">
                <a:solidFill>
                  <a:srgbClr val="7F7F7F"/>
                </a:solidFill>
                <a:cs typeface="Calibri"/>
              </a:rPr>
              <a:t>Can I describe it differently?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</TotalTime>
  <Words>1024</Words>
  <Application>Microsoft Macintosh PowerPoint</Application>
  <PresentationFormat>On-screen Show (4:3)</PresentationFormat>
  <Paragraphs>302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Office Theme</vt:lpstr>
      <vt:lpstr>Microsoft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Schumacher</cp:lastModifiedBy>
  <cp:revision>56</cp:revision>
  <dcterms:created xsi:type="dcterms:W3CDTF">2015-01-20T13:34:18Z</dcterms:created>
  <dcterms:modified xsi:type="dcterms:W3CDTF">2015-05-08T12:39:53Z</dcterms:modified>
</cp:coreProperties>
</file>