
<file path=[Content_Types].xml><?xml version="1.0" encoding="utf-8"?>
<Types xmlns="http://schemas.openxmlformats.org/package/2006/content-types">
  <Default Extension="xml" ContentType="application/xml"/>
  <Default Extension="jpg" ContentType="image/jp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21" r:id="rId32"/>
    <p:sldId id="323" r:id="rId33"/>
    <p:sldId id="324" r:id="rId34"/>
    <p:sldId id="325" r:id="rId35"/>
    <p:sldId id="326" r:id="rId36"/>
    <p:sldId id="327" r:id="rId37"/>
    <p:sldId id="328" r:id="rId38"/>
    <p:sldId id="286" r:id="rId39"/>
    <p:sldId id="287" r:id="rId40"/>
    <p:sldId id="288" r:id="rId41"/>
    <p:sldId id="330" r:id="rId42"/>
    <p:sldId id="331" r:id="rId43"/>
    <p:sldId id="332" r:id="rId44"/>
    <p:sldId id="333" r:id="rId45"/>
    <p:sldId id="334" r:id="rId46"/>
    <p:sldId id="335" r:id="rId47"/>
    <p:sldId id="336" r:id="rId48"/>
    <p:sldId id="337" r:id="rId49"/>
    <p:sldId id="289" r:id="rId50"/>
    <p:sldId id="290" r:id="rId51"/>
    <p:sldId id="291" r:id="rId52"/>
    <p:sldId id="292" r:id="rId53"/>
    <p:sldId id="293" r:id="rId54"/>
    <p:sldId id="294" r:id="rId55"/>
    <p:sldId id="295" r:id="rId56"/>
    <p:sldId id="296" r:id="rId57"/>
    <p:sldId id="297" r:id="rId58"/>
    <p:sldId id="298" r:id="rId59"/>
    <p:sldId id="299" r:id="rId60"/>
    <p:sldId id="300" r:id="rId61"/>
    <p:sldId id="301" r:id="rId62"/>
    <p:sldId id="309" r:id="rId63"/>
    <p:sldId id="310" r:id="rId64"/>
    <p:sldId id="312" r:id="rId65"/>
    <p:sldId id="311" r:id="rId66"/>
    <p:sldId id="313" r:id="rId67"/>
    <p:sldId id="316" r:id="rId68"/>
    <p:sldId id="317" r:id="rId69"/>
    <p:sldId id="318" r:id="rId70"/>
    <p:sldId id="314" r:id="rId71"/>
    <p:sldId id="315" r:id="rId72"/>
    <p:sldId id="319" r:id="rId73"/>
    <p:sldId id="320" r:id="rId74"/>
    <p:sldId id="302" r:id="rId75"/>
    <p:sldId id="303" r:id="rId76"/>
    <p:sldId id="304" r:id="rId77"/>
    <p:sldId id="305" r:id="rId78"/>
    <p:sldId id="306" r:id="rId79"/>
    <p:sldId id="307" r:id="rId80"/>
    <p:sldId id="308" r:id="rId8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00" autoAdjust="0"/>
    <p:restoredTop sz="94660"/>
  </p:normalViewPr>
  <p:slideViewPr>
    <p:cSldViewPr>
      <p:cViewPr varScale="1">
        <p:scale>
          <a:sx n="79" d="100"/>
          <a:sy n="79" d="100"/>
        </p:scale>
        <p:origin x="-1656" y="-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printerSettings" Target="printerSettings/printerSettings1.bin"/><Relationship Id="rId83" Type="http://schemas.openxmlformats.org/officeDocument/2006/relationships/presProps" Target="presProps.xml"/><Relationship Id="rId84" Type="http://schemas.openxmlformats.org/officeDocument/2006/relationships/viewProps" Target="viewProps.xml"/><Relationship Id="rId85" Type="http://schemas.openxmlformats.org/officeDocument/2006/relationships/theme" Target="theme/theme1.xml"/><Relationship Id="rId86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20" Type="http://schemas.openxmlformats.org/officeDocument/2006/relationships/image" Target="../media/image36.png"/><Relationship Id="rId21" Type="http://schemas.openxmlformats.org/officeDocument/2006/relationships/image" Target="../media/image12.png"/><Relationship Id="rId22" Type="http://schemas.openxmlformats.org/officeDocument/2006/relationships/image" Target="../media/image37.png"/><Relationship Id="rId23" Type="http://schemas.openxmlformats.org/officeDocument/2006/relationships/image" Target="../media/image38.png"/><Relationship Id="rId24" Type="http://schemas.openxmlformats.org/officeDocument/2006/relationships/image" Target="../media/image39.png"/><Relationship Id="rId25" Type="http://schemas.openxmlformats.org/officeDocument/2006/relationships/image" Target="../media/image40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image" Target="../media/image3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2/8/15</a:t>
            </a:fld>
            <a:endParaRPr lang="en-US" dirty="0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198716" y="1770611"/>
            <a:ext cx="290945" cy="2219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2343901" y="1924033"/>
            <a:ext cx="0" cy="2001238"/>
          </a:xfrm>
          <a:custGeom>
            <a:avLst/>
            <a:gdLst/>
            <a:ahLst/>
            <a:cxnLst/>
            <a:rect l="l" t="t" r="r" b="b"/>
            <a:pathLst>
              <a:path h="2001238">
                <a:moveTo>
                  <a:pt x="0" y="2001238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2284947" y="1898827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2298468" y="3798915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2243558" y="3924693"/>
            <a:ext cx="6403705" cy="0"/>
          </a:xfrm>
          <a:custGeom>
            <a:avLst/>
            <a:gdLst/>
            <a:ahLst/>
            <a:cxnLst/>
            <a:rect l="l" t="t" r="r" b="b"/>
            <a:pathLst>
              <a:path w="6403705">
                <a:moveTo>
                  <a:pt x="0" y="0"/>
                </a:moveTo>
                <a:lnTo>
                  <a:pt x="6403705" y="0"/>
                </a:lnTo>
              </a:path>
            </a:pathLst>
          </a:custGeom>
          <a:ln w="26555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8556561" y="38663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7"/>
                </a:lnTo>
                <a:lnTo>
                  <a:pt x="0" y="14164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2198716" y="2269375"/>
            <a:ext cx="324196" cy="1163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2245106" y="2309324"/>
            <a:ext cx="230924" cy="1"/>
          </a:xfrm>
          <a:custGeom>
            <a:avLst/>
            <a:gdLst/>
            <a:ahLst/>
            <a:cxnLst/>
            <a:rect l="l" t="t" r="r" b="b"/>
            <a:pathLst>
              <a:path w="230924" h="1">
                <a:moveTo>
                  <a:pt x="230924" y="0"/>
                </a:moveTo>
                <a:lnTo>
                  <a:pt x="0" y="1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2198716" y="3886199"/>
            <a:ext cx="320039" cy="1163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2618508" y="3719945"/>
            <a:ext cx="419792" cy="4447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2668485" y="3745934"/>
            <a:ext cx="320707" cy="3467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2668469" y="37459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6163887" y="2115589"/>
            <a:ext cx="423949" cy="448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6215968" y="2143630"/>
            <a:ext cx="320707" cy="3467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6215951" y="2143630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8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6" y="327078"/>
                </a:lnTo>
                <a:lnTo>
                  <a:pt x="197521" y="342420"/>
                </a:lnTo>
                <a:lnTo>
                  <a:pt x="170246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5511337" y="2107276"/>
            <a:ext cx="419792" cy="4488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5560129" y="2135894"/>
            <a:ext cx="320707" cy="3467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7340138" y="2165464"/>
            <a:ext cx="419792" cy="4488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7388980" y="2191870"/>
            <a:ext cx="320708" cy="3467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7388964" y="2191869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4405745" y="3724101"/>
            <a:ext cx="423949" cy="4488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4456840" y="3750686"/>
            <a:ext cx="320708" cy="34678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4456823" y="375068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3852948" y="3724101"/>
            <a:ext cx="419792" cy="4488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3903615" y="3751841"/>
            <a:ext cx="320708" cy="3467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3903598" y="375184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3399905" y="3724101"/>
            <a:ext cx="423949" cy="44473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3451280" y="3750309"/>
            <a:ext cx="320707" cy="34678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3451264" y="375031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2/8/15</a:t>
            </a:fld>
            <a:endParaRPr lang="en-US" dirty="0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2739043" y="2780607"/>
            <a:ext cx="419792" cy="44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2788805" y="2809834"/>
            <a:ext cx="320707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2788789" y="280983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6500552" y="2443941"/>
            <a:ext cx="423949" cy="448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6551290" y="2473493"/>
            <a:ext cx="320707" cy="3467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6551273" y="24734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7227916" y="3840479"/>
            <a:ext cx="423949" cy="448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7278607" y="3867276"/>
            <a:ext cx="320707" cy="3467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7278590" y="386727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7115694" y="3333403"/>
            <a:ext cx="419792" cy="4488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7165306" y="3360333"/>
            <a:ext cx="320707" cy="3467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7165288" y="336033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4580312" y="4044141"/>
            <a:ext cx="423949" cy="4488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4632036" y="4071442"/>
            <a:ext cx="320707" cy="34678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4632019" y="4071442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3570316" y="3458095"/>
            <a:ext cx="423949" cy="4488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3621276" y="3484391"/>
            <a:ext cx="320707" cy="34678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3621259" y="348439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3279371" y="4434840"/>
            <a:ext cx="423949" cy="44473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3330662" y="4460504"/>
            <a:ext cx="320707" cy="34678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3330646" y="446050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3852948" y="4530435"/>
            <a:ext cx="419792" cy="44473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3903615" y="4556610"/>
            <a:ext cx="320708" cy="34678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3903598" y="455661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6662651" y="3632661"/>
            <a:ext cx="419792" cy="4488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6711653" y="3659455"/>
            <a:ext cx="320707" cy="34678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6711636" y="3659455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7560425" y="3117272"/>
            <a:ext cx="423949" cy="4488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7611238" y="3146771"/>
            <a:ext cx="320708" cy="34678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7611221" y="314677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6745777" y="4372495"/>
            <a:ext cx="423949" cy="44888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6797512" y="4398911"/>
            <a:ext cx="320707" cy="34678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bk object 54"/>
          <p:cNvSpPr/>
          <p:nvPr/>
        </p:nvSpPr>
        <p:spPr>
          <a:xfrm>
            <a:off x="6797495" y="439891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2/8/15</a:t>
            </a:fld>
            <a:endParaRPr lang="en-US" dirty="0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2/8/15</a:t>
            </a:fld>
            <a:endParaRPr lang="en-US" dirty="0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2/8/15</a:t>
            </a:fld>
            <a:endParaRPr lang="en-US" dirty="0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2/8/15</a:t>
            </a:fld>
            <a:endParaRPr lang="en-US" dirty="0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53.png"/><Relationship Id="rId8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20.xml.rels><?xml version="1.0" encoding="UTF-8" standalone="yes"?>
<Relationships xmlns="http://schemas.openxmlformats.org/package/2006/relationships"><Relationship Id="rId46" Type="http://schemas.openxmlformats.org/officeDocument/2006/relationships/image" Target="../media/image92.png"/><Relationship Id="rId47" Type="http://schemas.openxmlformats.org/officeDocument/2006/relationships/image" Target="../media/image93.png"/><Relationship Id="rId48" Type="http://schemas.openxmlformats.org/officeDocument/2006/relationships/image" Target="../media/image21.png"/><Relationship Id="rId49" Type="http://schemas.openxmlformats.org/officeDocument/2006/relationships/image" Target="../media/image94.png"/><Relationship Id="rId20" Type="http://schemas.openxmlformats.org/officeDocument/2006/relationships/image" Target="../media/image69.png"/><Relationship Id="rId21" Type="http://schemas.openxmlformats.org/officeDocument/2006/relationships/image" Target="../media/image44.png"/><Relationship Id="rId22" Type="http://schemas.openxmlformats.org/officeDocument/2006/relationships/image" Target="../media/image70.png"/><Relationship Id="rId23" Type="http://schemas.openxmlformats.org/officeDocument/2006/relationships/image" Target="../media/image71.png"/><Relationship Id="rId24" Type="http://schemas.openxmlformats.org/officeDocument/2006/relationships/image" Target="../media/image72.png"/><Relationship Id="rId25" Type="http://schemas.openxmlformats.org/officeDocument/2006/relationships/image" Target="../media/image73.png"/><Relationship Id="rId26" Type="http://schemas.openxmlformats.org/officeDocument/2006/relationships/image" Target="../media/image74.png"/><Relationship Id="rId27" Type="http://schemas.openxmlformats.org/officeDocument/2006/relationships/image" Target="../media/image75.png"/><Relationship Id="rId28" Type="http://schemas.openxmlformats.org/officeDocument/2006/relationships/image" Target="../media/image76.png"/><Relationship Id="rId29" Type="http://schemas.openxmlformats.org/officeDocument/2006/relationships/image" Target="../media/image77.png"/><Relationship Id="rId50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29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30" Type="http://schemas.openxmlformats.org/officeDocument/2006/relationships/image" Target="../media/image78.png"/><Relationship Id="rId31" Type="http://schemas.openxmlformats.org/officeDocument/2006/relationships/image" Target="../media/image79.png"/><Relationship Id="rId32" Type="http://schemas.openxmlformats.org/officeDocument/2006/relationships/image" Target="../media/image80.png"/><Relationship Id="rId9" Type="http://schemas.openxmlformats.org/officeDocument/2006/relationships/image" Target="../media/image62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61.png"/><Relationship Id="rId33" Type="http://schemas.openxmlformats.org/officeDocument/2006/relationships/image" Target="../media/image81.png"/><Relationship Id="rId34" Type="http://schemas.openxmlformats.org/officeDocument/2006/relationships/image" Target="../media/image82.png"/><Relationship Id="rId35" Type="http://schemas.openxmlformats.org/officeDocument/2006/relationships/image" Target="../media/image83.png"/><Relationship Id="rId36" Type="http://schemas.openxmlformats.org/officeDocument/2006/relationships/image" Target="../media/image25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16.png"/><Relationship Id="rId15" Type="http://schemas.openxmlformats.org/officeDocument/2006/relationships/image" Target="../media/image67.png"/><Relationship Id="rId16" Type="http://schemas.openxmlformats.org/officeDocument/2006/relationships/image" Target="../media/image35.png"/><Relationship Id="rId17" Type="http://schemas.openxmlformats.org/officeDocument/2006/relationships/image" Target="../media/image68.png"/><Relationship Id="rId18" Type="http://schemas.openxmlformats.org/officeDocument/2006/relationships/image" Target="../media/image37.png"/><Relationship Id="rId19" Type="http://schemas.openxmlformats.org/officeDocument/2006/relationships/image" Target="../media/image38.png"/><Relationship Id="rId37" Type="http://schemas.openxmlformats.org/officeDocument/2006/relationships/image" Target="../media/image84.png"/><Relationship Id="rId38" Type="http://schemas.openxmlformats.org/officeDocument/2006/relationships/image" Target="../media/image27.png"/><Relationship Id="rId39" Type="http://schemas.openxmlformats.org/officeDocument/2006/relationships/image" Target="../media/image85.png"/><Relationship Id="rId40" Type="http://schemas.openxmlformats.org/officeDocument/2006/relationships/image" Target="../media/image86.png"/><Relationship Id="rId41" Type="http://schemas.openxmlformats.org/officeDocument/2006/relationships/image" Target="../media/image87.png"/><Relationship Id="rId42" Type="http://schemas.openxmlformats.org/officeDocument/2006/relationships/image" Target="../media/image88.png"/><Relationship Id="rId43" Type="http://schemas.openxmlformats.org/officeDocument/2006/relationships/image" Target="../media/image89.png"/><Relationship Id="rId44" Type="http://schemas.openxmlformats.org/officeDocument/2006/relationships/image" Target="../media/image90.png"/><Relationship Id="rId45" Type="http://schemas.openxmlformats.org/officeDocument/2006/relationships/image" Target="../media/image91.png"/></Relationships>
</file>

<file path=ppt/slides/_rels/slide21.xml.rels><?xml version="1.0" encoding="UTF-8" standalone="yes"?>
<Relationships xmlns="http://schemas.openxmlformats.org/package/2006/relationships"><Relationship Id="rId46" Type="http://schemas.openxmlformats.org/officeDocument/2006/relationships/image" Target="../media/image92.png"/><Relationship Id="rId47" Type="http://schemas.openxmlformats.org/officeDocument/2006/relationships/image" Target="../media/image93.png"/><Relationship Id="rId48" Type="http://schemas.openxmlformats.org/officeDocument/2006/relationships/image" Target="../media/image21.png"/><Relationship Id="rId49" Type="http://schemas.openxmlformats.org/officeDocument/2006/relationships/image" Target="../media/image94.png"/><Relationship Id="rId20" Type="http://schemas.openxmlformats.org/officeDocument/2006/relationships/image" Target="../media/image69.png"/><Relationship Id="rId21" Type="http://schemas.openxmlformats.org/officeDocument/2006/relationships/image" Target="../media/image44.png"/><Relationship Id="rId22" Type="http://schemas.openxmlformats.org/officeDocument/2006/relationships/image" Target="../media/image70.png"/><Relationship Id="rId23" Type="http://schemas.openxmlformats.org/officeDocument/2006/relationships/image" Target="../media/image71.png"/><Relationship Id="rId24" Type="http://schemas.openxmlformats.org/officeDocument/2006/relationships/image" Target="../media/image72.png"/><Relationship Id="rId25" Type="http://schemas.openxmlformats.org/officeDocument/2006/relationships/image" Target="../media/image73.png"/><Relationship Id="rId26" Type="http://schemas.openxmlformats.org/officeDocument/2006/relationships/image" Target="../media/image74.png"/><Relationship Id="rId27" Type="http://schemas.openxmlformats.org/officeDocument/2006/relationships/image" Target="../media/image75.png"/><Relationship Id="rId28" Type="http://schemas.openxmlformats.org/officeDocument/2006/relationships/image" Target="../media/image76.png"/><Relationship Id="rId29" Type="http://schemas.openxmlformats.org/officeDocument/2006/relationships/image" Target="../media/image77.png"/><Relationship Id="rId50" Type="http://schemas.openxmlformats.org/officeDocument/2006/relationships/image" Target="../media/image95.png"/><Relationship Id="rId51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29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30" Type="http://schemas.openxmlformats.org/officeDocument/2006/relationships/image" Target="../media/image78.png"/><Relationship Id="rId31" Type="http://schemas.openxmlformats.org/officeDocument/2006/relationships/image" Target="../media/image79.png"/><Relationship Id="rId32" Type="http://schemas.openxmlformats.org/officeDocument/2006/relationships/image" Target="../media/image80.png"/><Relationship Id="rId9" Type="http://schemas.openxmlformats.org/officeDocument/2006/relationships/image" Target="../media/image62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61.png"/><Relationship Id="rId33" Type="http://schemas.openxmlformats.org/officeDocument/2006/relationships/image" Target="../media/image81.png"/><Relationship Id="rId34" Type="http://schemas.openxmlformats.org/officeDocument/2006/relationships/image" Target="../media/image82.png"/><Relationship Id="rId35" Type="http://schemas.openxmlformats.org/officeDocument/2006/relationships/image" Target="../media/image83.png"/><Relationship Id="rId36" Type="http://schemas.openxmlformats.org/officeDocument/2006/relationships/image" Target="../media/image25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16.png"/><Relationship Id="rId15" Type="http://schemas.openxmlformats.org/officeDocument/2006/relationships/image" Target="../media/image67.png"/><Relationship Id="rId16" Type="http://schemas.openxmlformats.org/officeDocument/2006/relationships/image" Target="../media/image35.png"/><Relationship Id="rId17" Type="http://schemas.openxmlformats.org/officeDocument/2006/relationships/image" Target="../media/image68.png"/><Relationship Id="rId18" Type="http://schemas.openxmlformats.org/officeDocument/2006/relationships/image" Target="../media/image37.png"/><Relationship Id="rId19" Type="http://schemas.openxmlformats.org/officeDocument/2006/relationships/image" Target="../media/image38.png"/><Relationship Id="rId37" Type="http://schemas.openxmlformats.org/officeDocument/2006/relationships/image" Target="../media/image84.png"/><Relationship Id="rId38" Type="http://schemas.openxmlformats.org/officeDocument/2006/relationships/image" Target="../media/image27.png"/><Relationship Id="rId39" Type="http://schemas.openxmlformats.org/officeDocument/2006/relationships/image" Target="../media/image85.png"/><Relationship Id="rId40" Type="http://schemas.openxmlformats.org/officeDocument/2006/relationships/image" Target="../media/image86.png"/><Relationship Id="rId41" Type="http://schemas.openxmlformats.org/officeDocument/2006/relationships/image" Target="../media/image87.png"/><Relationship Id="rId42" Type="http://schemas.openxmlformats.org/officeDocument/2006/relationships/image" Target="../media/image88.png"/><Relationship Id="rId43" Type="http://schemas.openxmlformats.org/officeDocument/2006/relationships/image" Target="../media/image89.png"/><Relationship Id="rId44" Type="http://schemas.openxmlformats.org/officeDocument/2006/relationships/image" Target="../media/image90.png"/><Relationship Id="rId45" Type="http://schemas.openxmlformats.org/officeDocument/2006/relationships/image" Target="../media/image91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.png"/><Relationship Id="rId14" Type="http://schemas.openxmlformats.org/officeDocument/2006/relationships/image" Target="../media/image65.png"/><Relationship Id="rId15" Type="http://schemas.openxmlformats.org/officeDocument/2006/relationships/image" Target="../media/image66.png"/><Relationship Id="rId16" Type="http://schemas.openxmlformats.org/officeDocument/2006/relationships/image" Target="../media/image16.png"/><Relationship Id="rId17" Type="http://schemas.openxmlformats.org/officeDocument/2006/relationships/image" Target="../media/image67.png"/><Relationship Id="rId18" Type="http://schemas.openxmlformats.org/officeDocument/2006/relationships/image" Target="../media/image35.png"/><Relationship Id="rId19" Type="http://schemas.openxmlformats.org/officeDocument/2006/relationships/image" Target="../media/image68.png"/><Relationship Id="rId50" Type="http://schemas.openxmlformats.org/officeDocument/2006/relationships/image" Target="../media/image21.png"/><Relationship Id="rId51" Type="http://schemas.openxmlformats.org/officeDocument/2006/relationships/image" Target="../media/image94.png"/><Relationship Id="rId52" Type="http://schemas.openxmlformats.org/officeDocument/2006/relationships/image" Target="../media/image95.png"/><Relationship Id="rId53" Type="http://schemas.openxmlformats.org/officeDocument/2006/relationships/image" Target="../media/image97.png"/><Relationship Id="rId40" Type="http://schemas.openxmlformats.org/officeDocument/2006/relationships/image" Target="../media/image27.png"/><Relationship Id="rId41" Type="http://schemas.openxmlformats.org/officeDocument/2006/relationships/image" Target="../media/image85.png"/><Relationship Id="rId42" Type="http://schemas.openxmlformats.org/officeDocument/2006/relationships/image" Target="../media/image86.png"/><Relationship Id="rId43" Type="http://schemas.openxmlformats.org/officeDocument/2006/relationships/image" Target="../media/image87.png"/><Relationship Id="rId44" Type="http://schemas.openxmlformats.org/officeDocument/2006/relationships/image" Target="../media/image88.png"/><Relationship Id="rId45" Type="http://schemas.openxmlformats.org/officeDocument/2006/relationships/image" Target="../media/image89.png"/><Relationship Id="rId46" Type="http://schemas.openxmlformats.org/officeDocument/2006/relationships/image" Target="../media/image90.png"/><Relationship Id="rId47" Type="http://schemas.openxmlformats.org/officeDocument/2006/relationships/image" Target="../media/image91.png"/><Relationship Id="rId48" Type="http://schemas.openxmlformats.org/officeDocument/2006/relationships/image" Target="../media/image92.png"/><Relationship Id="rId49" Type="http://schemas.openxmlformats.org/officeDocument/2006/relationships/image" Target="../media/image9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8.png"/><Relationship Id="rId5" Type="http://schemas.openxmlformats.org/officeDocument/2006/relationships/image" Target="../media/image29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30" Type="http://schemas.openxmlformats.org/officeDocument/2006/relationships/image" Target="../media/image76.png"/><Relationship Id="rId31" Type="http://schemas.openxmlformats.org/officeDocument/2006/relationships/image" Target="../media/image77.png"/><Relationship Id="rId32" Type="http://schemas.openxmlformats.org/officeDocument/2006/relationships/image" Target="../media/image78.png"/><Relationship Id="rId33" Type="http://schemas.openxmlformats.org/officeDocument/2006/relationships/image" Target="../media/image79.png"/><Relationship Id="rId34" Type="http://schemas.openxmlformats.org/officeDocument/2006/relationships/image" Target="../media/image80.png"/><Relationship Id="rId35" Type="http://schemas.openxmlformats.org/officeDocument/2006/relationships/image" Target="../media/image81.png"/><Relationship Id="rId36" Type="http://schemas.openxmlformats.org/officeDocument/2006/relationships/image" Target="../media/image82.png"/><Relationship Id="rId37" Type="http://schemas.openxmlformats.org/officeDocument/2006/relationships/image" Target="../media/image83.png"/><Relationship Id="rId38" Type="http://schemas.openxmlformats.org/officeDocument/2006/relationships/image" Target="../media/image25.png"/><Relationship Id="rId39" Type="http://schemas.openxmlformats.org/officeDocument/2006/relationships/image" Target="../media/image84.png"/><Relationship Id="rId20" Type="http://schemas.openxmlformats.org/officeDocument/2006/relationships/image" Target="../media/image37.png"/><Relationship Id="rId21" Type="http://schemas.openxmlformats.org/officeDocument/2006/relationships/image" Target="../media/image38.png"/><Relationship Id="rId22" Type="http://schemas.openxmlformats.org/officeDocument/2006/relationships/image" Target="../media/image69.png"/><Relationship Id="rId23" Type="http://schemas.openxmlformats.org/officeDocument/2006/relationships/image" Target="../media/image44.png"/><Relationship Id="rId24" Type="http://schemas.openxmlformats.org/officeDocument/2006/relationships/image" Target="../media/image70.png"/><Relationship Id="rId25" Type="http://schemas.openxmlformats.org/officeDocument/2006/relationships/image" Target="../media/image71.png"/><Relationship Id="rId26" Type="http://schemas.openxmlformats.org/officeDocument/2006/relationships/image" Target="../media/image72.png"/><Relationship Id="rId27" Type="http://schemas.openxmlformats.org/officeDocument/2006/relationships/image" Target="../media/image73.png"/><Relationship Id="rId28" Type="http://schemas.openxmlformats.org/officeDocument/2006/relationships/image" Target="../media/image74.png"/><Relationship Id="rId29" Type="http://schemas.openxmlformats.org/officeDocument/2006/relationships/image" Target="../media/image75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2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.png"/><Relationship Id="rId14" Type="http://schemas.openxmlformats.org/officeDocument/2006/relationships/image" Target="../media/image65.png"/><Relationship Id="rId15" Type="http://schemas.openxmlformats.org/officeDocument/2006/relationships/image" Target="../media/image66.png"/><Relationship Id="rId16" Type="http://schemas.openxmlformats.org/officeDocument/2006/relationships/image" Target="../media/image16.png"/><Relationship Id="rId17" Type="http://schemas.openxmlformats.org/officeDocument/2006/relationships/image" Target="../media/image67.png"/><Relationship Id="rId18" Type="http://schemas.openxmlformats.org/officeDocument/2006/relationships/image" Target="../media/image35.png"/><Relationship Id="rId19" Type="http://schemas.openxmlformats.org/officeDocument/2006/relationships/image" Target="../media/image68.png"/><Relationship Id="rId50" Type="http://schemas.openxmlformats.org/officeDocument/2006/relationships/image" Target="../media/image21.png"/><Relationship Id="rId51" Type="http://schemas.openxmlformats.org/officeDocument/2006/relationships/image" Target="../media/image94.png"/><Relationship Id="rId52" Type="http://schemas.openxmlformats.org/officeDocument/2006/relationships/image" Target="../media/image95.png"/><Relationship Id="rId53" Type="http://schemas.openxmlformats.org/officeDocument/2006/relationships/image" Target="../media/image98.png"/><Relationship Id="rId40" Type="http://schemas.openxmlformats.org/officeDocument/2006/relationships/image" Target="../media/image27.png"/><Relationship Id="rId41" Type="http://schemas.openxmlformats.org/officeDocument/2006/relationships/image" Target="../media/image85.png"/><Relationship Id="rId42" Type="http://schemas.openxmlformats.org/officeDocument/2006/relationships/image" Target="../media/image86.png"/><Relationship Id="rId43" Type="http://schemas.openxmlformats.org/officeDocument/2006/relationships/image" Target="../media/image87.png"/><Relationship Id="rId44" Type="http://schemas.openxmlformats.org/officeDocument/2006/relationships/image" Target="../media/image88.png"/><Relationship Id="rId45" Type="http://schemas.openxmlformats.org/officeDocument/2006/relationships/image" Target="../media/image89.png"/><Relationship Id="rId46" Type="http://schemas.openxmlformats.org/officeDocument/2006/relationships/image" Target="../media/image90.png"/><Relationship Id="rId47" Type="http://schemas.openxmlformats.org/officeDocument/2006/relationships/image" Target="../media/image91.png"/><Relationship Id="rId48" Type="http://schemas.openxmlformats.org/officeDocument/2006/relationships/image" Target="../media/image92.png"/><Relationship Id="rId49" Type="http://schemas.openxmlformats.org/officeDocument/2006/relationships/image" Target="../media/image9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8.png"/><Relationship Id="rId5" Type="http://schemas.openxmlformats.org/officeDocument/2006/relationships/image" Target="../media/image29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30" Type="http://schemas.openxmlformats.org/officeDocument/2006/relationships/image" Target="../media/image76.png"/><Relationship Id="rId31" Type="http://schemas.openxmlformats.org/officeDocument/2006/relationships/image" Target="../media/image77.png"/><Relationship Id="rId32" Type="http://schemas.openxmlformats.org/officeDocument/2006/relationships/image" Target="../media/image78.png"/><Relationship Id="rId33" Type="http://schemas.openxmlformats.org/officeDocument/2006/relationships/image" Target="../media/image79.png"/><Relationship Id="rId34" Type="http://schemas.openxmlformats.org/officeDocument/2006/relationships/image" Target="../media/image80.png"/><Relationship Id="rId35" Type="http://schemas.openxmlformats.org/officeDocument/2006/relationships/image" Target="../media/image81.png"/><Relationship Id="rId36" Type="http://schemas.openxmlformats.org/officeDocument/2006/relationships/image" Target="../media/image82.png"/><Relationship Id="rId37" Type="http://schemas.openxmlformats.org/officeDocument/2006/relationships/image" Target="../media/image83.png"/><Relationship Id="rId38" Type="http://schemas.openxmlformats.org/officeDocument/2006/relationships/image" Target="../media/image25.png"/><Relationship Id="rId39" Type="http://schemas.openxmlformats.org/officeDocument/2006/relationships/image" Target="../media/image84.png"/><Relationship Id="rId20" Type="http://schemas.openxmlformats.org/officeDocument/2006/relationships/image" Target="../media/image37.png"/><Relationship Id="rId21" Type="http://schemas.openxmlformats.org/officeDocument/2006/relationships/image" Target="../media/image38.png"/><Relationship Id="rId22" Type="http://schemas.openxmlformats.org/officeDocument/2006/relationships/image" Target="../media/image69.png"/><Relationship Id="rId23" Type="http://schemas.openxmlformats.org/officeDocument/2006/relationships/image" Target="../media/image44.png"/><Relationship Id="rId24" Type="http://schemas.openxmlformats.org/officeDocument/2006/relationships/image" Target="../media/image70.png"/><Relationship Id="rId25" Type="http://schemas.openxmlformats.org/officeDocument/2006/relationships/image" Target="../media/image71.png"/><Relationship Id="rId26" Type="http://schemas.openxmlformats.org/officeDocument/2006/relationships/image" Target="../media/image72.png"/><Relationship Id="rId27" Type="http://schemas.openxmlformats.org/officeDocument/2006/relationships/image" Target="../media/image73.png"/><Relationship Id="rId28" Type="http://schemas.openxmlformats.org/officeDocument/2006/relationships/image" Target="../media/image74.png"/><Relationship Id="rId29" Type="http://schemas.openxmlformats.org/officeDocument/2006/relationships/image" Target="../media/image75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2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.png"/><Relationship Id="rId14" Type="http://schemas.openxmlformats.org/officeDocument/2006/relationships/image" Target="../media/image65.png"/><Relationship Id="rId15" Type="http://schemas.openxmlformats.org/officeDocument/2006/relationships/image" Target="../media/image66.png"/><Relationship Id="rId16" Type="http://schemas.openxmlformats.org/officeDocument/2006/relationships/image" Target="../media/image16.png"/><Relationship Id="rId17" Type="http://schemas.openxmlformats.org/officeDocument/2006/relationships/image" Target="../media/image67.png"/><Relationship Id="rId18" Type="http://schemas.openxmlformats.org/officeDocument/2006/relationships/image" Target="../media/image35.png"/><Relationship Id="rId19" Type="http://schemas.openxmlformats.org/officeDocument/2006/relationships/image" Target="../media/image68.png"/><Relationship Id="rId50" Type="http://schemas.openxmlformats.org/officeDocument/2006/relationships/image" Target="../media/image21.png"/><Relationship Id="rId51" Type="http://schemas.openxmlformats.org/officeDocument/2006/relationships/image" Target="../media/image94.png"/><Relationship Id="rId52" Type="http://schemas.openxmlformats.org/officeDocument/2006/relationships/image" Target="../media/image95.png"/><Relationship Id="rId53" Type="http://schemas.openxmlformats.org/officeDocument/2006/relationships/image" Target="../media/image99.png"/><Relationship Id="rId40" Type="http://schemas.openxmlformats.org/officeDocument/2006/relationships/image" Target="../media/image27.png"/><Relationship Id="rId41" Type="http://schemas.openxmlformats.org/officeDocument/2006/relationships/image" Target="../media/image85.png"/><Relationship Id="rId42" Type="http://schemas.openxmlformats.org/officeDocument/2006/relationships/image" Target="../media/image86.png"/><Relationship Id="rId43" Type="http://schemas.openxmlformats.org/officeDocument/2006/relationships/image" Target="../media/image87.png"/><Relationship Id="rId44" Type="http://schemas.openxmlformats.org/officeDocument/2006/relationships/image" Target="../media/image88.png"/><Relationship Id="rId45" Type="http://schemas.openxmlformats.org/officeDocument/2006/relationships/image" Target="../media/image89.png"/><Relationship Id="rId46" Type="http://schemas.openxmlformats.org/officeDocument/2006/relationships/image" Target="../media/image90.png"/><Relationship Id="rId47" Type="http://schemas.openxmlformats.org/officeDocument/2006/relationships/image" Target="../media/image91.png"/><Relationship Id="rId48" Type="http://schemas.openxmlformats.org/officeDocument/2006/relationships/image" Target="../media/image92.png"/><Relationship Id="rId49" Type="http://schemas.openxmlformats.org/officeDocument/2006/relationships/image" Target="../media/image9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8.png"/><Relationship Id="rId5" Type="http://schemas.openxmlformats.org/officeDocument/2006/relationships/image" Target="../media/image29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30" Type="http://schemas.openxmlformats.org/officeDocument/2006/relationships/image" Target="../media/image76.png"/><Relationship Id="rId31" Type="http://schemas.openxmlformats.org/officeDocument/2006/relationships/image" Target="../media/image77.png"/><Relationship Id="rId32" Type="http://schemas.openxmlformats.org/officeDocument/2006/relationships/image" Target="../media/image78.png"/><Relationship Id="rId33" Type="http://schemas.openxmlformats.org/officeDocument/2006/relationships/image" Target="../media/image79.png"/><Relationship Id="rId34" Type="http://schemas.openxmlformats.org/officeDocument/2006/relationships/image" Target="../media/image80.png"/><Relationship Id="rId35" Type="http://schemas.openxmlformats.org/officeDocument/2006/relationships/image" Target="../media/image81.png"/><Relationship Id="rId36" Type="http://schemas.openxmlformats.org/officeDocument/2006/relationships/image" Target="../media/image82.png"/><Relationship Id="rId37" Type="http://schemas.openxmlformats.org/officeDocument/2006/relationships/image" Target="../media/image83.png"/><Relationship Id="rId38" Type="http://schemas.openxmlformats.org/officeDocument/2006/relationships/image" Target="../media/image25.png"/><Relationship Id="rId39" Type="http://schemas.openxmlformats.org/officeDocument/2006/relationships/image" Target="../media/image84.png"/><Relationship Id="rId20" Type="http://schemas.openxmlformats.org/officeDocument/2006/relationships/image" Target="../media/image37.png"/><Relationship Id="rId21" Type="http://schemas.openxmlformats.org/officeDocument/2006/relationships/image" Target="../media/image38.png"/><Relationship Id="rId22" Type="http://schemas.openxmlformats.org/officeDocument/2006/relationships/image" Target="../media/image69.png"/><Relationship Id="rId23" Type="http://schemas.openxmlformats.org/officeDocument/2006/relationships/image" Target="../media/image44.png"/><Relationship Id="rId24" Type="http://schemas.openxmlformats.org/officeDocument/2006/relationships/image" Target="../media/image70.png"/><Relationship Id="rId25" Type="http://schemas.openxmlformats.org/officeDocument/2006/relationships/image" Target="../media/image71.png"/><Relationship Id="rId26" Type="http://schemas.openxmlformats.org/officeDocument/2006/relationships/image" Target="../media/image72.png"/><Relationship Id="rId27" Type="http://schemas.openxmlformats.org/officeDocument/2006/relationships/image" Target="../media/image73.png"/><Relationship Id="rId28" Type="http://schemas.openxmlformats.org/officeDocument/2006/relationships/image" Target="../media/image74.png"/><Relationship Id="rId29" Type="http://schemas.openxmlformats.org/officeDocument/2006/relationships/image" Target="../media/image75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2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.png"/><Relationship Id="rId14" Type="http://schemas.openxmlformats.org/officeDocument/2006/relationships/image" Target="../media/image65.png"/><Relationship Id="rId15" Type="http://schemas.openxmlformats.org/officeDocument/2006/relationships/image" Target="../media/image66.png"/><Relationship Id="rId16" Type="http://schemas.openxmlformats.org/officeDocument/2006/relationships/image" Target="../media/image16.png"/><Relationship Id="rId17" Type="http://schemas.openxmlformats.org/officeDocument/2006/relationships/image" Target="../media/image67.png"/><Relationship Id="rId18" Type="http://schemas.openxmlformats.org/officeDocument/2006/relationships/image" Target="../media/image35.png"/><Relationship Id="rId19" Type="http://schemas.openxmlformats.org/officeDocument/2006/relationships/image" Target="../media/image68.png"/><Relationship Id="rId50" Type="http://schemas.openxmlformats.org/officeDocument/2006/relationships/image" Target="../media/image21.png"/><Relationship Id="rId51" Type="http://schemas.openxmlformats.org/officeDocument/2006/relationships/image" Target="../media/image94.png"/><Relationship Id="rId52" Type="http://schemas.openxmlformats.org/officeDocument/2006/relationships/image" Target="../media/image95.png"/><Relationship Id="rId53" Type="http://schemas.openxmlformats.org/officeDocument/2006/relationships/image" Target="../media/image100.png"/><Relationship Id="rId40" Type="http://schemas.openxmlformats.org/officeDocument/2006/relationships/image" Target="../media/image27.png"/><Relationship Id="rId41" Type="http://schemas.openxmlformats.org/officeDocument/2006/relationships/image" Target="../media/image85.png"/><Relationship Id="rId42" Type="http://schemas.openxmlformats.org/officeDocument/2006/relationships/image" Target="../media/image86.png"/><Relationship Id="rId43" Type="http://schemas.openxmlformats.org/officeDocument/2006/relationships/image" Target="../media/image87.png"/><Relationship Id="rId44" Type="http://schemas.openxmlformats.org/officeDocument/2006/relationships/image" Target="../media/image88.png"/><Relationship Id="rId45" Type="http://schemas.openxmlformats.org/officeDocument/2006/relationships/image" Target="../media/image89.png"/><Relationship Id="rId46" Type="http://schemas.openxmlformats.org/officeDocument/2006/relationships/image" Target="../media/image90.png"/><Relationship Id="rId47" Type="http://schemas.openxmlformats.org/officeDocument/2006/relationships/image" Target="../media/image91.png"/><Relationship Id="rId48" Type="http://schemas.openxmlformats.org/officeDocument/2006/relationships/image" Target="../media/image92.png"/><Relationship Id="rId49" Type="http://schemas.openxmlformats.org/officeDocument/2006/relationships/image" Target="../media/image9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8.png"/><Relationship Id="rId5" Type="http://schemas.openxmlformats.org/officeDocument/2006/relationships/image" Target="../media/image29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30" Type="http://schemas.openxmlformats.org/officeDocument/2006/relationships/image" Target="../media/image76.png"/><Relationship Id="rId31" Type="http://schemas.openxmlformats.org/officeDocument/2006/relationships/image" Target="../media/image77.png"/><Relationship Id="rId32" Type="http://schemas.openxmlformats.org/officeDocument/2006/relationships/image" Target="../media/image78.png"/><Relationship Id="rId33" Type="http://schemas.openxmlformats.org/officeDocument/2006/relationships/image" Target="../media/image79.png"/><Relationship Id="rId34" Type="http://schemas.openxmlformats.org/officeDocument/2006/relationships/image" Target="../media/image80.png"/><Relationship Id="rId35" Type="http://schemas.openxmlformats.org/officeDocument/2006/relationships/image" Target="../media/image81.png"/><Relationship Id="rId36" Type="http://schemas.openxmlformats.org/officeDocument/2006/relationships/image" Target="../media/image82.png"/><Relationship Id="rId37" Type="http://schemas.openxmlformats.org/officeDocument/2006/relationships/image" Target="../media/image83.png"/><Relationship Id="rId38" Type="http://schemas.openxmlformats.org/officeDocument/2006/relationships/image" Target="../media/image25.png"/><Relationship Id="rId39" Type="http://schemas.openxmlformats.org/officeDocument/2006/relationships/image" Target="../media/image84.png"/><Relationship Id="rId20" Type="http://schemas.openxmlformats.org/officeDocument/2006/relationships/image" Target="../media/image37.png"/><Relationship Id="rId21" Type="http://schemas.openxmlformats.org/officeDocument/2006/relationships/image" Target="../media/image38.png"/><Relationship Id="rId22" Type="http://schemas.openxmlformats.org/officeDocument/2006/relationships/image" Target="../media/image69.png"/><Relationship Id="rId23" Type="http://schemas.openxmlformats.org/officeDocument/2006/relationships/image" Target="../media/image44.png"/><Relationship Id="rId24" Type="http://schemas.openxmlformats.org/officeDocument/2006/relationships/image" Target="../media/image70.png"/><Relationship Id="rId25" Type="http://schemas.openxmlformats.org/officeDocument/2006/relationships/image" Target="../media/image71.png"/><Relationship Id="rId26" Type="http://schemas.openxmlformats.org/officeDocument/2006/relationships/image" Target="../media/image72.png"/><Relationship Id="rId27" Type="http://schemas.openxmlformats.org/officeDocument/2006/relationships/image" Target="../media/image73.png"/><Relationship Id="rId28" Type="http://schemas.openxmlformats.org/officeDocument/2006/relationships/image" Target="../media/image74.png"/><Relationship Id="rId29" Type="http://schemas.openxmlformats.org/officeDocument/2006/relationships/image" Target="../media/image75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2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.png"/><Relationship Id="rId14" Type="http://schemas.openxmlformats.org/officeDocument/2006/relationships/image" Target="../media/image65.png"/><Relationship Id="rId15" Type="http://schemas.openxmlformats.org/officeDocument/2006/relationships/image" Target="../media/image66.png"/><Relationship Id="rId16" Type="http://schemas.openxmlformats.org/officeDocument/2006/relationships/image" Target="../media/image16.png"/><Relationship Id="rId17" Type="http://schemas.openxmlformats.org/officeDocument/2006/relationships/image" Target="../media/image67.png"/><Relationship Id="rId18" Type="http://schemas.openxmlformats.org/officeDocument/2006/relationships/image" Target="../media/image35.png"/><Relationship Id="rId19" Type="http://schemas.openxmlformats.org/officeDocument/2006/relationships/image" Target="../media/image68.png"/><Relationship Id="rId50" Type="http://schemas.openxmlformats.org/officeDocument/2006/relationships/image" Target="../media/image21.png"/><Relationship Id="rId51" Type="http://schemas.openxmlformats.org/officeDocument/2006/relationships/image" Target="../media/image94.png"/><Relationship Id="rId52" Type="http://schemas.openxmlformats.org/officeDocument/2006/relationships/image" Target="../media/image95.png"/><Relationship Id="rId53" Type="http://schemas.openxmlformats.org/officeDocument/2006/relationships/image" Target="../media/image101.png"/><Relationship Id="rId40" Type="http://schemas.openxmlformats.org/officeDocument/2006/relationships/image" Target="../media/image27.png"/><Relationship Id="rId41" Type="http://schemas.openxmlformats.org/officeDocument/2006/relationships/image" Target="../media/image85.png"/><Relationship Id="rId42" Type="http://schemas.openxmlformats.org/officeDocument/2006/relationships/image" Target="../media/image86.png"/><Relationship Id="rId43" Type="http://schemas.openxmlformats.org/officeDocument/2006/relationships/image" Target="../media/image87.png"/><Relationship Id="rId44" Type="http://schemas.openxmlformats.org/officeDocument/2006/relationships/image" Target="../media/image88.png"/><Relationship Id="rId45" Type="http://schemas.openxmlformats.org/officeDocument/2006/relationships/image" Target="../media/image89.png"/><Relationship Id="rId46" Type="http://schemas.openxmlformats.org/officeDocument/2006/relationships/image" Target="../media/image90.png"/><Relationship Id="rId47" Type="http://schemas.openxmlformats.org/officeDocument/2006/relationships/image" Target="../media/image91.png"/><Relationship Id="rId48" Type="http://schemas.openxmlformats.org/officeDocument/2006/relationships/image" Target="../media/image92.png"/><Relationship Id="rId49" Type="http://schemas.openxmlformats.org/officeDocument/2006/relationships/image" Target="../media/image9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8.png"/><Relationship Id="rId5" Type="http://schemas.openxmlformats.org/officeDocument/2006/relationships/image" Target="../media/image29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30" Type="http://schemas.openxmlformats.org/officeDocument/2006/relationships/image" Target="../media/image76.png"/><Relationship Id="rId31" Type="http://schemas.openxmlformats.org/officeDocument/2006/relationships/image" Target="../media/image77.png"/><Relationship Id="rId32" Type="http://schemas.openxmlformats.org/officeDocument/2006/relationships/image" Target="../media/image78.png"/><Relationship Id="rId33" Type="http://schemas.openxmlformats.org/officeDocument/2006/relationships/image" Target="../media/image79.png"/><Relationship Id="rId34" Type="http://schemas.openxmlformats.org/officeDocument/2006/relationships/image" Target="../media/image80.png"/><Relationship Id="rId35" Type="http://schemas.openxmlformats.org/officeDocument/2006/relationships/image" Target="../media/image81.png"/><Relationship Id="rId36" Type="http://schemas.openxmlformats.org/officeDocument/2006/relationships/image" Target="../media/image82.png"/><Relationship Id="rId37" Type="http://schemas.openxmlformats.org/officeDocument/2006/relationships/image" Target="../media/image83.png"/><Relationship Id="rId38" Type="http://schemas.openxmlformats.org/officeDocument/2006/relationships/image" Target="../media/image25.png"/><Relationship Id="rId39" Type="http://schemas.openxmlformats.org/officeDocument/2006/relationships/image" Target="../media/image84.png"/><Relationship Id="rId20" Type="http://schemas.openxmlformats.org/officeDocument/2006/relationships/image" Target="../media/image37.png"/><Relationship Id="rId21" Type="http://schemas.openxmlformats.org/officeDocument/2006/relationships/image" Target="../media/image38.png"/><Relationship Id="rId22" Type="http://schemas.openxmlformats.org/officeDocument/2006/relationships/image" Target="../media/image69.png"/><Relationship Id="rId23" Type="http://schemas.openxmlformats.org/officeDocument/2006/relationships/image" Target="../media/image44.png"/><Relationship Id="rId24" Type="http://schemas.openxmlformats.org/officeDocument/2006/relationships/image" Target="../media/image70.png"/><Relationship Id="rId25" Type="http://schemas.openxmlformats.org/officeDocument/2006/relationships/image" Target="../media/image71.png"/><Relationship Id="rId26" Type="http://schemas.openxmlformats.org/officeDocument/2006/relationships/image" Target="../media/image72.png"/><Relationship Id="rId27" Type="http://schemas.openxmlformats.org/officeDocument/2006/relationships/image" Target="../media/image73.png"/><Relationship Id="rId28" Type="http://schemas.openxmlformats.org/officeDocument/2006/relationships/image" Target="../media/image74.png"/><Relationship Id="rId29" Type="http://schemas.openxmlformats.org/officeDocument/2006/relationships/image" Target="../media/image75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2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.png"/><Relationship Id="rId14" Type="http://schemas.openxmlformats.org/officeDocument/2006/relationships/image" Target="../media/image65.png"/><Relationship Id="rId15" Type="http://schemas.openxmlformats.org/officeDocument/2006/relationships/image" Target="../media/image66.png"/><Relationship Id="rId16" Type="http://schemas.openxmlformats.org/officeDocument/2006/relationships/image" Target="../media/image16.png"/><Relationship Id="rId17" Type="http://schemas.openxmlformats.org/officeDocument/2006/relationships/image" Target="../media/image67.png"/><Relationship Id="rId18" Type="http://schemas.openxmlformats.org/officeDocument/2006/relationships/image" Target="../media/image35.png"/><Relationship Id="rId19" Type="http://schemas.openxmlformats.org/officeDocument/2006/relationships/image" Target="../media/image68.png"/><Relationship Id="rId50" Type="http://schemas.openxmlformats.org/officeDocument/2006/relationships/image" Target="../media/image21.png"/><Relationship Id="rId51" Type="http://schemas.openxmlformats.org/officeDocument/2006/relationships/image" Target="../media/image94.png"/><Relationship Id="rId52" Type="http://schemas.openxmlformats.org/officeDocument/2006/relationships/image" Target="../media/image95.png"/><Relationship Id="rId53" Type="http://schemas.openxmlformats.org/officeDocument/2006/relationships/image" Target="../media/image102.png"/><Relationship Id="rId40" Type="http://schemas.openxmlformats.org/officeDocument/2006/relationships/image" Target="../media/image27.png"/><Relationship Id="rId41" Type="http://schemas.openxmlformats.org/officeDocument/2006/relationships/image" Target="../media/image85.png"/><Relationship Id="rId42" Type="http://schemas.openxmlformats.org/officeDocument/2006/relationships/image" Target="../media/image86.png"/><Relationship Id="rId43" Type="http://schemas.openxmlformats.org/officeDocument/2006/relationships/image" Target="../media/image87.png"/><Relationship Id="rId44" Type="http://schemas.openxmlformats.org/officeDocument/2006/relationships/image" Target="../media/image88.png"/><Relationship Id="rId45" Type="http://schemas.openxmlformats.org/officeDocument/2006/relationships/image" Target="../media/image89.png"/><Relationship Id="rId46" Type="http://schemas.openxmlformats.org/officeDocument/2006/relationships/image" Target="../media/image90.png"/><Relationship Id="rId47" Type="http://schemas.openxmlformats.org/officeDocument/2006/relationships/image" Target="../media/image91.png"/><Relationship Id="rId48" Type="http://schemas.openxmlformats.org/officeDocument/2006/relationships/image" Target="../media/image92.png"/><Relationship Id="rId49" Type="http://schemas.openxmlformats.org/officeDocument/2006/relationships/image" Target="../media/image9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8.png"/><Relationship Id="rId5" Type="http://schemas.openxmlformats.org/officeDocument/2006/relationships/image" Target="../media/image29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30" Type="http://schemas.openxmlformats.org/officeDocument/2006/relationships/image" Target="../media/image76.png"/><Relationship Id="rId31" Type="http://schemas.openxmlformats.org/officeDocument/2006/relationships/image" Target="../media/image77.png"/><Relationship Id="rId32" Type="http://schemas.openxmlformats.org/officeDocument/2006/relationships/image" Target="../media/image78.png"/><Relationship Id="rId33" Type="http://schemas.openxmlformats.org/officeDocument/2006/relationships/image" Target="../media/image79.png"/><Relationship Id="rId34" Type="http://schemas.openxmlformats.org/officeDocument/2006/relationships/image" Target="../media/image80.png"/><Relationship Id="rId35" Type="http://schemas.openxmlformats.org/officeDocument/2006/relationships/image" Target="../media/image81.png"/><Relationship Id="rId36" Type="http://schemas.openxmlformats.org/officeDocument/2006/relationships/image" Target="../media/image82.png"/><Relationship Id="rId37" Type="http://schemas.openxmlformats.org/officeDocument/2006/relationships/image" Target="../media/image83.png"/><Relationship Id="rId38" Type="http://schemas.openxmlformats.org/officeDocument/2006/relationships/image" Target="../media/image25.png"/><Relationship Id="rId39" Type="http://schemas.openxmlformats.org/officeDocument/2006/relationships/image" Target="../media/image84.png"/><Relationship Id="rId20" Type="http://schemas.openxmlformats.org/officeDocument/2006/relationships/image" Target="../media/image37.png"/><Relationship Id="rId21" Type="http://schemas.openxmlformats.org/officeDocument/2006/relationships/image" Target="../media/image38.png"/><Relationship Id="rId22" Type="http://schemas.openxmlformats.org/officeDocument/2006/relationships/image" Target="../media/image69.png"/><Relationship Id="rId23" Type="http://schemas.openxmlformats.org/officeDocument/2006/relationships/image" Target="../media/image44.png"/><Relationship Id="rId24" Type="http://schemas.openxmlformats.org/officeDocument/2006/relationships/image" Target="../media/image70.png"/><Relationship Id="rId25" Type="http://schemas.openxmlformats.org/officeDocument/2006/relationships/image" Target="../media/image71.png"/><Relationship Id="rId26" Type="http://schemas.openxmlformats.org/officeDocument/2006/relationships/image" Target="../media/image72.png"/><Relationship Id="rId27" Type="http://schemas.openxmlformats.org/officeDocument/2006/relationships/image" Target="../media/image73.png"/><Relationship Id="rId28" Type="http://schemas.openxmlformats.org/officeDocument/2006/relationships/image" Target="../media/image74.png"/><Relationship Id="rId29" Type="http://schemas.openxmlformats.org/officeDocument/2006/relationships/image" Target="../media/image75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2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46" Type="http://schemas.openxmlformats.org/officeDocument/2006/relationships/image" Target="../media/image92.png"/><Relationship Id="rId47" Type="http://schemas.openxmlformats.org/officeDocument/2006/relationships/image" Target="../media/image93.png"/><Relationship Id="rId48" Type="http://schemas.openxmlformats.org/officeDocument/2006/relationships/image" Target="../media/image21.png"/><Relationship Id="rId49" Type="http://schemas.openxmlformats.org/officeDocument/2006/relationships/image" Target="../media/image94.png"/><Relationship Id="rId20" Type="http://schemas.openxmlformats.org/officeDocument/2006/relationships/image" Target="../media/image69.png"/><Relationship Id="rId21" Type="http://schemas.openxmlformats.org/officeDocument/2006/relationships/image" Target="../media/image44.png"/><Relationship Id="rId22" Type="http://schemas.openxmlformats.org/officeDocument/2006/relationships/image" Target="../media/image70.png"/><Relationship Id="rId23" Type="http://schemas.openxmlformats.org/officeDocument/2006/relationships/image" Target="../media/image71.png"/><Relationship Id="rId24" Type="http://schemas.openxmlformats.org/officeDocument/2006/relationships/image" Target="../media/image72.png"/><Relationship Id="rId25" Type="http://schemas.openxmlformats.org/officeDocument/2006/relationships/image" Target="../media/image73.png"/><Relationship Id="rId26" Type="http://schemas.openxmlformats.org/officeDocument/2006/relationships/image" Target="../media/image74.png"/><Relationship Id="rId27" Type="http://schemas.openxmlformats.org/officeDocument/2006/relationships/image" Target="../media/image75.png"/><Relationship Id="rId28" Type="http://schemas.openxmlformats.org/officeDocument/2006/relationships/image" Target="../media/image76.png"/><Relationship Id="rId29" Type="http://schemas.openxmlformats.org/officeDocument/2006/relationships/image" Target="../media/image77.png"/><Relationship Id="rId50" Type="http://schemas.openxmlformats.org/officeDocument/2006/relationships/image" Target="../media/image95.png"/><Relationship Id="rId51" Type="http://schemas.openxmlformats.org/officeDocument/2006/relationships/image" Target="../media/image10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29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30" Type="http://schemas.openxmlformats.org/officeDocument/2006/relationships/image" Target="../media/image78.png"/><Relationship Id="rId31" Type="http://schemas.openxmlformats.org/officeDocument/2006/relationships/image" Target="../media/image79.png"/><Relationship Id="rId32" Type="http://schemas.openxmlformats.org/officeDocument/2006/relationships/image" Target="../media/image80.png"/><Relationship Id="rId9" Type="http://schemas.openxmlformats.org/officeDocument/2006/relationships/image" Target="../media/image62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61.png"/><Relationship Id="rId33" Type="http://schemas.openxmlformats.org/officeDocument/2006/relationships/image" Target="../media/image81.png"/><Relationship Id="rId34" Type="http://schemas.openxmlformats.org/officeDocument/2006/relationships/image" Target="../media/image82.png"/><Relationship Id="rId35" Type="http://schemas.openxmlformats.org/officeDocument/2006/relationships/image" Target="../media/image83.png"/><Relationship Id="rId36" Type="http://schemas.openxmlformats.org/officeDocument/2006/relationships/image" Target="../media/image25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16.png"/><Relationship Id="rId15" Type="http://schemas.openxmlformats.org/officeDocument/2006/relationships/image" Target="../media/image67.png"/><Relationship Id="rId16" Type="http://schemas.openxmlformats.org/officeDocument/2006/relationships/image" Target="../media/image35.png"/><Relationship Id="rId17" Type="http://schemas.openxmlformats.org/officeDocument/2006/relationships/image" Target="../media/image68.png"/><Relationship Id="rId18" Type="http://schemas.openxmlformats.org/officeDocument/2006/relationships/image" Target="../media/image37.png"/><Relationship Id="rId19" Type="http://schemas.openxmlformats.org/officeDocument/2006/relationships/image" Target="../media/image38.png"/><Relationship Id="rId37" Type="http://schemas.openxmlformats.org/officeDocument/2006/relationships/image" Target="../media/image84.png"/><Relationship Id="rId38" Type="http://schemas.openxmlformats.org/officeDocument/2006/relationships/image" Target="../media/image27.png"/><Relationship Id="rId39" Type="http://schemas.openxmlformats.org/officeDocument/2006/relationships/image" Target="../media/image85.png"/><Relationship Id="rId40" Type="http://schemas.openxmlformats.org/officeDocument/2006/relationships/image" Target="../media/image86.png"/><Relationship Id="rId41" Type="http://schemas.openxmlformats.org/officeDocument/2006/relationships/image" Target="../media/image87.png"/><Relationship Id="rId42" Type="http://schemas.openxmlformats.org/officeDocument/2006/relationships/image" Target="../media/image88.png"/><Relationship Id="rId43" Type="http://schemas.openxmlformats.org/officeDocument/2006/relationships/image" Target="../media/image89.png"/><Relationship Id="rId44" Type="http://schemas.openxmlformats.org/officeDocument/2006/relationships/image" Target="../media/image90.png"/><Relationship Id="rId45" Type="http://schemas.openxmlformats.org/officeDocument/2006/relationships/image" Target="../media/image9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5.jpg"/><Relationship Id="rId3" Type="http://schemas.openxmlformats.org/officeDocument/2006/relationships/image" Target="../media/image106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57.png"/><Relationship Id="rId5" Type="http://schemas.openxmlformats.org/officeDocument/2006/relationships/image" Target="../media/image10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57.png"/><Relationship Id="rId5" Type="http://schemas.openxmlformats.org/officeDocument/2006/relationships/image" Target="../media/image10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57.png"/><Relationship Id="rId5" Type="http://schemas.openxmlformats.org/officeDocument/2006/relationships/image" Target="../media/image10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57.png"/><Relationship Id="rId5" Type="http://schemas.openxmlformats.org/officeDocument/2006/relationships/image" Target="../media/image10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57.png"/><Relationship Id="rId5" Type="http://schemas.openxmlformats.org/officeDocument/2006/relationships/image" Target="../media/image10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57.png"/><Relationship Id="rId5" Type="http://schemas.openxmlformats.org/officeDocument/2006/relationships/image" Target="../media/image10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57.png"/><Relationship Id="rId5" Type="http://schemas.openxmlformats.org/officeDocument/2006/relationships/image" Target="../media/image10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57.png"/><Relationship Id="rId5" Type="http://schemas.openxmlformats.org/officeDocument/2006/relationships/image" Target="../media/image10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8.jp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9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9.jp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46" Type="http://schemas.openxmlformats.org/officeDocument/2006/relationships/image" Target="../media/image71.png"/><Relationship Id="rId47" Type="http://schemas.openxmlformats.org/officeDocument/2006/relationships/image" Target="../media/image130.png"/><Relationship Id="rId48" Type="http://schemas.openxmlformats.org/officeDocument/2006/relationships/image" Target="../media/image73.png"/><Relationship Id="rId49" Type="http://schemas.openxmlformats.org/officeDocument/2006/relationships/image" Target="../media/image131.png"/><Relationship Id="rId20" Type="http://schemas.openxmlformats.org/officeDocument/2006/relationships/image" Target="../media/image37.png"/><Relationship Id="rId21" Type="http://schemas.openxmlformats.org/officeDocument/2006/relationships/image" Target="../media/image38.png"/><Relationship Id="rId22" Type="http://schemas.openxmlformats.org/officeDocument/2006/relationships/image" Target="../media/image39.png"/><Relationship Id="rId23" Type="http://schemas.openxmlformats.org/officeDocument/2006/relationships/image" Target="../media/image40.png"/><Relationship Id="rId24" Type="http://schemas.openxmlformats.org/officeDocument/2006/relationships/image" Target="../media/image113.png"/><Relationship Id="rId25" Type="http://schemas.openxmlformats.org/officeDocument/2006/relationships/image" Target="../media/image114.png"/><Relationship Id="rId26" Type="http://schemas.openxmlformats.org/officeDocument/2006/relationships/image" Target="../media/image8.png"/><Relationship Id="rId27" Type="http://schemas.openxmlformats.org/officeDocument/2006/relationships/image" Target="../media/image115.png"/><Relationship Id="rId28" Type="http://schemas.openxmlformats.org/officeDocument/2006/relationships/image" Target="../media/image116.png"/><Relationship Id="rId29" Type="http://schemas.openxmlformats.org/officeDocument/2006/relationships/image" Target="../media/image117.png"/><Relationship Id="rId50" Type="http://schemas.openxmlformats.org/officeDocument/2006/relationships/image" Target="../media/image93.png"/><Relationship Id="rId51" Type="http://schemas.openxmlformats.org/officeDocument/2006/relationships/image" Target="../media/image13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30" Type="http://schemas.openxmlformats.org/officeDocument/2006/relationships/image" Target="../media/image118.png"/><Relationship Id="rId31" Type="http://schemas.openxmlformats.org/officeDocument/2006/relationships/image" Target="../media/image60.png"/><Relationship Id="rId32" Type="http://schemas.openxmlformats.org/officeDocument/2006/relationships/image" Target="../media/image119.png"/><Relationship Id="rId9" Type="http://schemas.openxmlformats.org/officeDocument/2006/relationships/image" Target="../media/image27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33" Type="http://schemas.openxmlformats.org/officeDocument/2006/relationships/image" Target="../media/image62.png"/><Relationship Id="rId34" Type="http://schemas.openxmlformats.org/officeDocument/2006/relationships/image" Target="../media/image120.png"/><Relationship Id="rId35" Type="http://schemas.openxmlformats.org/officeDocument/2006/relationships/image" Target="../media/image121.png"/><Relationship Id="rId36" Type="http://schemas.openxmlformats.org/officeDocument/2006/relationships/image" Target="../media/image122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12.png"/><Relationship Id="rId37" Type="http://schemas.openxmlformats.org/officeDocument/2006/relationships/image" Target="../media/image123.png"/><Relationship Id="rId38" Type="http://schemas.openxmlformats.org/officeDocument/2006/relationships/image" Target="../media/image124.png"/><Relationship Id="rId39" Type="http://schemas.openxmlformats.org/officeDocument/2006/relationships/image" Target="../media/image125.png"/><Relationship Id="rId40" Type="http://schemas.openxmlformats.org/officeDocument/2006/relationships/image" Target="../media/image86.png"/><Relationship Id="rId41" Type="http://schemas.openxmlformats.org/officeDocument/2006/relationships/image" Target="../media/image126.png"/><Relationship Id="rId42" Type="http://schemas.openxmlformats.org/officeDocument/2006/relationships/image" Target="../media/image16.png"/><Relationship Id="rId43" Type="http://schemas.openxmlformats.org/officeDocument/2006/relationships/image" Target="../media/image127.png"/><Relationship Id="rId44" Type="http://schemas.openxmlformats.org/officeDocument/2006/relationships/image" Target="../media/image128.png"/><Relationship Id="rId45" Type="http://schemas.openxmlformats.org/officeDocument/2006/relationships/image" Target="../media/image129.png"/></Relationships>
</file>

<file path=ppt/slides/_rels/slide56.xml.rels><?xml version="1.0" encoding="UTF-8" standalone="yes"?>
<Relationships xmlns="http://schemas.openxmlformats.org/package/2006/relationships"><Relationship Id="rId46" Type="http://schemas.openxmlformats.org/officeDocument/2006/relationships/image" Target="../media/image71.png"/><Relationship Id="rId47" Type="http://schemas.openxmlformats.org/officeDocument/2006/relationships/image" Target="../media/image130.png"/><Relationship Id="rId48" Type="http://schemas.openxmlformats.org/officeDocument/2006/relationships/image" Target="../media/image73.png"/><Relationship Id="rId49" Type="http://schemas.openxmlformats.org/officeDocument/2006/relationships/image" Target="../media/image131.png"/><Relationship Id="rId20" Type="http://schemas.openxmlformats.org/officeDocument/2006/relationships/image" Target="../media/image37.png"/><Relationship Id="rId21" Type="http://schemas.openxmlformats.org/officeDocument/2006/relationships/image" Target="../media/image38.png"/><Relationship Id="rId22" Type="http://schemas.openxmlformats.org/officeDocument/2006/relationships/image" Target="../media/image39.png"/><Relationship Id="rId23" Type="http://schemas.openxmlformats.org/officeDocument/2006/relationships/image" Target="../media/image40.png"/><Relationship Id="rId24" Type="http://schemas.openxmlformats.org/officeDocument/2006/relationships/image" Target="../media/image113.png"/><Relationship Id="rId25" Type="http://schemas.openxmlformats.org/officeDocument/2006/relationships/image" Target="../media/image114.png"/><Relationship Id="rId26" Type="http://schemas.openxmlformats.org/officeDocument/2006/relationships/image" Target="../media/image8.png"/><Relationship Id="rId27" Type="http://schemas.openxmlformats.org/officeDocument/2006/relationships/image" Target="../media/image115.png"/><Relationship Id="rId28" Type="http://schemas.openxmlformats.org/officeDocument/2006/relationships/image" Target="../media/image116.png"/><Relationship Id="rId29" Type="http://schemas.openxmlformats.org/officeDocument/2006/relationships/image" Target="../media/image117.png"/><Relationship Id="rId50" Type="http://schemas.openxmlformats.org/officeDocument/2006/relationships/image" Target="../media/image93.png"/><Relationship Id="rId51" Type="http://schemas.openxmlformats.org/officeDocument/2006/relationships/image" Target="../media/image132.png"/><Relationship Id="rId52" Type="http://schemas.openxmlformats.org/officeDocument/2006/relationships/image" Target="../media/image13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30" Type="http://schemas.openxmlformats.org/officeDocument/2006/relationships/image" Target="../media/image118.png"/><Relationship Id="rId31" Type="http://schemas.openxmlformats.org/officeDocument/2006/relationships/image" Target="../media/image60.png"/><Relationship Id="rId32" Type="http://schemas.openxmlformats.org/officeDocument/2006/relationships/image" Target="../media/image119.png"/><Relationship Id="rId9" Type="http://schemas.openxmlformats.org/officeDocument/2006/relationships/image" Target="../media/image27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33" Type="http://schemas.openxmlformats.org/officeDocument/2006/relationships/image" Target="../media/image62.png"/><Relationship Id="rId34" Type="http://schemas.openxmlformats.org/officeDocument/2006/relationships/image" Target="../media/image120.png"/><Relationship Id="rId35" Type="http://schemas.openxmlformats.org/officeDocument/2006/relationships/image" Target="../media/image121.png"/><Relationship Id="rId36" Type="http://schemas.openxmlformats.org/officeDocument/2006/relationships/image" Target="../media/image122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12.png"/><Relationship Id="rId37" Type="http://schemas.openxmlformats.org/officeDocument/2006/relationships/image" Target="../media/image123.png"/><Relationship Id="rId38" Type="http://schemas.openxmlformats.org/officeDocument/2006/relationships/image" Target="../media/image124.png"/><Relationship Id="rId39" Type="http://schemas.openxmlformats.org/officeDocument/2006/relationships/image" Target="../media/image125.png"/><Relationship Id="rId40" Type="http://schemas.openxmlformats.org/officeDocument/2006/relationships/image" Target="../media/image86.png"/><Relationship Id="rId41" Type="http://schemas.openxmlformats.org/officeDocument/2006/relationships/image" Target="../media/image126.png"/><Relationship Id="rId42" Type="http://schemas.openxmlformats.org/officeDocument/2006/relationships/image" Target="../media/image16.png"/><Relationship Id="rId43" Type="http://schemas.openxmlformats.org/officeDocument/2006/relationships/image" Target="../media/image127.png"/><Relationship Id="rId44" Type="http://schemas.openxmlformats.org/officeDocument/2006/relationships/image" Target="../media/image128.png"/><Relationship Id="rId45" Type="http://schemas.openxmlformats.org/officeDocument/2006/relationships/image" Target="../media/image129.png"/></Relationships>
</file>

<file path=ppt/slides/_rels/slide57.xml.rels><?xml version="1.0" encoding="UTF-8" standalone="yes"?>
<Relationships xmlns="http://schemas.openxmlformats.org/package/2006/relationships"><Relationship Id="rId46" Type="http://schemas.openxmlformats.org/officeDocument/2006/relationships/image" Target="../media/image71.png"/><Relationship Id="rId47" Type="http://schemas.openxmlformats.org/officeDocument/2006/relationships/image" Target="../media/image130.png"/><Relationship Id="rId48" Type="http://schemas.openxmlformats.org/officeDocument/2006/relationships/image" Target="../media/image73.png"/><Relationship Id="rId49" Type="http://schemas.openxmlformats.org/officeDocument/2006/relationships/image" Target="../media/image131.png"/><Relationship Id="rId20" Type="http://schemas.openxmlformats.org/officeDocument/2006/relationships/image" Target="../media/image37.png"/><Relationship Id="rId21" Type="http://schemas.openxmlformats.org/officeDocument/2006/relationships/image" Target="../media/image38.png"/><Relationship Id="rId22" Type="http://schemas.openxmlformats.org/officeDocument/2006/relationships/image" Target="../media/image39.png"/><Relationship Id="rId23" Type="http://schemas.openxmlformats.org/officeDocument/2006/relationships/image" Target="../media/image40.png"/><Relationship Id="rId24" Type="http://schemas.openxmlformats.org/officeDocument/2006/relationships/image" Target="../media/image113.png"/><Relationship Id="rId25" Type="http://schemas.openxmlformats.org/officeDocument/2006/relationships/image" Target="../media/image114.png"/><Relationship Id="rId26" Type="http://schemas.openxmlformats.org/officeDocument/2006/relationships/image" Target="../media/image8.png"/><Relationship Id="rId27" Type="http://schemas.openxmlformats.org/officeDocument/2006/relationships/image" Target="../media/image115.png"/><Relationship Id="rId28" Type="http://schemas.openxmlformats.org/officeDocument/2006/relationships/image" Target="../media/image116.png"/><Relationship Id="rId29" Type="http://schemas.openxmlformats.org/officeDocument/2006/relationships/image" Target="../media/image117.png"/><Relationship Id="rId50" Type="http://schemas.openxmlformats.org/officeDocument/2006/relationships/image" Target="../media/image93.png"/><Relationship Id="rId51" Type="http://schemas.openxmlformats.org/officeDocument/2006/relationships/image" Target="../media/image13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30" Type="http://schemas.openxmlformats.org/officeDocument/2006/relationships/image" Target="../media/image118.png"/><Relationship Id="rId31" Type="http://schemas.openxmlformats.org/officeDocument/2006/relationships/image" Target="../media/image60.png"/><Relationship Id="rId32" Type="http://schemas.openxmlformats.org/officeDocument/2006/relationships/image" Target="../media/image119.png"/><Relationship Id="rId9" Type="http://schemas.openxmlformats.org/officeDocument/2006/relationships/image" Target="../media/image27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33" Type="http://schemas.openxmlformats.org/officeDocument/2006/relationships/image" Target="../media/image62.png"/><Relationship Id="rId34" Type="http://schemas.openxmlformats.org/officeDocument/2006/relationships/image" Target="../media/image120.png"/><Relationship Id="rId35" Type="http://schemas.openxmlformats.org/officeDocument/2006/relationships/image" Target="../media/image121.png"/><Relationship Id="rId36" Type="http://schemas.openxmlformats.org/officeDocument/2006/relationships/image" Target="../media/image122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12.png"/><Relationship Id="rId37" Type="http://schemas.openxmlformats.org/officeDocument/2006/relationships/image" Target="../media/image123.png"/><Relationship Id="rId38" Type="http://schemas.openxmlformats.org/officeDocument/2006/relationships/image" Target="../media/image124.png"/><Relationship Id="rId39" Type="http://schemas.openxmlformats.org/officeDocument/2006/relationships/image" Target="../media/image125.png"/><Relationship Id="rId40" Type="http://schemas.openxmlformats.org/officeDocument/2006/relationships/image" Target="../media/image86.png"/><Relationship Id="rId41" Type="http://schemas.openxmlformats.org/officeDocument/2006/relationships/image" Target="../media/image126.png"/><Relationship Id="rId42" Type="http://schemas.openxmlformats.org/officeDocument/2006/relationships/image" Target="../media/image16.png"/><Relationship Id="rId43" Type="http://schemas.openxmlformats.org/officeDocument/2006/relationships/image" Target="../media/image127.png"/><Relationship Id="rId44" Type="http://schemas.openxmlformats.org/officeDocument/2006/relationships/image" Target="../media/image128.png"/><Relationship Id="rId45" Type="http://schemas.openxmlformats.org/officeDocument/2006/relationships/image" Target="../media/image129.png"/></Relationships>
</file>

<file path=ppt/slides/_rels/slide58.xml.rels><?xml version="1.0" encoding="UTF-8" standalone="yes"?>
<Relationships xmlns="http://schemas.openxmlformats.org/package/2006/relationships"><Relationship Id="rId46" Type="http://schemas.openxmlformats.org/officeDocument/2006/relationships/image" Target="../media/image129.png"/><Relationship Id="rId47" Type="http://schemas.openxmlformats.org/officeDocument/2006/relationships/image" Target="../media/image71.png"/><Relationship Id="rId48" Type="http://schemas.openxmlformats.org/officeDocument/2006/relationships/image" Target="../media/image130.png"/><Relationship Id="rId49" Type="http://schemas.openxmlformats.org/officeDocument/2006/relationships/image" Target="../media/image73.png"/><Relationship Id="rId20" Type="http://schemas.openxmlformats.org/officeDocument/2006/relationships/image" Target="../media/image37.png"/><Relationship Id="rId21" Type="http://schemas.openxmlformats.org/officeDocument/2006/relationships/image" Target="../media/image38.png"/><Relationship Id="rId22" Type="http://schemas.openxmlformats.org/officeDocument/2006/relationships/image" Target="../media/image39.png"/><Relationship Id="rId23" Type="http://schemas.openxmlformats.org/officeDocument/2006/relationships/image" Target="../media/image40.png"/><Relationship Id="rId24" Type="http://schemas.openxmlformats.org/officeDocument/2006/relationships/image" Target="../media/image113.png"/><Relationship Id="rId25" Type="http://schemas.openxmlformats.org/officeDocument/2006/relationships/image" Target="../media/image114.png"/><Relationship Id="rId26" Type="http://schemas.openxmlformats.org/officeDocument/2006/relationships/image" Target="../media/image8.png"/><Relationship Id="rId27" Type="http://schemas.openxmlformats.org/officeDocument/2006/relationships/image" Target="../media/image115.png"/><Relationship Id="rId28" Type="http://schemas.openxmlformats.org/officeDocument/2006/relationships/image" Target="../media/image116.png"/><Relationship Id="rId29" Type="http://schemas.openxmlformats.org/officeDocument/2006/relationships/image" Target="../media/image117.png"/><Relationship Id="rId50" Type="http://schemas.openxmlformats.org/officeDocument/2006/relationships/image" Target="../media/image131.png"/><Relationship Id="rId51" Type="http://schemas.openxmlformats.org/officeDocument/2006/relationships/image" Target="../media/image93.png"/><Relationship Id="rId52" Type="http://schemas.openxmlformats.org/officeDocument/2006/relationships/image" Target="../media/image13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30" Type="http://schemas.openxmlformats.org/officeDocument/2006/relationships/image" Target="../media/image118.png"/><Relationship Id="rId31" Type="http://schemas.openxmlformats.org/officeDocument/2006/relationships/image" Target="../media/image60.png"/><Relationship Id="rId32" Type="http://schemas.openxmlformats.org/officeDocument/2006/relationships/image" Target="../media/image119.png"/><Relationship Id="rId9" Type="http://schemas.openxmlformats.org/officeDocument/2006/relationships/image" Target="../media/image27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33" Type="http://schemas.openxmlformats.org/officeDocument/2006/relationships/image" Target="../media/image62.png"/><Relationship Id="rId34" Type="http://schemas.openxmlformats.org/officeDocument/2006/relationships/image" Target="../media/image120.png"/><Relationship Id="rId35" Type="http://schemas.openxmlformats.org/officeDocument/2006/relationships/image" Target="../media/image121.png"/><Relationship Id="rId36" Type="http://schemas.openxmlformats.org/officeDocument/2006/relationships/image" Target="../media/image134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12.png"/><Relationship Id="rId37" Type="http://schemas.openxmlformats.org/officeDocument/2006/relationships/image" Target="../media/image122.png"/><Relationship Id="rId38" Type="http://schemas.openxmlformats.org/officeDocument/2006/relationships/image" Target="../media/image123.png"/><Relationship Id="rId39" Type="http://schemas.openxmlformats.org/officeDocument/2006/relationships/image" Target="../media/image124.png"/><Relationship Id="rId40" Type="http://schemas.openxmlformats.org/officeDocument/2006/relationships/image" Target="../media/image125.png"/><Relationship Id="rId41" Type="http://schemas.openxmlformats.org/officeDocument/2006/relationships/image" Target="../media/image86.png"/><Relationship Id="rId42" Type="http://schemas.openxmlformats.org/officeDocument/2006/relationships/image" Target="../media/image126.png"/><Relationship Id="rId43" Type="http://schemas.openxmlformats.org/officeDocument/2006/relationships/image" Target="../media/image16.png"/><Relationship Id="rId44" Type="http://schemas.openxmlformats.org/officeDocument/2006/relationships/image" Target="../media/image127.png"/><Relationship Id="rId45" Type="http://schemas.openxmlformats.org/officeDocument/2006/relationships/image" Target="../media/image128.png"/></Relationships>
</file>

<file path=ppt/slides/_rels/slide5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12.png"/><Relationship Id="rId50" Type="http://schemas.openxmlformats.org/officeDocument/2006/relationships/image" Target="../media/image131.png"/><Relationship Id="rId51" Type="http://schemas.openxmlformats.org/officeDocument/2006/relationships/image" Target="../media/image93.png"/><Relationship Id="rId52" Type="http://schemas.openxmlformats.org/officeDocument/2006/relationships/image" Target="../media/image132.png"/><Relationship Id="rId53" Type="http://schemas.openxmlformats.org/officeDocument/2006/relationships/image" Target="../media/image135.png"/><Relationship Id="rId40" Type="http://schemas.openxmlformats.org/officeDocument/2006/relationships/image" Target="../media/image125.png"/><Relationship Id="rId41" Type="http://schemas.openxmlformats.org/officeDocument/2006/relationships/image" Target="../media/image86.png"/><Relationship Id="rId42" Type="http://schemas.openxmlformats.org/officeDocument/2006/relationships/image" Target="../media/image126.png"/><Relationship Id="rId43" Type="http://schemas.openxmlformats.org/officeDocument/2006/relationships/image" Target="../media/image16.png"/><Relationship Id="rId44" Type="http://schemas.openxmlformats.org/officeDocument/2006/relationships/image" Target="../media/image127.png"/><Relationship Id="rId45" Type="http://schemas.openxmlformats.org/officeDocument/2006/relationships/image" Target="../media/image128.png"/><Relationship Id="rId46" Type="http://schemas.openxmlformats.org/officeDocument/2006/relationships/image" Target="../media/image129.png"/><Relationship Id="rId47" Type="http://schemas.openxmlformats.org/officeDocument/2006/relationships/image" Target="../media/image71.png"/><Relationship Id="rId48" Type="http://schemas.openxmlformats.org/officeDocument/2006/relationships/image" Target="../media/image130.png"/><Relationship Id="rId49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30" Type="http://schemas.openxmlformats.org/officeDocument/2006/relationships/image" Target="../media/image118.png"/><Relationship Id="rId31" Type="http://schemas.openxmlformats.org/officeDocument/2006/relationships/image" Target="../media/image60.png"/><Relationship Id="rId32" Type="http://schemas.openxmlformats.org/officeDocument/2006/relationships/image" Target="../media/image119.png"/><Relationship Id="rId33" Type="http://schemas.openxmlformats.org/officeDocument/2006/relationships/image" Target="../media/image62.png"/><Relationship Id="rId34" Type="http://schemas.openxmlformats.org/officeDocument/2006/relationships/image" Target="../media/image120.png"/><Relationship Id="rId35" Type="http://schemas.openxmlformats.org/officeDocument/2006/relationships/image" Target="../media/image121.png"/><Relationship Id="rId36" Type="http://schemas.openxmlformats.org/officeDocument/2006/relationships/image" Target="../media/image134.png"/><Relationship Id="rId37" Type="http://schemas.openxmlformats.org/officeDocument/2006/relationships/image" Target="../media/image122.png"/><Relationship Id="rId38" Type="http://schemas.openxmlformats.org/officeDocument/2006/relationships/image" Target="../media/image123.png"/><Relationship Id="rId39" Type="http://schemas.openxmlformats.org/officeDocument/2006/relationships/image" Target="../media/image124.png"/><Relationship Id="rId20" Type="http://schemas.openxmlformats.org/officeDocument/2006/relationships/image" Target="../media/image37.png"/><Relationship Id="rId21" Type="http://schemas.openxmlformats.org/officeDocument/2006/relationships/image" Target="../media/image38.png"/><Relationship Id="rId22" Type="http://schemas.openxmlformats.org/officeDocument/2006/relationships/image" Target="../media/image39.png"/><Relationship Id="rId23" Type="http://schemas.openxmlformats.org/officeDocument/2006/relationships/image" Target="../media/image40.png"/><Relationship Id="rId24" Type="http://schemas.openxmlformats.org/officeDocument/2006/relationships/image" Target="../media/image113.png"/><Relationship Id="rId25" Type="http://schemas.openxmlformats.org/officeDocument/2006/relationships/image" Target="../media/image114.png"/><Relationship Id="rId26" Type="http://schemas.openxmlformats.org/officeDocument/2006/relationships/image" Target="../media/image8.png"/><Relationship Id="rId27" Type="http://schemas.openxmlformats.org/officeDocument/2006/relationships/image" Target="../media/image115.png"/><Relationship Id="rId28" Type="http://schemas.openxmlformats.org/officeDocument/2006/relationships/image" Target="../media/image116.png"/><Relationship Id="rId29" Type="http://schemas.openxmlformats.org/officeDocument/2006/relationships/image" Target="../media/image11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6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12.png"/><Relationship Id="rId50" Type="http://schemas.openxmlformats.org/officeDocument/2006/relationships/image" Target="../media/image131.png"/><Relationship Id="rId51" Type="http://schemas.openxmlformats.org/officeDocument/2006/relationships/image" Target="../media/image93.png"/><Relationship Id="rId52" Type="http://schemas.openxmlformats.org/officeDocument/2006/relationships/image" Target="../media/image132.png"/><Relationship Id="rId53" Type="http://schemas.openxmlformats.org/officeDocument/2006/relationships/image" Target="../media/image136.png"/><Relationship Id="rId40" Type="http://schemas.openxmlformats.org/officeDocument/2006/relationships/image" Target="../media/image125.png"/><Relationship Id="rId41" Type="http://schemas.openxmlformats.org/officeDocument/2006/relationships/image" Target="../media/image86.png"/><Relationship Id="rId42" Type="http://schemas.openxmlformats.org/officeDocument/2006/relationships/image" Target="../media/image126.png"/><Relationship Id="rId43" Type="http://schemas.openxmlformats.org/officeDocument/2006/relationships/image" Target="../media/image16.png"/><Relationship Id="rId44" Type="http://schemas.openxmlformats.org/officeDocument/2006/relationships/image" Target="../media/image127.png"/><Relationship Id="rId45" Type="http://schemas.openxmlformats.org/officeDocument/2006/relationships/image" Target="../media/image128.png"/><Relationship Id="rId46" Type="http://schemas.openxmlformats.org/officeDocument/2006/relationships/image" Target="../media/image129.png"/><Relationship Id="rId47" Type="http://schemas.openxmlformats.org/officeDocument/2006/relationships/image" Target="../media/image71.png"/><Relationship Id="rId48" Type="http://schemas.openxmlformats.org/officeDocument/2006/relationships/image" Target="../media/image130.png"/><Relationship Id="rId49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30" Type="http://schemas.openxmlformats.org/officeDocument/2006/relationships/image" Target="../media/image118.png"/><Relationship Id="rId31" Type="http://schemas.openxmlformats.org/officeDocument/2006/relationships/image" Target="../media/image60.png"/><Relationship Id="rId32" Type="http://schemas.openxmlformats.org/officeDocument/2006/relationships/image" Target="../media/image119.png"/><Relationship Id="rId33" Type="http://schemas.openxmlformats.org/officeDocument/2006/relationships/image" Target="../media/image62.png"/><Relationship Id="rId34" Type="http://schemas.openxmlformats.org/officeDocument/2006/relationships/image" Target="../media/image120.png"/><Relationship Id="rId35" Type="http://schemas.openxmlformats.org/officeDocument/2006/relationships/image" Target="../media/image121.png"/><Relationship Id="rId36" Type="http://schemas.openxmlformats.org/officeDocument/2006/relationships/image" Target="../media/image134.png"/><Relationship Id="rId37" Type="http://schemas.openxmlformats.org/officeDocument/2006/relationships/image" Target="../media/image122.png"/><Relationship Id="rId38" Type="http://schemas.openxmlformats.org/officeDocument/2006/relationships/image" Target="../media/image123.png"/><Relationship Id="rId39" Type="http://schemas.openxmlformats.org/officeDocument/2006/relationships/image" Target="../media/image124.png"/><Relationship Id="rId20" Type="http://schemas.openxmlformats.org/officeDocument/2006/relationships/image" Target="../media/image37.png"/><Relationship Id="rId21" Type="http://schemas.openxmlformats.org/officeDocument/2006/relationships/image" Target="../media/image38.png"/><Relationship Id="rId22" Type="http://schemas.openxmlformats.org/officeDocument/2006/relationships/image" Target="../media/image39.png"/><Relationship Id="rId23" Type="http://schemas.openxmlformats.org/officeDocument/2006/relationships/image" Target="../media/image40.png"/><Relationship Id="rId24" Type="http://schemas.openxmlformats.org/officeDocument/2006/relationships/image" Target="../media/image113.png"/><Relationship Id="rId25" Type="http://schemas.openxmlformats.org/officeDocument/2006/relationships/image" Target="../media/image114.png"/><Relationship Id="rId26" Type="http://schemas.openxmlformats.org/officeDocument/2006/relationships/image" Target="../media/image8.png"/><Relationship Id="rId27" Type="http://schemas.openxmlformats.org/officeDocument/2006/relationships/image" Target="../media/image115.png"/><Relationship Id="rId28" Type="http://schemas.openxmlformats.org/officeDocument/2006/relationships/image" Target="../media/image116.png"/><Relationship Id="rId29" Type="http://schemas.openxmlformats.org/officeDocument/2006/relationships/image" Target="../media/image11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/Relationships>
</file>

<file path=ppt/slides/_rels/slide6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86.png"/><Relationship Id="rId21" Type="http://schemas.openxmlformats.org/officeDocument/2006/relationships/image" Target="../media/image126.png"/><Relationship Id="rId22" Type="http://schemas.openxmlformats.org/officeDocument/2006/relationships/image" Target="../media/image16.png"/><Relationship Id="rId23" Type="http://schemas.openxmlformats.org/officeDocument/2006/relationships/image" Target="../media/image127.png"/><Relationship Id="rId24" Type="http://schemas.openxmlformats.org/officeDocument/2006/relationships/image" Target="../media/image128.png"/><Relationship Id="rId25" Type="http://schemas.openxmlformats.org/officeDocument/2006/relationships/image" Target="../media/image129.png"/><Relationship Id="rId26" Type="http://schemas.openxmlformats.org/officeDocument/2006/relationships/image" Target="../media/image71.png"/><Relationship Id="rId27" Type="http://schemas.openxmlformats.org/officeDocument/2006/relationships/image" Target="../media/image130.png"/><Relationship Id="rId28" Type="http://schemas.openxmlformats.org/officeDocument/2006/relationships/image" Target="../media/image73.png"/><Relationship Id="rId29" Type="http://schemas.openxmlformats.org/officeDocument/2006/relationships/image" Target="../media/image13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3.png"/><Relationship Id="rId3" Type="http://schemas.openxmlformats.org/officeDocument/2006/relationships/image" Target="../media/image29.png"/><Relationship Id="rId4" Type="http://schemas.openxmlformats.org/officeDocument/2006/relationships/image" Target="../media/image114.png"/><Relationship Id="rId5" Type="http://schemas.openxmlformats.org/officeDocument/2006/relationships/image" Target="../media/image8.png"/><Relationship Id="rId30" Type="http://schemas.openxmlformats.org/officeDocument/2006/relationships/image" Target="../media/image93.png"/><Relationship Id="rId31" Type="http://schemas.openxmlformats.org/officeDocument/2006/relationships/image" Target="../media/image21.png"/><Relationship Id="rId32" Type="http://schemas.openxmlformats.org/officeDocument/2006/relationships/image" Target="../media/image132.png"/><Relationship Id="rId9" Type="http://schemas.openxmlformats.org/officeDocument/2006/relationships/image" Target="../media/image118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Relationship Id="rId8" Type="http://schemas.openxmlformats.org/officeDocument/2006/relationships/image" Target="../media/image117.png"/><Relationship Id="rId33" Type="http://schemas.openxmlformats.org/officeDocument/2006/relationships/image" Target="../media/image136.png"/><Relationship Id="rId10" Type="http://schemas.openxmlformats.org/officeDocument/2006/relationships/image" Target="../media/image60.png"/><Relationship Id="rId11" Type="http://schemas.openxmlformats.org/officeDocument/2006/relationships/image" Target="../media/image119.png"/><Relationship Id="rId12" Type="http://schemas.openxmlformats.org/officeDocument/2006/relationships/image" Target="../media/image62.png"/><Relationship Id="rId13" Type="http://schemas.openxmlformats.org/officeDocument/2006/relationships/image" Target="../media/image120.png"/><Relationship Id="rId14" Type="http://schemas.openxmlformats.org/officeDocument/2006/relationships/image" Target="../media/image121.png"/><Relationship Id="rId15" Type="http://schemas.openxmlformats.org/officeDocument/2006/relationships/image" Target="../media/image134.png"/><Relationship Id="rId16" Type="http://schemas.openxmlformats.org/officeDocument/2006/relationships/image" Target="../media/image122.png"/><Relationship Id="rId17" Type="http://schemas.openxmlformats.org/officeDocument/2006/relationships/image" Target="../media/image123.png"/><Relationship Id="rId18" Type="http://schemas.openxmlformats.org/officeDocument/2006/relationships/image" Target="../media/image124.png"/><Relationship Id="rId19" Type="http://schemas.openxmlformats.org/officeDocument/2006/relationships/image" Target="../media/image12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13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8.png"/><Relationship Id="rId20" Type="http://schemas.openxmlformats.org/officeDocument/2006/relationships/image" Target="../media/image86.png"/><Relationship Id="rId21" Type="http://schemas.openxmlformats.org/officeDocument/2006/relationships/image" Target="../media/image126.png"/><Relationship Id="rId22" Type="http://schemas.openxmlformats.org/officeDocument/2006/relationships/image" Target="../media/image16.png"/><Relationship Id="rId23" Type="http://schemas.openxmlformats.org/officeDocument/2006/relationships/image" Target="../media/image127.png"/><Relationship Id="rId24" Type="http://schemas.openxmlformats.org/officeDocument/2006/relationships/image" Target="../media/image128.png"/><Relationship Id="rId25" Type="http://schemas.openxmlformats.org/officeDocument/2006/relationships/image" Target="../media/image129.png"/><Relationship Id="rId26" Type="http://schemas.openxmlformats.org/officeDocument/2006/relationships/image" Target="../media/image71.png"/><Relationship Id="rId27" Type="http://schemas.openxmlformats.org/officeDocument/2006/relationships/image" Target="../media/image130.png"/><Relationship Id="rId28" Type="http://schemas.openxmlformats.org/officeDocument/2006/relationships/image" Target="../media/image73.png"/><Relationship Id="rId29" Type="http://schemas.openxmlformats.org/officeDocument/2006/relationships/image" Target="../media/image131.png"/><Relationship Id="rId30" Type="http://schemas.openxmlformats.org/officeDocument/2006/relationships/image" Target="../media/image93.png"/><Relationship Id="rId31" Type="http://schemas.openxmlformats.org/officeDocument/2006/relationships/image" Target="../media/image21.png"/><Relationship Id="rId32" Type="http://schemas.openxmlformats.org/officeDocument/2006/relationships/image" Target="../media/image132.png"/><Relationship Id="rId10" Type="http://schemas.openxmlformats.org/officeDocument/2006/relationships/image" Target="../media/image60.png"/><Relationship Id="rId11" Type="http://schemas.openxmlformats.org/officeDocument/2006/relationships/image" Target="../media/image119.png"/><Relationship Id="rId12" Type="http://schemas.openxmlformats.org/officeDocument/2006/relationships/image" Target="../media/image62.png"/><Relationship Id="rId13" Type="http://schemas.openxmlformats.org/officeDocument/2006/relationships/image" Target="../media/image120.png"/><Relationship Id="rId14" Type="http://schemas.openxmlformats.org/officeDocument/2006/relationships/image" Target="../media/image121.png"/><Relationship Id="rId15" Type="http://schemas.openxmlformats.org/officeDocument/2006/relationships/image" Target="../media/image134.png"/><Relationship Id="rId16" Type="http://schemas.openxmlformats.org/officeDocument/2006/relationships/image" Target="../media/image122.png"/><Relationship Id="rId17" Type="http://schemas.openxmlformats.org/officeDocument/2006/relationships/image" Target="../media/image123.png"/><Relationship Id="rId18" Type="http://schemas.openxmlformats.org/officeDocument/2006/relationships/image" Target="../media/image124.png"/><Relationship Id="rId19" Type="http://schemas.openxmlformats.org/officeDocument/2006/relationships/image" Target="../media/image12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3.png"/><Relationship Id="rId3" Type="http://schemas.openxmlformats.org/officeDocument/2006/relationships/image" Target="../media/image29.png"/><Relationship Id="rId4" Type="http://schemas.openxmlformats.org/officeDocument/2006/relationships/image" Target="../media/image114.png"/><Relationship Id="rId5" Type="http://schemas.openxmlformats.org/officeDocument/2006/relationships/image" Target="../media/image8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Relationship Id="rId8" Type="http://schemas.openxmlformats.org/officeDocument/2006/relationships/image" Target="../media/image117.png"/></Relationships>
</file>

<file path=ppt/slides/_rels/slide67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14.png"/><Relationship Id="rId21" Type="http://schemas.openxmlformats.org/officeDocument/2006/relationships/image" Target="../media/image8.png"/><Relationship Id="rId22" Type="http://schemas.openxmlformats.org/officeDocument/2006/relationships/image" Target="../media/image115.png"/><Relationship Id="rId23" Type="http://schemas.openxmlformats.org/officeDocument/2006/relationships/image" Target="../media/image116.png"/><Relationship Id="rId24" Type="http://schemas.openxmlformats.org/officeDocument/2006/relationships/image" Target="../media/image118.png"/><Relationship Id="rId25" Type="http://schemas.openxmlformats.org/officeDocument/2006/relationships/image" Target="../media/image60.png"/><Relationship Id="rId26" Type="http://schemas.openxmlformats.org/officeDocument/2006/relationships/image" Target="../media/image119.png"/><Relationship Id="rId27" Type="http://schemas.openxmlformats.org/officeDocument/2006/relationships/image" Target="../media/image62.png"/><Relationship Id="rId28" Type="http://schemas.openxmlformats.org/officeDocument/2006/relationships/image" Target="../media/image134.png"/><Relationship Id="rId29" Type="http://schemas.openxmlformats.org/officeDocument/2006/relationships/image" Target="../media/image12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7.png"/><Relationship Id="rId3" Type="http://schemas.openxmlformats.org/officeDocument/2006/relationships/image" Target="../media/image2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30" Type="http://schemas.openxmlformats.org/officeDocument/2006/relationships/image" Target="../media/image123.png"/><Relationship Id="rId31" Type="http://schemas.openxmlformats.org/officeDocument/2006/relationships/image" Target="../media/image124.png"/><Relationship Id="rId32" Type="http://schemas.openxmlformats.org/officeDocument/2006/relationships/image" Target="../media/image125.png"/><Relationship Id="rId9" Type="http://schemas.openxmlformats.org/officeDocument/2006/relationships/image" Target="../media/image22.png"/><Relationship Id="rId6" Type="http://schemas.openxmlformats.org/officeDocument/2006/relationships/image" Target="../media/image130.png"/><Relationship Id="rId7" Type="http://schemas.openxmlformats.org/officeDocument/2006/relationships/image" Target="../media/image73.png"/><Relationship Id="rId8" Type="http://schemas.openxmlformats.org/officeDocument/2006/relationships/image" Target="../media/image131.png"/><Relationship Id="rId33" Type="http://schemas.openxmlformats.org/officeDocument/2006/relationships/image" Target="../media/image86.png"/><Relationship Id="rId34" Type="http://schemas.openxmlformats.org/officeDocument/2006/relationships/image" Target="../media/image126.png"/><Relationship Id="rId35" Type="http://schemas.openxmlformats.org/officeDocument/2006/relationships/image" Target="../media/image16.png"/><Relationship Id="rId36" Type="http://schemas.openxmlformats.org/officeDocument/2006/relationships/image" Target="../media/image127.png"/><Relationship Id="rId10" Type="http://schemas.openxmlformats.org/officeDocument/2006/relationships/image" Target="../media/image23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12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113.png"/><Relationship Id="rId37" Type="http://schemas.openxmlformats.org/officeDocument/2006/relationships/image" Target="../media/image128.png"/><Relationship Id="rId38" Type="http://schemas.openxmlformats.org/officeDocument/2006/relationships/image" Target="../media/image129.png"/><Relationship Id="rId39" Type="http://schemas.openxmlformats.org/officeDocument/2006/relationships/image" Target="../media/image71.png"/><Relationship Id="rId40" Type="http://schemas.openxmlformats.org/officeDocument/2006/relationships/image" Target="../media/image93.png"/><Relationship Id="rId41" Type="http://schemas.openxmlformats.org/officeDocument/2006/relationships/image" Target="../media/image21.png"/><Relationship Id="rId42" Type="http://schemas.openxmlformats.org/officeDocument/2006/relationships/image" Target="../media/image132.png"/><Relationship Id="rId43" Type="http://schemas.openxmlformats.org/officeDocument/2006/relationships/image" Target="../media/image135.png"/></Relationships>
</file>

<file path=ppt/slides/_rels/slide68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14.png"/><Relationship Id="rId21" Type="http://schemas.openxmlformats.org/officeDocument/2006/relationships/image" Target="../media/image8.png"/><Relationship Id="rId22" Type="http://schemas.openxmlformats.org/officeDocument/2006/relationships/image" Target="../media/image115.png"/><Relationship Id="rId23" Type="http://schemas.openxmlformats.org/officeDocument/2006/relationships/image" Target="../media/image116.png"/><Relationship Id="rId24" Type="http://schemas.openxmlformats.org/officeDocument/2006/relationships/image" Target="../media/image118.png"/><Relationship Id="rId25" Type="http://schemas.openxmlformats.org/officeDocument/2006/relationships/image" Target="../media/image60.png"/><Relationship Id="rId26" Type="http://schemas.openxmlformats.org/officeDocument/2006/relationships/image" Target="../media/image119.png"/><Relationship Id="rId27" Type="http://schemas.openxmlformats.org/officeDocument/2006/relationships/image" Target="../media/image62.png"/><Relationship Id="rId28" Type="http://schemas.openxmlformats.org/officeDocument/2006/relationships/image" Target="../media/image134.png"/><Relationship Id="rId29" Type="http://schemas.openxmlformats.org/officeDocument/2006/relationships/image" Target="../media/image12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7.png"/><Relationship Id="rId3" Type="http://schemas.openxmlformats.org/officeDocument/2006/relationships/image" Target="../media/image2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30" Type="http://schemas.openxmlformats.org/officeDocument/2006/relationships/image" Target="../media/image123.png"/><Relationship Id="rId31" Type="http://schemas.openxmlformats.org/officeDocument/2006/relationships/image" Target="../media/image124.png"/><Relationship Id="rId32" Type="http://schemas.openxmlformats.org/officeDocument/2006/relationships/image" Target="../media/image125.png"/><Relationship Id="rId9" Type="http://schemas.openxmlformats.org/officeDocument/2006/relationships/image" Target="../media/image22.png"/><Relationship Id="rId6" Type="http://schemas.openxmlformats.org/officeDocument/2006/relationships/image" Target="../media/image130.png"/><Relationship Id="rId7" Type="http://schemas.openxmlformats.org/officeDocument/2006/relationships/image" Target="../media/image73.png"/><Relationship Id="rId8" Type="http://schemas.openxmlformats.org/officeDocument/2006/relationships/image" Target="../media/image131.png"/><Relationship Id="rId33" Type="http://schemas.openxmlformats.org/officeDocument/2006/relationships/image" Target="../media/image86.png"/><Relationship Id="rId34" Type="http://schemas.openxmlformats.org/officeDocument/2006/relationships/image" Target="../media/image126.png"/><Relationship Id="rId35" Type="http://schemas.openxmlformats.org/officeDocument/2006/relationships/image" Target="../media/image16.png"/><Relationship Id="rId36" Type="http://schemas.openxmlformats.org/officeDocument/2006/relationships/image" Target="../media/image127.png"/><Relationship Id="rId10" Type="http://schemas.openxmlformats.org/officeDocument/2006/relationships/image" Target="../media/image23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12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113.png"/><Relationship Id="rId37" Type="http://schemas.openxmlformats.org/officeDocument/2006/relationships/image" Target="../media/image128.png"/><Relationship Id="rId38" Type="http://schemas.openxmlformats.org/officeDocument/2006/relationships/image" Target="../media/image129.png"/><Relationship Id="rId39" Type="http://schemas.openxmlformats.org/officeDocument/2006/relationships/image" Target="../media/image71.png"/><Relationship Id="rId40" Type="http://schemas.openxmlformats.org/officeDocument/2006/relationships/image" Target="../media/image93.png"/><Relationship Id="rId41" Type="http://schemas.openxmlformats.org/officeDocument/2006/relationships/image" Target="../media/image21.png"/><Relationship Id="rId42" Type="http://schemas.openxmlformats.org/officeDocument/2006/relationships/image" Target="../media/image132.png"/><Relationship Id="rId43" Type="http://schemas.openxmlformats.org/officeDocument/2006/relationships/image" Target="../media/image135.png"/></Relationships>
</file>

<file path=ppt/slides/_rels/slide69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14.png"/><Relationship Id="rId21" Type="http://schemas.openxmlformats.org/officeDocument/2006/relationships/image" Target="../media/image8.png"/><Relationship Id="rId22" Type="http://schemas.openxmlformats.org/officeDocument/2006/relationships/image" Target="../media/image115.png"/><Relationship Id="rId23" Type="http://schemas.openxmlformats.org/officeDocument/2006/relationships/image" Target="../media/image116.png"/><Relationship Id="rId24" Type="http://schemas.openxmlformats.org/officeDocument/2006/relationships/image" Target="../media/image118.png"/><Relationship Id="rId25" Type="http://schemas.openxmlformats.org/officeDocument/2006/relationships/image" Target="../media/image60.png"/><Relationship Id="rId26" Type="http://schemas.openxmlformats.org/officeDocument/2006/relationships/image" Target="../media/image119.png"/><Relationship Id="rId27" Type="http://schemas.openxmlformats.org/officeDocument/2006/relationships/image" Target="../media/image62.png"/><Relationship Id="rId28" Type="http://schemas.openxmlformats.org/officeDocument/2006/relationships/image" Target="../media/image134.png"/><Relationship Id="rId29" Type="http://schemas.openxmlformats.org/officeDocument/2006/relationships/image" Target="../media/image12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7.png"/><Relationship Id="rId3" Type="http://schemas.openxmlformats.org/officeDocument/2006/relationships/image" Target="../media/image2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30" Type="http://schemas.openxmlformats.org/officeDocument/2006/relationships/image" Target="../media/image123.png"/><Relationship Id="rId31" Type="http://schemas.openxmlformats.org/officeDocument/2006/relationships/image" Target="../media/image124.png"/><Relationship Id="rId32" Type="http://schemas.openxmlformats.org/officeDocument/2006/relationships/image" Target="../media/image125.png"/><Relationship Id="rId9" Type="http://schemas.openxmlformats.org/officeDocument/2006/relationships/image" Target="../media/image22.png"/><Relationship Id="rId6" Type="http://schemas.openxmlformats.org/officeDocument/2006/relationships/image" Target="../media/image130.png"/><Relationship Id="rId7" Type="http://schemas.openxmlformats.org/officeDocument/2006/relationships/image" Target="../media/image73.png"/><Relationship Id="rId8" Type="http://schemas.openxmlformats.org/officeDocument/2006/relationships/image" Target="../media/image131.png"/><Relationship Id="rId33" Type="http://schemas.openxmlformats.org/officeDocument/2006/relationships/image" Target="../media/image86.png"/><Relationship Id="rId34" Type="http://schemas.openxmlformats.org/officeDocument/2006/relationships/image" Target="../media/image126.png"/><Relationship Id="rId35" Type="http://schemas.openxmlformats.org/officeDocument/2006/relationships/image" Target="../media/image16.png"/><Relationship Id="rId36" Type="http://schemas.openxmlformats.org/officeDocument/2006/relationships/image" Target="../media/image127.png"/><Relationship Id="rId10" Type="http://schemas.openxmlformats.org/officeDocument/2006/relationships/image" Target="../media/image23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12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113.png"/><Relationship Id="rId37" Type="http://schemas.openxmlformats.org/officeDocument/2006/relationships/image" Target="../media/image128.png"/><Relationship Id="rId38" Type="http://schemas.openxmlformats.org/officeDocument/2006/relationships/image" Target="../media/image129.png"/><Relationship Id="rId39" Type="http://schemas.openxmlformats.org/officeDocument/2006/relationships/image" Target="../media/image71.png"/><Relationship Id="rId40" Type="http://schemas.openxmlformats.org/officeDocument/2006/relationships/image" Target="../media/image93.png"/><Relationship Id="rId41" Type="http://schemas.openxmlformats.org/officeDocument/2006/relationships/image" Target="../media/image21.png"/><Relationship Id="rId42" Type="http://schemas.openxmlformats.org/officeDocument/2006/relationships/image" Target="../media/image132.png"/><Relationship Id="rId43" Type="http://schemas.openxmlformats.org/officeDocument/2006/relationships/image" Target="../media/image1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70.xml.rels><?xml version="1.0" encoding="UTF-8" standalone="yes"?>
<Relationships xmlns="http://schemas.openxmlformats.org/package/2006/relationships"><Relationship Id="rId20" Type="http://schemas.openxmlformats.org/officeDocument/2006/relationships/image" Target="../media/image86.png"/><Relationship Id="rId21" Type="http://schemas.openxmlformats.org/officeDocument/2006/relationships/image" Target="../media/image126.png"/><Relationship Id="rId22" Type="http://schemas.openxmlformats.org/officeDocument/2006/relationships/image" Target="../media/image16.png"/><Relationship Id="rId23" Type="http://schemas.openxmlformats.org/officeDocument/2006/relationships/image" Target="../media/image127.png"/><Relationship Id="rId24" Type="http://schemas.openxmlformats.org/officeDocument/2006/relationships/image" Target="../media/image128.png"/><Relationship Id="rId25" Type="http://schemas.openxmlformats.org/officeDocument/2006/relationships/image" Target="../media/image129.png"/><Relationship Id="rId26" Type="http://schemas.openxmlformats.org/officeDocument/2006/relationships/image" Target="../media/image71.png"/><Relationship Id="rId27" Type="http://schemas.openxmlformats.org/officeDocument/2006/relationships/image" Target="../media/image130.png"/><Relationship Id="rId28" Type="http://schemas.openxmlformats.org/officeDocument/2006/relationships/image" Target="../media/image73.png"/><Relationship Id="rId29" Type="http://schemas.openxmlformats.org/officeDocument/2006/relationships/image" Target="../media/image13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3.png"/><Relationship Id="rId3" Type="http://schemas.openxmlformats.org/officeDocument/2006/relationships/image" Target="../media/image29.png"/><Relationship Id="rId4" Type="http://schemas.openxmlformats.org/officeDocument/2006/relationships/image" Target="../media/image114.png"/><Relationship Id="rId5" Type="http://schemas.openxmlformats.org/officeDocument/2006/relationships/image" Target="../media/image8.png"/><Relationship Id="rId30" Type="http://schemas.openxmlformats.org/officeDocument/2006/relationships/image" Target="../media/image93.png"/><Relationship Id="rId31" Type="http://schemas.openxmlformats.org/officeDocument/2006/relationships/image" Target="../media/image21.png"/><Relationship Id="rId32" Type="http://schemas.openxmlformats.org/officeDocument/2006/relationships/image" Target="../media/image132.png"/><Relationship Id="rId9" Type="http://schemas.openxmlformats.org/officeDocument/2006/relationships/image" Target="../media/image118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Relationship Id="rId8" Type="http://schemas.openxmlformats.org/officeDocument/2006/relationships/image" Target="../media/image117.png"/><Relationship Id="rId33" Type="http://schemas.openxmlformats.org/officeDocument/2006/relationships/image" Target="../media/image133.png"/><Relationship Id="rId10" Type="http://schemas.openxmlformats.org/officeDocument/2006/relationships/image" Target="../media/image60.png"/><Relationship Id="rId11" Type="http://schemas.openxmlformats.org/officeDocument/2006/relationships/image" Target="../media/image119.png"/><Relationship Id="rId12" Type="http://schemas.openxmlformats.org/officeDocument/2006/relationships/image" Target="../media/image62.png"/><Relationship Id="rId13" Type="http://schemas.openxmlformats.org/officeDocument/2006/relationships/image" Target="../media/image120.png"/><Relationship Id="rId14" Type="http://schemas.openxmlformats.org/officeDocument/2006/relationships/image" Target="../media/image121.png"/><Relationship Id="rId15" Type="http://schemas.openxmlformats.org/officeDocument/2006/relationships/image" Target="../media/image134.png"/><Relationship Id="rId16" Type="http://schemas.openxmlformats.org/officeDocument/2006/relationships/image" Target="../media/image122.png"/><Relationship Id="rId17" Type="http://schemas.openxmlformats.org/officeDocument/2006/relationships/image" Target="../media/image123.png"/><Relationship Id="rId18" Type="http://schemas.openxmlformats.org/officeDocument/2006/relationships/image" Target="../media/image124.png"/><Relationship Id="rId19" Type="http://schemas.openxmlformats.org/officeDocument/2006/relationships/image" Target="../media/image125.png"/></Relationships>
</file>

<file path=ppt/slides/_rels/slide7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86.png"/><Relationship Id="rId21" Type="http://schemas.openxmlformats.org/officeDocument/2006/relationships/image" Target="../media/image126.png"/><Relationship Id="rId22" Type="http://schemas.openxmlformats.org/officeDocument/2006/relationships/image" Target="../media/image16.png"/><Relationship Id="rId23" Type="http://schemas.openxmlformats.org/officeDocument/2006/relationships/image" Target="../media/image127.png"/><Relationship Id="rId24" Type="http://schemas.openxmlformats.org/officeDocument/2006/relationships/image" Target="../media/image128.png"/><Relationship Id="rId25" Type="http://schemas.openxmlformats.org/officeDocument/2006/relationships/image" Target="../media/image129.png"/><Relationship Id="rId26" Type="http://schemas.openxmlformats.org/officeDocument/2006/relationships/image" Target="../media/image71.png"/><Relationship Id="rId27" Type="http://schemas.openxmlformats.org/officeDocument/2006/relationships/image" Target="../media/image130.png"/><Relationship Id="rId28" Type="http://schemas.openxmlformats.org/officeDocument/2006/relationships/image" Target="../media/image73.png"/><Relationship Id="rId29" Type="http://schemas.openxmlformats.org/officeDocument/2006/relationships/image" Target="../media/image13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3.png"/><Relationship Id="rId3" Type="http://schemas.openxmlformats.org/officeDocument/2006/relationships/image" Target="../media/image29.png"/><Relationship Id="rId4" Type="http://schemas.openxmlformats.org/officeDocument/2006/relationships/image" Target="../media/image114.png"/><Relationship Id="rId5" Type="http://schemas.openxmlformats.org/officeDocument/2006/relationships/image" Target="../media/image8.png"/><Relationship Id="rId30" Type="http://schemas.openxmlformats.org/officeDocument/2006/relationships/image" Target="../media/image93.png"/><Relationship Id="rId31" Type="http://schemas.openxmlformats.org/officeDocument/2006/relationships/image" Target="../media/image21.png"/><Relationship Id="rId32" Type="http://schemas.openxmlformats.org/officeDocument/2006/relationships/image" Target="../media/image132.png"/><Relationship Id="rId9" Type="http://schemas.openxmlformats.org/officeDocument/2006/relationships/image" Target="../media/image118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Relationship Id="rId8" Type="http://schemas.openxmlformats.org/officeDocument/2006/relationships/image" Target="../media/image117.png"/><Relationship Id="rId33" Type="http://schemas.openxmlformats.org/officeDocument/2006/relationships/image" Target="../media/image133.png"/><Relationship Id="rId10" Type="http://schemas.openxmlformats.org/officeDocument/2006/relationships/image" Target="../media/image60.png"/><Relationship Id="rId11" Type="http://schemas.openxmlformats.org/officeDocument/2006/relationships/image" Target="../media/image119.png"/><Relationship Id="rId12" Type="http://schemas.openxmlformats.org/officeDocument/2006/relationships/image" Target="../media/image62.png"/><Relationship Id="rId13" Type="http://schemas.openxmlformats.org/officeDocument/2006/relationships/image" Target="../media/image120.png"/><Relationship Id="rId14" Type="http://schemas.openxmlformats.org/officeDocument/2006/relationships/image" Target="../media/image121.png"/><Relationship Id="rId15" Type="http://schemas.openxmlformats.org/officeDocument/2006/relationships/image" Target="../media/image134.png"/><Relationship Id="rId16" Type="http://schemas.openxmlformats.org/officeDocument/2006/relationships/image" Target="../media/image122.png"/><Relationship Id="rId17" Type="http://schemas.openxmlformats.org/officeDocument/2006/relationships/image" Target="../media/image123.png"/><Relationship Id="rId18" Type="http://schemas.openxmlformats.org/officeDocument/2006/relationships/image" Target="../media/image124.png"/><Relationship Id="rId19" Type="http://schemas.openxmlformats.org/officeDocument/2006/relationships/image" Target="../media/image125.png"/></Relationships>
</file>

<file path=ppt/slides/_rels/slide72.xml.rels><?xml version="1.0" encoding="UTF-8" standalone="yes"?>
<Relationships xmlns="http://schemas.openxmlformats.org/package/2006/relationships"><Relationship Id="rId20" Type="http://schemas.openxmlformats.org/officeDocument/2006/relationships/image" Target="../media/image86.png"/><Relationship Id="rId21" Type="http://schemas.openxmlformats.org/officeDocument/2006/relationships/image" Target="../media/image126.png"/><Relationship Id="rId22" Type="http://schemas.openxmlformats.org/officeDocument/2006/relationships/image" Target="../media/image16.png"/><Relationship Id="rId23" Type="http://schemas.openxmlformats.org/officeDocument/2006/relationships/image" Target="../media/image127.png"/><Relationship Id="rId24" Type="http://schemas.openxmlformats.org/officeDocument/2006/relationships/image" Target="../media/image128.png"/><Relationship Id="rId25" Type="http://schemas.openxmlformats.org/officeDocument/2006/relationships/image" Target="../media/image129.png"/><Relationship Id="rId26" Type="http://schemas.openxmlformats.org/officeDocument/2006/relationships/image" Target="../media/image71.png"/><Relationship Id="rId27" Type="http://schemas.openxmlformats.org/officeDocument/2006/relationships/image" Target="../media/image130.png"/><Relationship Id="rId28" Type="http://schemas.openxmlformats.org/officeDocument/2006/relationships/image" Target="../media/image73.png"/><Relationship Id="rId29" Type="http://schemas.openxmlformats.org/officeDocument/2006/relationships/image" Target="../media/image13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3.png"/><Relationship Id="rId3" Type="http://schemas.openxmlformats.org/officeDocument/2006/relationships/image" Target="../media/image29.png"/><Relationship Id="rId4" Type="http://schemas.openxmlformats.org/officeDocument/2006/relationships/image" Target="../media/image114.png"/><Relationship Id="rId5" Type="http://schemas.openxmlformats.org/officeDocument/2006/relationships/image" Target="../media/image8.png"/><Relationship Id="rId30" Type="http://schemas.openxmlformats.org/officeDocument/2006/relationships/image" Target="../media/image93.png"/><Relationship Id="rId31" Type="http://schemas.openxmlformats.org/officeDocument/2006/relationships/image" Target="../media/image21.png"/><Relationship Id="rId32" Type="http://schemas.openxmlformats.org/officeDocument/2006/relationships/image" Target="../media/image132.png"/><Relationship Id="rId9" Type="http://schemas.openxmlformats.org/officeDocument/2006/relationships/image" Target="../media/image118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Relationship Id="rId8" Type="http://schemas.openxmlformats.org/officeDocument/2006/relationships/image" Target="../media/image117.png"/><Relationship Id="rId33" Type="http://schemas.openxmlformats.org/officeDocument/2006/relationships/image" Target="../media/image133.png"/><Relationship Id="rId10" Type="http://schemas.openxmlformats.org/officeDocument/2006/relationships/image" Target="../media/image60.png"/><Relationship Id="rId11" Type="http://schemas.openxmlformats.org/officeDocument/2006/relationships/image" Target="../media/image119.png"/><Relationship Id="rId12" Type="http://schemas.openxmlformats.org/officeDocument/2006/relationships/image" Target="../media/image62.png"/><Relationship Id="rId13" Type="http://schemas.openxmlformats.org/officeDocument/2006/relationships/image" Target="../media/image120.png"/><Relationship Id="rId14" Type="http://schemas.openxmlformats.org/officeDocument/2006/relationships/image" Target="../media/image121.png"/><Relationship Id="rId15" Type="http://schemas.openxmlformats.org/officeDocument/2006/relationships/image" Target="../media/image134.png"/><Relationship Id="rId16" Type="http://schemas.openxmlformats.org/officeDocument/2006/relationships/image" Target="../media/image122.png"/><Relationship Id="rId17" Type="http://schemas.openxmlformats.org/officeDocument/2006/relationships/image" Target="../media/image123.png"/><Relationship Id="rId18" Type="http://schemas.openxmlformats.org/officeDocument/2006/relationships/image" Target="../media/image124.png"/><Relationship Id="rId19" Type="http://schemas.openxmlformats.org/officeDocument/2006/relationships/image" Target="../media/image125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8.jp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8.jp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9.jp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16270" y="1565967"/>
            <a:ext cx="3474085" cy="13246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40080" marR="12700" indent="-628015">
              <a:lnSpc>
                <a:spcPts val="5200"/>
              </a:lnSpc>
            </a:pPr>
            <a:r>
              <a:rPr sz="4400" dirty="0" smtClean="0">
                <a:solidFill>
                  <a:srgbClr val="F79646"/>
                </a:solidFill>
                <a:latin typeface="Calibri"/>
                <a:cs typeface="Calibri"/>
              </a:rPr>
              <a:t>Supp</a:t>
            </a:r>
            <a:r>
              <a:rPr sz="44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4400" spc="-25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4400" spc="-15" dirty="0" smtClean="0">
                <a:solidFill>
                  <a:srgbClr val="F79646"/>
                </a:solidFill>
                <a:latin typeface="Calibri"/>
                <a:cs typeface="Calibri"/>
              </a:rPr>
              <a:t>t V</a:t>
            </a:r>
            <a:r>
              <a:rPr sz="4400" spc="-25" dirty="0" smtClean="0">
                <a:solidFill>
                  <a:srgbClr val="F79646"/>
                </a:solidFill>
                <a:latin typeface="Calibri"/>
                <a:cs typeface="Calibri"/>
              </a:rPr>
              <a:t>ecto</a:t>
            </a:r>
            <a:r>
              <a:rPr sz="4400" spc="-20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4400" spc="-25" dirty="0" smtClean="0">
                <a:solidFill>
                  <a:srgbClr val="F79646"/>
                </a:solidFill>
                <a:latin typeface="Calibri"/>
                <a:cs typeface="Calibri"/>
              </a:rPr>
              <a:t> Machines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1400" y="3691730"/>
            <a:ext cx="7048498" cy="3022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53" y="2488806"/>
            <a:ext cx="1230630" cy="1104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CA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Patient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 status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 after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5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yr.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3025832"/>
            <a:ext cx="320039" cy="116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243558" y="3064640"/>
            <a:ext cx="230925" cy="1"/>
          </a:xfrm>
          <a:custGeom>
            <a:avLst/>
            <a:gdLst/>
            <a:ahLst/>
            <a:cxnLst/>
            <a:rect l="l" t="t" r="r" b="b"/>
            <a:pathLst>
              <a:path w="230925" h="1">
                <a:moveTo>
                  <a:pt x="230925" y="0"/>
                </a:moveTo>
                <a:lnTo>
                  <a:pt x="0" y="1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892934" y="2177934"/>
            <a:ext cx="419792" cy="444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7942957" y="2203762"/>
            <a:ext cx="320707" cy="3467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7942940" y="220376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562897" y="2128058"/>
            <a:ext cx="419792" cy="4488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6612118" y="2154921"/>
            <a:ext cx="320707" cy="346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6612102" y="21549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2076041" y="3702756"/>
            <a:ext cx="4798695" cy="11410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4BACC6"/>
                </a:solidFill>
                <a:latin typeface="Calibri"/>
                <a:cs typeface="Calibri"/>
              </a:rPr>
              <a:t>0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75"/>
              </a:spcBef>
            </a:pPr>
            <a:endParaRPr sz="1000" dirty="0"/>
          </a:p>
          <a:p>
            <a:pPr marL="1584960">
              <a:lnSpc>
                <a:spcPct val="100000"/>
              </a:lnSpc>
            </a:pP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 of 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positive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nod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Supp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r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t Vector 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Machine (SVM)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64760" y="2062308"/>
            <a:ext cx="18034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1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1784" y="2856108"/>
            <a:ext cx="41148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0</a:t>
            </a:r>
            <a:r>
              <a:rPr sz="2400" spc="0" dirty="0" smtClean="0">
                <a:solidFill>
                  <a:srgbClr val="9BBB59"/>
                </a:solidFill>
                <a:latin typeface="Calibri"/>
                <a:cs typeface="Calibri"/>
              </a:rPr>
              <a:t>.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5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91545" y="1608512"/>
            <a:ext cx="141316" cy="30673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154682" y="1629560"/>
            <a:ext cx="14940" cy="2976522"/>
          </a:xfrm>
          <a:custGeom>
            <a:avLst/>
            <a:gdLst/>
            <a:ahLst/>
            <a:cxnLst/>
            <a:rect l="l" t="t" r="r" b="b"/>
            <a:pathLst>
              <a:path w="14940" h="2976522">
                <a:moveTo>
                  <a:pt x="14940" y="0"/>
                </a:moveTo>
                <a:lnTo>
                  <a:pt x="0" y="2976522"/>
                </a:lnTo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5040769" y="967163"/>
            <a:ext cx="260985" cy="619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dirty="0" smtClean="0">
                <a:solidFill>
                  <a:srgbClr val="7F7F7F"/>
                </a:solidFill>
                <a:latin typeface="Calibri"/>
                <a:cs typeface="Calibri"/>
              </a:rPr>
              <a:t>?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79103" y="5670117"/>
            <a:ext cx="2294890" cy="447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 smtClean="0">
                <a:solidFill>
                  <a:srgbClr val="F79646"/>
                </a:solidFill>
                <a:latin typeface="Calibri"/>
                <a:cs typeface="Calibri"/>
              </a:rPr>
              <a:t>Accurac</a:t>
            </a:r>
            <a:r>
              <a:rPr sz="2800" spc="-20" dirty="0" smtClean="0">
                <a:solidFill>
                  <a:srgbClr val="F79646"/>
                </a:solidFill>
                <a:latin typeface="Calibri"/>
                <a:cs typeface="Calibri"/>
              </a:rPr>
              <a:t>y</a:t>
            </a:r>
            <a:r>
              <a:rPr sz="2800" spc="-10" dirty="0" smtClean="0">
                <a:solidFill>
                  <a:srgbClr val="F79646"/>
                </a:solidFill>
                <a:latin typeface="Calibri"/>
                <a:cs typeface="Calibri"/>
              </a:rPr>
              <a:t>: </a:t>
            </a:r>
            <a:r>
              <a:rPr sz="2800" spc="-20" dirty="0" smtClean="0">
                <a:solidFill>
                  <a:srgbClr val="F79646"/>
                </a:solidFill>
                <a:latin typeface="Calibri"/>
                <a:cs typeface="Calibri"/>
              </a:rPr>
              <a:t>100%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53" y="2488806"/>
            <a:ext cx="1230630" cy="1104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CA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Patient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 status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 after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5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yr.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3025832"/>
            <a:ext cx="320039" cy="116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243558" y="3064640"/>
            <a:ext cx="230925" cy="1"/>
          </a:xfrm>
          <a:custGeom>
            <a:avLst/>
            <a:gdLst/>
            <a:ahLst/>
            <a:cxnLst/>
            <a:rect l="l" t="t" r="r" b="b"/>
            <a:pathLst>
              <a:path w="230925" h="1">
                <a:moveTo>
                  <a:pt x="230925" y="0"/>
                </a:moveTo>
                <a:lnTo>
                  <a:pt x="0" y="1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76041" y="3702756"/>
            <a:ext cx="4798695" cy="11410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4BACC6"/>
                </a:solidFill>
                <a:latin typeface="Calibri"/>
                <a:cs typeface="Calibri"/>
              </a:rPr>
              <a:t>0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75"/>
              </a:spcBef>
            </a:pPr>
            <a:endParaRPr sz="1000" dirty="0"/>
          </a:p>
          <a:p>
            <a:pPr marL="1584960">
              <a:lnSpc>
                <a:spcPct val="100000"/>
              </a:lnSpc>
            </a:pP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 of 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positive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nod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Supp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r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t Vector 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Machine (SVM)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92934" y="2177934"/>
            <a:ext cx="419792" cy="444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942957" y="2203762"/>
            <a:ext cx="320707" cy="3467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7942940" y="220376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6562897" y="2128058"/>
            <a:ext cx="419792" cy="4488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6612118" y="2154921"/>
            <a:ext cx="320707" cy="346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6612102" y="21549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2064760" y="2062308"/>
            <a:ext cx="18034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1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1784" y="2856108"/>
            <a:ext cx="41148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0</a:t>
            </a:r>
            <a:r>
              <a:rPr sz="2400" spc="0" dirty="0" smtClean="0">
                <a:solidFill>
                  <a:srgbClr val="9BBB59"/>
                </a:solidFill>
                <a:latin typeface="Calibri"/>
                <a:cs typeface="Calibri"/>
              </a:rPr>
              <a:t>.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5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91545" y="1608512"/>
            <a:ext cx="141316" cy="30673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154682" y="1629560"/>
            <a:ext cx="14940" cy="2976522"/>
          </a:xfrm>
          <a:custGeom>
            <a:avLst/>
            <a:gdLst/>
            <a:ahLst/>
            <a:cxnLst/>
            <a:rect l="l" t="t" r="r" b="b"/>
            <a:pathLst>
              <a:path w="14940" h="2976522">
                <a:moveTo>
                  <a:pt x="14940" y="0"/>
                </a:moveTo>
                <a:lnTo>
                  <a:pt x="0" y="2976522"/>
                </a:lnTo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426611" y="1662431"/>
            <a:ext cx="14940" cy="2976522"/>
          </a:xfrm>
          <a:custGeom>
            <a:avLst/>
            <a:gdLst/>
            <a:ahLst/>
            <a:cxnLst/>
            <a:rect l="l" t="t" r="r" b="b"/>
            <a:pathLst>
              <a:path w="14940" h="2976522">
                <a:moveTo>
                  <a:pt x="14940" y="0"/>
                </a:moveTo>
                <a:lnTo>
                  <a:pt x="0" y="2976522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4876783" y="1680362"/>
            <a:ext cx="14940" cy="2976521"/>
          </a:xfrm>
          <a:custGeom>
            <a:avLst/>
            <a:gdLst/>
            <a:ahLst/>
            <a:cxnLst/>
            <a:rect l="l" t="t" r="r" b="b"/>
            <a:pathLst>
              <a:path w="14940" h="2976521">
                <a:moveTo>
                  <a:pt x="14940" y="0"/>
                </a:moveTo>
                <a:lnTo>
                  <a:pt x="0" y="2976521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2673967" y="5670117"/>
            <a:ext cx="3905250" cy="447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 smtClean="0">
                <a:solidFill>
                  <a:srgbClr val="F79646"/>
                </a:solidFill>
                <a:latin typeface="Calibri"/>
                <a:cs typeface="Calibri"/>
              </a:rPr>
              <a:t>Th</a:t>
            </a:r>
            <a:r>
              <a:rPr sz="2800" spc="-15" dirty="0" smtClean="0">
                <a:solidFill>
                  <a:srgbClr val="F79646"/>
                </a:solidFill>
                <a:latin typeface="Calibri"/>
                <a:cs typeface="Calibri"/>
              </a:rPr>
              <a:t>e </a:t>
            </a:r>
            <a:r>
              <a:rPr sz="2800" spc="-20" dirty="0" smtClean="0">
                <a:solidFill>
                  <a:srgbClr val="F79646"/>
                </a:solidFill>
                <a:latin typeface="Calibri"/>
                <a:cs typeface="Calibri"/>
              </a:rPr>
              <a:t>ma</a:t>
            </a:r>
            <a:r>
              <a:rPr sz="2800" spc="-15" dirty="0" smtClean="0">
                <a:solidFill>
                  <a:srgbClr val="F79646"/>
                </a:solidFill>
                <a:latin typeface="Calibri"/>
                <a:cs typeface="Calibri"/>
              </a:rPr>
              <a:t>rgin</a:t>
            </a:r>
            <a:r>
              <a:rPr sz="2800" spc="-10" dirty="0" smtClean="0">
                <a:solidFill>
                  <a:srgbClr val="F79646"/>
                </a:solidFill>
                <a:latin typeface="Calibri"/>
                <a:cs typeface="Calibri"/>
              </a:rPr>
              <a:t>: </a:t>
            </a:r>
            <a:r>
              <a:rPr sz="2800" spc="-20" dirty="0" smtClean="0">
                <a:solidFill>
                  <a:srgbClr val="F79646"/>
                </a:solidFill>
                <a:latin typeface="Calibri"/>
                <a:cs typeface="Calibri"/>
              </a:rPr>
              <a:t>No </a:t>
            </a:r>
            <a:r>
              <a:rPr sz="2800" spc="-25" dirty="0" smtClean="0">
                <a:solidFill>
                  <a:srgbClr val="F79646"/>
                </a:solidFill>
                <a:latin typeface="Calibri"/>
                <a:cs typeface="Calibri"/>
              </a:rPr>
              <a:t>man</a:t>
            </a:r>
            <a:r>
              <a:rPr sz="2800" spc="-10" dirty="0" smtClean="0">
                <a:solidFill>
                  <a:srgbClr val="F79646"/>
                </a:solidFill>
                <a:latin typeface="Calibri"/>
                <a:cs typeface="Calibri"/>
              </a:rPr>
              <a:t>’s land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53" y="2488806"/>
            <a:ext cx="1230630" cy="1104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CA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Patient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 status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 after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5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yr.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3025832"/>
            <a:ext cx="320039" cy="116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243558" y="3064640"/>
            <a:ext cx="230925" cy="1"/>
          </a:xfrm>
          <a:custGeom>
            <a:avLst/>
            <a:gdLst/>
            <a:ahLst/>
            <a:cxnLst/>
            <a:rect l="l" t="t" r="r" b="b"/>
            <a:pathLst>
              <a:path w="230925" h="1">
                <a:moveTo>
                  <a:pt x="230925" y="0"/>
                </a:moveTo>
                <a:lnTo>
                  <a:pt x="0" y="1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76041" y="3702756"/>
            <a:ext cx="4798695" cy="11410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4BACC6"/>
                </a:solidFill>
                <a:latin typeface="Calibri"/>
                <a:cs typeface="Calibri"/>
              </a:rPr>
              <a:t>0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75"/>
              </a:spcBef>
            </a:pPr>
            <a:endParaRPr sz="1000" dirty="0"/>
          </a:p>
          <a:p>
            <a:pPr marL="1584960">
              <a:lnSpc>
                <a:spcPct val="100000"/>
              </a:lnSpc>
            </a:pP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 of 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positive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nod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Supp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r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t Vector 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Machine (SVM)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92934" y="2177934"/>
            <a:ext cx="419792" cy="444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942957" y="2203762"/>
            <a:ext cx="320707" cy="3467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7942940" y="220376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6562897" y="2128058"/>
            <a:ext cx="419792" cy="4488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6612118" y="2154921"/>
            <a:ext cx="320707" cy="346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6613476" y="21549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2064760" y="2062308"/>
            <a:ext cx="18034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1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1784" y="2856108"/>
            <a:ext cx="41148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0</a:t>
            </a:r>
            <a:r>
              <a:rPr sz="2400" spc="0" dirty="0" smtClean="0">
                <a:solidFill>
                  <a:srgbClr val="9BBB59"/>
                </a:solidFill>
                <a:latin typeface="Calibri"/>
                <a:cs typeface="Calibri"/>
              </a:rPr>
              <a:t>.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5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29942" y="1608512"/>
            <a:ext cx="145472" cy="30673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796099" y="1629560"/>
            <a:ext cx="14940" cy="2976522"/>
          </a:xfrm>
          <a:custGeom>
            <a:avLst/>
            <a:gdLst/>
            <a:ahLst/>
            <a:cxnLst/>
            <a:rect l="l" t="t" r="r" b="b"/>
            <a:pathLst>
              <a:path w="14940" h="2976522">
                <a:moveTo>
                  <a:pt x="14940" y="0"/>
                </a:moveTo>
                <a:lnTo>
                  <a:pt x="0" y="2976522"/>
                </a:lnTo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068026" y="1662431"/>
            <a:ext cx="14940" cy="2976522"/>
          </a:xfrm>
          <a:custGeom>
            <a:avLst/>
            <a:gdLst/>
            <a:ahLst/>
            <a:cxnLst/>
            <a:rect l="l" t="t" r="r" b="b"/>
            <a:pathLst>
              <a:path w="14940" h="2976522">
                <a:moveTo>
                  <a:pt x="14940" y="0"/>
                </a:moveTo>
                <a:lnTo>
                  <a:pt x="0" y="2976522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4518200" y="1680362"/>
            <a:ext cx="14940" cy="2976521"/>
          </a:xfrm>
          <a:custGeom>
            <a:avLst/>
            <a:gdLst/>
            <a:ahLst/>
            <a:cxnLst/>
            <a:rect l="l" t="t" r="r" b="b"/>
            <a:pathLst>
              <a:path w="14940" h="2976521">
                <a:moveTo>
                  <a:pt x="14940" y="0"/>
                </a:moveTo>
                <a:lnTo>
                  <a:pt x="0" y="2976521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2183021" y="5670117"/>
            <a:ext cx="4887595" cy="447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 smtClean="0">
                <a:solidFill>
                  <a:srgbClr val="F79646"/>
                </a:solidFill>
                <a:latin typeface="Calibri"/>
                <a:cs typeface="Calibri"/>
              </a:rPr>
              <a:t>Ex</a:t>
            </a:r>
            <a:r>
              <a:rPr sz="2800" spc="-10" dirty="0" smtClean="0">
                <a:solidFill>
                  <a:srgbClr val="F79646"/>
                </a:solidFill>
                <a:latin typeface="Calibri"/>
                <a:cs typeface="Calibri"/>
              </a:rPr>
              <a:t>tra </a:t>
            </a:r>
            <a:r>
              <a:rPr sz="2800" spc="-15" dirty="0" smtClean="0">
                <a:solidFill>
                  <a:srgbClr val="F79646"/>
                </a:solidFill>
                <a:latin typeface="Calibri"/>
                <a:cs typeface="Calibri"/>
              </a:rPr>
              <a:t>err</a:t>
            </a:r>
            <a:r>
              <a:rPr sz="28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2800" spc="-10" dirty="0" smtClean="0">
                <a:solidFill>
                  <a:srgbClr val="F79646"/>
                </a:solidFill>
                <a:latin typeface="Calibri"/>
                <a:cs typeface="Calibri"/>
              </a:rPr>
              <a:t>r du</a:t>
            </a:r>
            <a:r>
              <a:rPr sz="2800" spc="-15" dirty="0" smtClean="0">
                <a:solidFill>
                  <a:srgbClr val="F79646"/>
                </a:solidFill>
                <a:latin typeface="Calibri"/>
                <a:cs typeface="Calibri"/>
              </a:rPr>
              <a:t>e to p</a:t>
            </a:r>
            <a:r>
              <a:rPr sz="28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2800" spc="0" dirty="0" smtClean="0">
                <a:solidFill>
                  <a:srgbClr val="F79646"/>
                </a:solidFill>
                <a:latin typeface="Calibri"/>
                <a:cs typeface="Calibri"/>
              </a:rPr>
              <a:t>in</a:t>
            </a:r>
            <a:r>
              <a:rPr sz="2800" spc="-10" dirty="0" smtClean="0">
                <a:solidFill>
                  <a:srgbClr val="F79646"/>
                </a:solidFill>
                <a:latin typeface="Calibri"/>
                <a:cs typeface="Calibri"/>
              </a:rPr>
              <a:t>t in </a:t>
            </a:r>
            <a:r>
              <a:rPr sz="2800" spc="-20" dirty="0" smtClean="0">
                <a:solidFill>
                  <a:srgbClr val="F79646"/>
                </a:solidFill>
                <a:latin typeface="Calibri"/>
                <a:cs typeface="Calibri"/>
              </a:rPr>
              <a:t>ma</a:t>
            </a:r>
            <a:r>
              <a:rPr sz="2800" spc="-15" dirty="0" smtClean="0">
                <a:solidFill>
                  <a:srgbClr val="F79646"/>
                </a:solidFill>
                <a:latin typeface="Calibri"/>
                <a:cs typeface="Calibri"/>
              </a:rPr>
              <a:t>rgin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53" y="2488806"/>
            <a:ext cx="1230630" cy="1104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CA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Patient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 status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 after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5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yr.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3025832"/>
            <a:ext cx="320039" cy="116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243558" y="3064640"/>
            <a:ext cx="230925" cy="1"/>
          </a:xfrm>
          <a:custGeom>
            <a:avLst/>
            <a:gdLst/>
            <a:ahLst/>
            <a:cxnLst/>
            <a:rect l="l" t="t" r="r" b="b"/>
            <a:pathLst>
              <a:path w="230925" h="1">
                <a:moveTo>
                  <a:pt x="230925" y="0"/>
                </a:moveTo>
                <a:lnTo>
                  <a:pt x="0" y="1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76041" y="3702756"/>
            <a:ext cx="4798695" cy="11410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4BACC6"/>
                </a:solidFill>
                <a:latin typeface="Calibri"/>
                <a:cs typeface="Calibri"/>
              </a:rPr>
              <a:t>0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75"/>
              </a:spcBef>
            </a:pPr>
            <a:endParaRPr sz="1000" dirty="0"/>
          </a:p>
          <a:p>
            <a:pPr marL="1584960">
              <a:lnSpc>
                <a:spcPct val="100000"/>
              </a:lnSpc>
            </a:pP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 of 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positive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nod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Supp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r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t Vector 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Machine (SVM)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92934" y="2177934"/>
            <a:ext cx="419792" cy="444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942957" y="2203762"/>
            <a:ext cx="320707" cy="3467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7942940" y="220376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6562897" y="2128058"/>
            <a:ext cx="419792" cy="4488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6612118" y="2154921"/>
            <a:ext cx="320707" cy="346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6612102" y="21549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2064760" y="2062308"/>
            <a:ext cx="18034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1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1784" y="2856108"/>
            <a:ext cx="41148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0</a:t>
            </a:r>
            <a:r>
              <a:rPr sz="2400" spc="0" dirty="0" smtClean="0">
                <a:solidFill>
                  <a:srgbClr val="9BBB59"/>
                </a:solidFill>
                <a:latin typeface="Calibri"/>
                <a:cs typeface="Calibri"/>
              </a:rPr>
              <a:t>.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5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48992" y="1608512"/>
            <a:ext cx="145472" cy="30673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513267" y="1629560"/>
            <a:ext cx="14940" cy="2976522"/>
          </a:xfrm>
          <a:custGeom>
            <a:avLst/>
            <a:gdLst/>
            <a:ahLst/>
            <a:cxnLst/>
            <a:rect l="l" t="t" r="r" b="b"/>
            <a:pathLst>
              <a:path w="14940" h="2976522">
                <a:moveTo>
                  <a:pt x="14940" y="0"/>
                </a:moveTo>
                <a:lnTo>
                  <a:pt x="0" y="2976522"/>
                </a:lnTo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785194" y="1662431"/>
            <a:ext cx="14940" cy="2976522"/>
          </a:xfrm>
          <a:custGeom>
            <a:avLst/>
            <a:gdLst/>
            <a:ahLst/>
            <a:cxnLst/>
            <a:rect l="l" t="t" r="r" b="b"/>
            <a:pathLst>
              <a:path w="14940" h="2976522">
                <a:moveTo>
                  <a:pt x="14940" y="0"/>
                </a:moveTo>
                <a:lnTo>
                  <a:pt x="0" y="2976522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235368" y="1680362"/>
            <a:ext cx="14940" cy="2976521"/>
          </a:xfrm>
          <a:custGeom>
            <a:avLst/>
            <a:gdLst/>
            <a:ahLst/>
            <a:cxnLst/>
            <a:rect l="l" t="t" r="r" b="b"/>
            <a:pathLst>
              <a:path w="14940" h="2976521">
                <a:moveTo>
                  <a:pt x="14940" y="0"/>
                </a:moveTo>
                <a:lnTo>
                  <a:pt x="0" y="2976521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2183021" y="5670117"/>
            <a:ext cx="4887595" cy="447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 smtClean="0">
                <a:solidFill>
                  <a:srgbClr val="F79646"/>
                </a:solidFill>
                <a:latin typeface="Calibri"/>
                <a:cs typeface="Calibri"/>
              </a:rPr>
              <a:t>Ex</a:t>
            </a:r>
            <a:r>
              <a:rPr sz="2800" spc="-10" dirty="0" smtClean="0">
                <a:solidFill>
                  <a:srgbClr val="F79646"/>
                </a:solidFill>
                <a:latin typeface="Calibri"/>
                <a:cs typeface="Calibri"/>
              </a:rPr>
              <a:t>tra </a:t>
            </a:r>
            <a:r>
              <a:rPr sz="2800" spc="-15" dirty="0" smtClean="0">
                <a:solidFill>
                  <a:srgbClr val="F79646"/>
                </a:solidFill>
                <a:latin typeface="Calibri"/>
                <a:cs typeface="Calibri"/>
              </a:rPr>
              <a:t>err</a:t>
            </a:r>
            <a:r>
              <a:rPr sz="28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2800" spc="-10" dirty="0" smtClean="0">
                <a:solidFill>
                  <a:srgbClr val="F79646"/>
                </a:solidFill>
                <a:latin typeface="Calibri"/>
                <a:cs typeface="Calibri"/>
              </a:rPr>
              <a:t>r du</a:t>
            </a:r>
            <a:r>
              <a:rPr sz="2800" spc="-15" dirty="0" smtClean="0">
                <a:solidFill>
                  <a:srgbClr val="F79646"/>
                </a:solidFill>
                <a:latin typeface="Calibri"/>
                <a:cs typeface="Calibri"/>
              </a:rPr>
              <a:t>e to p</a:t>
            </a:r>
            <a:r>
              <a:rPr sz="28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2800" spc="0" dirty="0" smtClean="0">
                <a:solidFill>
                  <a:srgbClr val="F79646"/>
                </a:solidFill>
                <a:latin typeface="Calibri"/>
                <a:cs typeface="Calibri"/>
              </a:rPr>
              <a:t>in</a:t>
            </a:r>
            <a:r>
              <a:rPr sz="2800" spc="-10" dirty="0" smtClean="0">
                <a:solidFill>
                  <a:srgbClr val="F79646"/>
                </a:solidFill>
                <a:latin typeface="Calibri"/>
                <a:cs typeface="Calibri"/>
              </a:rPr>
              <a:t>t in </a:t>
            </a:r>
            <a:r>
              <a:rPr sz="2800" spc="-20" dirty="0" smtClean="0">
                <a:solidFill>
                  <a:srgbClr val="F79646"/>
                </a:solidFill>
                <a:latin typeface="Calibri"/>
                <a:cs typeface="Calibri"/>
              </a:rPr>
              <a:t>ma</a:t>
            </a:r>
            <a:r>
              <a:rPr sz="2800" spc="-15" dirty="0" smtClean="0">
                <a:solidFill>
                  <a:srgbClr val="F79646"/>
                </a:solidFill>
                <a:latin typeface="Calibri"/>
                <a:cs typeface="Calibri"/>
              </a:rPr>
              <a:t>rgin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98716" y="3025832"/>
            <a:ext cx="320039" cy="116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243558" y="3064640"/>
            <a:ext cx="230925" cy="1"/>
          </a:xfrm>
          <a:custGeom>
            <a:avLst/>
            <a:gdLst/>
            <a:ahLst/>
            <a:cxnLst/>
            <a:rect l="l" t="t" r="r" b="b"/>
            <a:pathLst>
              <a:path w="230925" h="1">
                <a:moveTo>
                  <a:pt x="230925" y="0"/>
                </a:moveTo>
                <a:lnTo>
                  <a:pt x="0" y="1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Supp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r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t Vector 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Machine (SVM)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92934" y="2177934"/>
            <a:ext cx="419792" cy="444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942957" y="2203762"/>
            <a:ext cx="320707" cy="3467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7942940" y="220376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6562897" y="2128058"/>
            <a:ext cx="419792" cy="4488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6612118" y="2154921"/>
            <a:ext cx="320707" cy="346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6612102" y="21549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2064760" y="2062308"/>
            <a:ext cx="18034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1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1784" y="2856108"/>
            <a:ext cx="41148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0</a:t>
            </a:r>
            <a:r>
              <a:rPr sz="2400" spc="0" dirty="0" smtClean="0">
                <a:solidFill>
                  <a:srgbClr val="9BBB59"/>
                </a:solidFill>
                <a:latin typeface="Calibri"/>
                <a:cs typeface="Calibri"/>
              </a:rPr>
              <a:t>.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5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91545" y="1608512"/>
            <a:ext cx="141316" cy="30673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154682" y="1629560"/>
            <a:ext cx="14940" cy="2976522"/>
          </a:xfrm>
          <a:custGeom>
            <a:avLst/>
            <a:gdLst/>
            <a:ahLst/>
            <a:cxnLst/>
            <a:rect l="l" t="t" r="r" b="b"/>
            <a:pathLst>
              <a:path w="14940" h="2976522">
                <a:moveTo>
                  <a:pt x="14940" y="0"/>
                </a:moveTo>
                <a:lnTo>
                  <a:pt x="0" y="2976522"/>
                </a:lnTo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426611" y="1662431"/>
            <a:ext cx="14940" cy="2976522"/>
          </a:xfrm>
          <a:custGeom>
            <a:avLst/>
            <a:gdLst/>
            <a:ahLst/>
            <a:cxnLst/>
            <a:rect l="l" t="t" r="r" b="b"/>
            <a:pathLst>
              <a:path w="14940" h="2976522">
                <a:moveTo>
                  <a:pt x="14940" y="0"/>
                </a:moveTo>
                <a:lnTo>
                  <a:pt x="0" y="2976522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4876783" y="1680362"/>
            <a:ext cx="14940" cy="2976521"/>
          </a:xfrm>
          <a:custGeom>
            <a:avLst/>
            <a:gdLst/>
            <a:ahLst/>
            <a:cxnLst/>
            <a:rect l="l" t="t" r="r" b="b"/>
            <a:pathLst>
              <a:path w="14940" h="2976521">
                <a:moveTo>
                  <a:pt x="14940" y="0"/>
                </a:moveTo>
                <a:lnTo>
                  <a:pt x="0" y="2976521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3564269" y="5670117"/>
            <a:ext cx="2124710" cy="447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 smtClean="0">
                <a:solidFill>
                  <a:srgbClr val="F79646"/>
                </a:solidFill>
                <a:latin typeface="Calibri"/>
                <a:cs typeface="Calibri"/>
              </a:rPr>
              <a:t>B</a:t>
            </a:r>
            <a:r>
              <a:rPr sz="2800" spc="-15" dirty="0" smtClean="0">
                <a:solidFill>
                  <a:srgbClr val="F79646"/>
                </a:solidFill>
                <a:latin typeface="Calibri"/>
                <a:cs typeface="Calibri"/>
              </a:rPr>
              <a:t>es</a:t>
            </a:r>
            <a:r>
              <a:rPr sz="2800" spc="-10" dirty="0" smtClean="0">
                <a:solidFill>
                  <a:srgbClr val="F79646"/>
                </a:solidFill>
                <a:latin typeface="Calibri"/>
                <a:cs typeface="Calibri"/>
              </a:rPr>
              <a:t>t b</a:t>
            </a:r>
            <a:r>
              <a:rPr sz="28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2800" spc="0" dirty="0" smtClean="0">
                <a:solidFill>
                  <a:srgbClr val="F79646"/>
                </a:solidFill>
                <a:latin typeface="Calibri"/>
                <a:cs typeface="Calibri"/>
              </a:rPr>
              <a:t>und</a:t>
            </a:r>
            <a:r>
              <a:rPr sz="2800" spc="-15" dirty="0" smtClean="0">
                <a:solidFill>
                  <a:srgbClr val="F79646"/>
                </a:solidFill>
                <a:latin typeface="Calibri"/>
                <a:cs typeface="Calibri"/>
              </a:rPr>
              <a:t>ary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22" name="object 2"/>
          <p:cNvSpPr txBox="1"/>
          <p:nvPr/>
        </p:nvSpPr>
        <p:spPr>
          <a:xfrm>
            <a:off x="459753" y="2488806"/>
            <a:ext cx="1230630" cy="1104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CA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Patient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 status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 after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5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yr.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3" name="object 5"/>
          <p:cNvSpPr txBox="1"/>
          <p:nvPr/>
        </p:nvSpPr>
        <p:spPr>
          <a:xfrm>
            <a:off x="2076041" y="3702756"/>
            <a:ext cx="4798695" cy="11410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4BACC6"/>
                </a:solidFill>
                <a:latin typeface="Calibri"/>
                <a:cs typeface="Calibri"/>
              </a:rPr>
              <a:t>0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75"/>
              </a:spcBef>
            </a:pPr>
            <a:endParaRPr sz="1000" dirty="0"/>
          </a:p>
          <a:p>
            <a:pPr marL="1584960">
              <a:lnSpc>
                <a:spcPct val="100000"/>
              </a:lnSpc>
            </a:pP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 of 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positive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nod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53" y="2488806"/>
            <a:ext cx="1230630" cy="1104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CA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Patient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 status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 after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5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yr.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3025832"/>
            <a:ext cx="320039" cy="116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243558" y="3064640"/>
            <a:ext cx="230925" cy="1"/>
          </a:xfrm>
          <a:custGeom>
            <a:avLst/>
            <a:gdLst/>
            <a:ahLst/>
            <a:cxnLst/>
            <a:rect l="l" t="t" r="r" b="b"/>
            <a:pathLst>
              <a:path w="230925" h="1">
                <a:moveTo>
                  <a:pt x="230925" y="0"/>
                </a:moveTo>
                <a:lnTo>
                  <a:pt x="0" y="1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568186" y="3702756"/>
            <a:ext cx="6116955" cy="283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20065">
              <a:lnSpc>
                <a:spcPct val="100000"/>
              </a:lnSpc>
            </a:pPr>
            <a:r>
              <a:rPr sz="2400" spc="-15" dirty="0" smtClean="0">
                <a:solidFill>
                  <a:srgbClr val="4BACC6"/>
                </a:solidFill>
                <a:latin typeface="Calibri"/>
                <a:cs typeface="Calibri"/>
              </a:rPr>
              <a:t>0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75"/>
              </a:spcBef>
            </a:pPr>
            <a:endParaRPr sz="1000" dirty="0"/>
          </a:p>
          <a:p>
            <a:pPr marL="2092960">
              <a:lnSpc>
                <a:spcPct val="100000"/>
              </a:lnSpc>
            </a:pP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 of 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positive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nod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5"/>
              </a:spcBef>
            </a:pPr>
            <a:endParaRPr sz="6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R="0" algn="ctr">
              <a:lnSpc>
                <a:spcPct val="100000"/>
              </a:lnSpc>
            </a:pPr>
            <a:r>
              <a:rPr sz="2800" spc="-20" dirty="0" smtClean="0">
                <a:solidFill>
                  <a:srgbClr val="F79646"/>
                </a:solidFill>
                <a:latin typeface="Calibri"/>
                <a:cs typeface="Calibri"/>
              </a:rPr>
              <a:t>An </a:t>
            </a:r>
            <a:r>
              <a:rPr sz="2800" spc="-15" dirty="0" smtClean="0">
                <a:solidFill>
                  <a:srgbClr val="F79646"/>
                </a:solidFill>
                <a:latin typeface="Calibri"/>
                <a:cs typeface="Calibri"/>
              </a:rPr>
              <a:t>even </a:t>
            </a:r>
            <a:r>
              <a:rPr lang="en-CA" sz="2800" spc="-15" dirty="0" smtClean="0">
                <a:solidFill>
                  <a:srgbClr val="F79646"/>
                </a:solidFill>
                <a:latin typeface="Calibri"/>
                <a:cs typeface="Calibri"/>
              </a:rPr>
              <a:t>better</a:t>
            </a:r>
            <a:r>
              <a:rPr sz="2800" spc="-15" dirty="0" smtClean="0">
                <a:solidFill>
                  <a:srgbClr val="F79646"/>
                </a:solidFill>
                <a:latin typeface="Calibri"/>
                <a:cs typeface="Calibri"/>
              </a:rPr>
              <a:t> </a:t>
            </a:r>
            <a:r>
              <a:rPr sz="2800" spc="-25" dirty="0" smtClean="0">
                <a:solidFill>
                  <a:srgbClr val="F79646"/>
                </a:solidFill>
                <a:latin typeface="Calibri"/>
                <a:cs typeface="Calibri"/>
              </a:rPr>
              <a:t>w</a:t>
            </a:r>
            <a:r>
              <a:rPr sz="2800" spc="-15" dirty="0" smtClean="0">
                <a:solidFill>
                  <a:srgbClr val="F79646"/>
                </a:solidFill>
                <a:latin typeface="Calibri"/>
                <a:cs typeface="Calibri"/>
              </a:rPr>
              <a:t>ay </a:t>
            </a:r>
            <a:r>
              <a:rPr sz="28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2800" spc="0" dirty="0" smtClean="0">
                <a:solidFill>
                  <a:srgbClr val="F79646"/>
                </a:solidFill>
                <a:latin typeface="Calibri"/>
                <a:cs typeface="Calibri"/>
              </a:rPr>
              <a:t>f d</a:t>
            </a:r>
            <a:r>
              <a:rPr sz="28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2800" spc="0" dirty="0" smtClean="0">
                <a:solidFill>
                  <a:srgbClr val="F79646"/>
                </a:solidFill>
                <a:latin typeface="Calibri"/>
                <a:cs typeface="Calibri"/>
              </a:rPr>
              <a:t>in</a:t>
            </a:r>
            <a:r>
              <a:rPr sz="2800" spc="-15" dirty="0" smtClean="0">
                <a:solidFill>
                  <a:srgbClr val="F79646"/>
                </a:solidFill>
                <a:latin typeface="Calibri"/>
                <a:cs typeface="Calibri"/>
              </a:rPr>
              <a:t>g this</a:t>
            </a:r>
            <a:r>
              <a:rPr sz="2800" spc="-10" dirty="0" smtClean="0">
                <a:solidFill>
                  <a:srgbClr val="F79646"/>
                </a:solidFill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  <a:p>
            <a:pPr algn="ctr">
              <a:lnSpc>
                <a:spcPts val="3300"/>
              </a:lnSpc>
            </a:pPr>
            <a:r>
              <a:rPr sz="2800" dirty="0" smtClean="0">
                <a:solidFill>
                  <a:srgbClr val="4BACC6"/>
                </a:solidFill>
                <a:latin typeface="Calibri"/>
                <a:cs typeface="Calibri"/>
              </a:rPr>
              <a:t>Find th</a:t>
            </a:r>
            <a:r>
              <a:rPr sz="2800" spc="-15" dirty="0" smtClean="0">
                <a:solidFill>
                  <a:srgbClr val="4BACC6"/>
                </a:solidFill>
                <a:latin typeface="Calibri"/>
                <a:cs typeface="Calibri"/>
              </a:rPr>
              <a:t>e b</a:t>
            </a:r>
            <a:r>
              <a:rPr sz="2800" spc="-5" dirty="0" smtClean="0">
                <a:solidFill>
                  <a:srgbClr val="4BACC6"/>
                </a:solidFill>
                <a:latin typeface="Calibri"/>
                <a:cs typeface="Calibri"/>
              </a:rPr>
              <a:t>o</a:t>
            </a:r>
            <a:r>
              <a:rPr sz="2800" spc="0" dirty="0" smtClean="0">
                <a:solidFill>
                  <a:srgbClr val="4BACC6"/>
                </a:solidFill>
                <a:latin typeface="Calibri"/>
                <a:cs typeface="Calibri"/>
              </a:rPr>
              <a:t>und</a:t>
            </a:r>
            <a:r>
              <a:rPr sz="2800" spc="-15" dirty="0" smtClean="0">
                <a:solidFill>
                  <a:srgbClr val="4BACC6"/>
                </a:solidFill>
                <a:latin typeface="Calibri"/>
                <a:cs typeface="Calibri"/>
              </a:rPr>
              <a:t>ary </a:t>
            </a:r>
            <a:r>
              <a:rPr sz="2800" spc="-25" dirty="0" smtClean="0">
                <a:solidFill>
                  <a:srgbClr val="4BACC6"/>
                </a:solidFill>
                <a:latin typeface="Calibri"/>
                <a:cs typeface="Calibri"/>
              </a:rPr>
              <a:t>w</a:t>
            </a:r>
            <a:r>
              <a:rPr sz="2800" spc="0" dirty="0" smtClean="0">
                <a:solidFill>
                  <a:srgbClr val="4BACC6"/>
                </a:solidFill>
                <a:latin typeface="Calibri"/>
                <a:cs typeface="Calibri"/>
              </a:rPr>
              <a:t>ith th</a:t>
            </a:r>
            <a:r>
              <a:rPr sz="2800" spc="-15" dirty="0" smtClean="0">
                <a:solidFill>
                  <a:srgbClr val="4BACC6"/>
                </a:solidFill>
                <a:latin typeface="Calibri"/>
                <a:cs typeface="Calibri"/>
              </a:rPr>
              <a:t>e larges</a:t>
            </a:r>
            <a:r>
              <a:rPr sz="2800" spc="-10" dirty="0" smtClean="0">
                <a:solidFill>
                  <a:srgbClr val="4BACC6"/>
                </a:solidFill>
                <a:latin typeface="Calibri"/>
                <a:cs typeface="Calibri"/>
              </a:rPr>
              <a:t>t </a:t>
            </a:r>
            <a:r>
              <a:rPr sz="2800" spc="-20" dirty="0" smtClean="0">
                <a:solidFill>
                  <a:srgbClr val="4BACC6"/>
                </a:solidFill>
                <a:latin typeface="Calibri"/>
                <a:cs typeface="Calibri"/>
              </a:rPr>
              <a:t>ma</a:t>
            </a:r>
            <a:r>
              <a:rPr sz="2800" spc="-15" dirty="0" smtClean="0">
                <a:solidFill>
                  <a:srgbClr val="4BACC6"/>
                </a:solidFill>
                <a:latin typeface="Calibri"/>
                <a:cs typeface="Calibri"/>
              </a:rPr>
              <a:t>rgin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Supp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r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t Vector 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Machine (SVM)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92934" y="2177934"/>
            <a:ext cx="419792" cy="444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942957" y="2203762"/>
            <a:ext cx="320707" cy="3467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7942940" y="220376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6562897" y="2128058"/>
            <a:ext cx="419792" cy="4488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6612118" y="2154921"/>
            <a:ext cx="320707" cy="346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6612102" y="21549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2064760" y="2062308"/>
            <a:ext cx="18034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1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1784" y="2856108"/>
            <a:ext cx="41148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0</a:t>
            </a:r>
            <a:r>
              <a:rPr sz="2400" spc="0" dirty="0" smtClean="0">
                <a:solidFill>
                  <a:srgbClr val="9BBB59"/>
                </a:solidFill>
                <a:latin typeface="Calibri"/>
                <a:cs typeface="Calibri"/>
              </a:rPr>
              <a:t>.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5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29942" y="1608512"/>
            <a:ext cx="145472" cy="30673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796099" y="1629560"/>
            <a:ext cx="14940" cy="2976522"/>
          </a:xfrm>
          <a:custGeom>
            <a:avLst/>
            <a:gdLst/>
            <a:ahLst/>
            <a:cxnLst/>
            <a:rect l="l" t="t" r="r" b="b"/>
            <a:pathLst>
              <a:path w="14940" h="2976522">
                <a:moveTo>
                  <a:pt x="14940" y="0"/>
                </a:moveTo>
                <a:lnTo>
                  <a:pt x="0" y="2976522"/>
                </a:lnTo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978381" y="1662431"/>
            <a:ext cx="14940" cy="2976522"/>
          </a:xfrm>
          <a:custGeom>
            <a:avLst/>
            <a:gdLst/>
            <a:ahLst/>
            <a:cxnLst/>
            <a:rect l="l" t="t" r="r" b="b"/>
            <a:pathLst>
              <a:path w="14940" h="2976522">
                <a:moveTo>
                  <a:pt x="14940" y="0"/>
                </a:moveTo>
                <a:lnTo>
                  <a:pt x="0" y="2976522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4622787" y="1680362"/>
            <a:ext cx="14940" cy="2976521"/>
          </a:xfrm>
          <a:custGeom>
            <a:avLst/>
            <a:gdLst/>
            <a:ahLst/>
            <a:cxnLst/>
            <a:rect l="l" t="t" r="r" b="b"/>
            <a:pathLst>
              <a:path w="14940" h="2976521">
                <a:moveTo>
                  <a:pt x="14940" y="0"/>
                </a:moveTo>
                <a:lnTo>
                  <a:pt x="0" y="2976521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53" y="2488806"/>
            <a:ext cx="1230630" cy="1104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CA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Patient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 status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 after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5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yr.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3025832"/>
            <a:ext cx="320039" cy="116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243558" y="3064640"/>
            <a:ext cx="230925" cy="1"/>
          </a:xfrm>
          <a:custGeom>
            <a:avLst/>
            <a:gdLst/>
            <a:ahLst/>
            <a:cxnLst/>
            <a:rect l="l" t="t" r="r" b="b"/>
            <a:pathLst>
              <a:path w="230925" h="1">
                <a:moveTo>
                  <a:pt x="230925" y="0"/>
                </a:moveTo>
                <a:lnTo>
                  <a:pt x="0" y="1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76041" y="3702756"/>
            <a:ext cx="4994275" cy="2414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4BACC6"/>
                </a:solidFill>
                <a:latin typeface="Calibri"/>
                <a:cs typeface="Calibri"/>
              </a:rPr>
              <a:t>0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75"/>
              </a:spcBef>
            </a:pPr>
            <a:endParaRPr sz="1000" dirty="0"/>
          </a:p>
          <a:p>
            <a:pPr marL="1584960">
              <a:lnSpc>
                <a:spcPct val="100000"/>
              </a:lnSpc>
            </a:pP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 of 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positive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nod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5"/>
              </a:spcBef>
            </a:pPr>
            <a:endParaRPr sz="6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19380">
              <a:lnSpc>
                <a:spcPct val="100000"/>
              </a:lnSpc>
            </a:pPr>
            <a:r>
              <a:rPr sz="2800" dirty="0" smtClean="0">
                <a:solidFill>
                  <a:srgbClr val="F79646"/>
                </a:solidFill>
                <a:latin typeface="Calibri"/>
                <a:cs typeface="Calibri"/>
              </a:rPr>
              <a:t>Ex</a:t>
            </a:r>
            <a:r>
              <a:rPr sz="2800" spc="-10" dirty="0" smtClean="0">
                <a:solidFill>
                  <a:srgbClr val="F79646"/>
                </a:solidFill>
                <a:latin typeface="Calibri"/>
                <a:cs typeface="Calibri"/>
              </a:rPr>
              <a:t>tra </a:t>
            </a:r>
            <a:r>
              <a:rPr sz="2800" spc="-15" dirty="0" smtClean="0">
                <a:solidFill>
                  <a:srgbClr val="F79646"/>
                </a:solidFill>
                <a:latin typeface="Calibri"/>
                <a:cs typeface="Calibri"/>
              </a:rPr>
              <a:t>err</a:t>
            </a:r>
            <a:r>
              <a:rPr sz="28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2800" spc="-10" dirty="0" smtClean="0">
                <a:solidFill>
                  <a:srgbClr val="F79646"/>
                </a:solidFill>
                <a:latin typeface="Calibri"/>
                <a:cs typeface="Calibri"/>
              </a:rPr>
              <a:t>r du</a:t>
            </a:r>
            <a:r>
              <a:rPr sz="2800" spc="-15" dirty="0" smtClean="0">
                <a:solidFill>
                  <a:srgbClr val="F79646"/>
                </a:solidFill>
                <a:latin typeface="Calibri"/>
                <a:cs typeface="Calibri"/>
              </a:rPr>
              <a:t>e to p</a:t>
            </a:r>
            <a:r>
              <a:rPr sz="28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2800" spc="0" dirty="0" smtClean="0">
                <a:solidFill>
                  <a:srgbClr val="F79646"/>
                </a:solidFill>
                <a:latin typeface="Calibri"/>
                <a:cs typeface="Calibri"/>
              </a:rPr>
              <a:t>in</a:t>
            </a:r>
            <a:r>
              <a:rPr sz="2800" spc="-10" dirty="0" smtClean="0">
                <a:solidFill>
                  <a:srgbClr val="F79646"/>
                </a:solidFill>
                <a:latin typeface="Calibri"/>
                <a:cs typeface="Calibri"/>
              </a:rPr>
              <a:t>t in </a:t>
            </a:r>
            <a:r>
              <a:rPr sz="2800" spc="-20" dirty="0" smtClean="0">
                <a:solidFill>
                  <a:srgbClr val="F79646"/>
                </a:solidFill>
                <a:latin typeface="Calibri"/>
                <a:cs typeface="Calibri"/>
              </a:rPr>
              <a:t>ma</a:t>
            </a:r>
            <a:r>
              <a:rPr sz="2800" spc="-15" dirty="0" smtClean="0">
                <a:solidFill>
                  <a:srgbClr val="F79646"/>
                </a:solidFill>
                <a:latin typeface="Calibri"/>
                <a:cs typeface="Calibri"/>
              </a:rPr>
              <a:t>rgin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Supp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r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t Vector 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Machine (SVM)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92934" y="2177934"/>
            <a:ext cx="419792" cy="444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942957" y="2203762"/>
            <a:ext cx="320707" cy="3467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7942940" y="220376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6562897" y="2128058"/>
            <a:ext cx="419792" cy="4488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6612118" y="2154921"/>
            <a:ext cx="320707" cy="346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6612102" y="21549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2064760" y="2062308"/>
            <a:ext cx="18034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1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1784" y="2856108"/>
            <a:ext cx="41148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0</a:t>
            </a:r>
            <a:r>
              <a:rPr sz="2400" spc="0" dirty="0" smtClean="0">
                <a:solidFill>
                  <a:srgbClr val="9BBB59"/>
                </a:solidFill>
                <a:latin typeface="Calibri"/>
                <a:cs typeface="Calibri"/>
              </a:rPr>
              <a:t>.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5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28457" y="1608512"/>
            <a:ext cx="145472" cy="30673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393738" y="1629560"/>
            <a:ext cx="14940" cy="2976522"/>
          </a:xfrm>
          <a:custGeom>
            <a:avLst/>
            <a:gdLst/>
            <a:ahLst/>
            <a:cxnLst/>
            <a:rect l="l" t="t" r="r" b="b"/>
            <a:pathLst>
              <a:path w="14940" h="2976522">
                <a:moveTo>
                  <a:pt x="14940" y="0"/>
                </a:moveTo>
                <a:lnTo>
                  <a:pt x="0" y="2976522"/>
                </a:lnTo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695549" y="1662431"/>
            <a:ext cx="14940" cy="2976522"/>
          </a:xfrm>
          <a:custGeom>
            <a:avLst/>
            <a:gdLst/>
            <a:ahLst/>
            <a:cxnLst/>
            <a:rect l="l" t="t" r="r" b="b"/>
            <a:pathLst>
              <a:path w="14940" h="2976522">
                <a:moveTo>
                  <a:pt x="14940" y="0"/>
                </a:moveTo>
                <a:lnTo>
                  <a:pt x="0" y="2976522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071016" y="1680362"/>
            <a:ext cx="14940" cy="2976521"/>
          </a:xfrm>
          <a:custGeom>
            <a:avLst/>
            <a:gdLst/>
            <a:ahLst/>
            <a:cxnLst/>
            <a:rect l="l" t="t" r="r" b="b"/>
            <a:pathLst>
              <a:path w="14940" h="2976521">
                <a:moveTo>
                  <a:pt x="14940" y="0"/>
                </a:moveTo>
                <a:lnTo>
                  <a:pt x="0" y="2976521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53" y="2488806"/>
            <a:ext cx="1230630" cy="1104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CA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Patient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 status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 after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5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yr.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3025832"/>
            <a:ext cx="320039" cy="116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243558" y="3064640"/>
            <a:ext cx="230925" cy="1"/>
          </a:xfrm>
          <a:custGeom>
            <a:avLst/>
            <a:gdLst/>
            <a:ahLst/>
            <a:cxnLst/>
            <a:rect l="l" t="t" r="r" b="b"/>
            <a:pathLst>
              <a:path w="230925" h="1">
                <a:moveTo>
                  <a:pt x="230925" y="0"/>
                </a:moveTo>
                <a:lnTo>
                  <a:pt x="0" y="1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76041" y="3702756"/>
            <a:ext cx="4798695" cy="2414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4BACC6"/>
                </a:solidFill>
                <a:latin typeface="Calibri"/>
                <a:cs typeface="Calibri"/>
              </a:rPr>
              <a:t>0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75"/>
              </a:spcBef>
            </a:pPr>
            <a:endParaRPr sz="1000" dirty="0"/>
          </a:p>
          <a:p>
            <a:pPr marL="1584960">
              <a:lnSpc>
                <a:spcPct val="100000"/>
              </a:lnSpc>
            </a:pP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 of 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positive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nod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5"/>
              </a:spcBef>
            </a:pPr>
            <a:endParaRPr sz="6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500505">
              <a:lnSpc>
                <a:spcPct val="100000"/>
              </a:lnSpc>
            </a:pPr>
            <a:r>
              <a:rPr sz="2800" spc="-25" dirty="0" smtClean="0">
                <a:solidFill>
                  <a:srgbClr val="F79646"/>
                </a:solidFill>
                <a:latin typeface="Calibri"/>
                <a:cs typeface="Calibri"/>
              </a:rPr>
              <a:t>B</a:t>
            </a:r>
            <a:r>
              <a:rPr sz="2800" spc="-15" dirty="0" smtClean="0">
                <a:solidFill>
                  <a:srgbClr val="F79646"/>
                </a:solidFill>
                <a:latin typeface="Calibri"/>
                <a:cs typeface="Calibri"/>
              </a:rPr>
              <a:t>es</a:t>
            </a:r>
            <a:r>
              <a:rPr sz="2800" spc="-10" dirty="0" smtClean="0">
                <a:solidFill>
                  <a:srgbClr val="F79646"/>
                </a:solidFill>
                <a:latin typeface="Calibri"/>
                <a:cs typeface="Calibri"/>
              </a:rPr>
              <a:t>t b</a:t>
            </a:r>
            <a:r>
              <a:rPr sz="28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2800" spc="0" dirty="0" smtClean="0">
                <a:solidFill>
                  <a:srgbClr val="F79646"/>
                </a:solidFill>
                <a:latin typeface="Calibri"/>
                <a:cs typeface="Calibri"/>
              </a:rPr>
              <a:t>und</a:t>
            </a:r>
            <a:r>
              <a:rPr sz="2800" spc="-15" dirty="0" smtClean="0">
                <a:solidFill>
                  <a:srgbClr val="F79646"/>
                </a:solidFill>
                <a:latin typeface="Calibri"/>
                <a:cs typeface="Calibri"/>
              </a:rPr>
              <a:t>ary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Supp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r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t Vector 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Machine (SVM)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92934" y="2177934"/>
            <a:ext cx="419792" cy="444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942957" y="2203762"/>
            <a:ext cx="320707" cy="3467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7942940" y="220376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6562897" y="2128058"/>
            <a:ext cx="419792" cy="4488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6612118" y="2154921"/>
            <a:ext cx="320707" cy="346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6612102" y="21549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2064760" y="2062308"/>
            <a:ext cx="18034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1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1784" y="2856108"/>
            <a:ext cx="41148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0</a:t>
            </a:r>
            <a:r>
              <a:rPr sz="2400" spc="0" dirty="0" smtClean="0">
                <a:solidFill>
                  <a:srgbClr val="9BBB59"/>
                </a:solidFill>
                <a:latin typeface="Calibri"/>
                <a:cs typeface="Calibri"/>
              </a:rPr>
              <a:t>.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5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04014" y="1608512"/>
            <a:ext cx="145472" cy="30673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169624" y="1629560"/>
            <a:ext cx="14940" cy="2976522"/>
          </a:xfrm>
          <a:custGeom>
            <a:avLst/>
            <a:gdLst/>
            <a:ahLst/>
            <a:cxnLst/>
            <a:rect l="l" t="t" r="r" b="b"/>
            <a:pathLst>
              <a:path w="14940" h="2976522">
                <a:moveTo>
                  <a:pt x="14940" y="0"/>
                </a:moveTo>
                <a:lnTo>
                  <a:pt x="0" y="2976522"/>
                </a:lnTo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710490" y="1662431"/>
            <a:ext cx="14940" cy="2976522"/>
          </a:xfrm>
          <a:custGeom>
            <a:avLst/>
            <a:gdLst/>
            <a:ahLst/>
            <a:cxnLst/>
            <a:rect l="l" t="t" r="r" b="b"/>
            <a:pathLst>
              <a:path w="14940" h="2976522">
                <a:moveTo>
                  <a:pt x="14940" y="0"/>
                </a:moveTo>
                <a:lnTo>
                  <a:pt x="0" y="2976522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4607846" y="1680362"/>
            <a:ext cx="14940" cy="2976521"/>
          </a:xfrm>
          <a:custGeom>
            <a:avLst/>
            <a:gdLst/>
            <a:ahLst/>
            <a:cxnLst/>
            <a:rect l="l" t="t" r="r" b="b"/>
            <a:pathLst>
              <a:path w="14940" h="2976521">
                <a:moveTo>
                  <a:pt x="14940" y="0"/>
                </a:moveTo>
                <a:lnTo>
                  <a:pt x="0" y="2976521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CA" sz="3200" dirty="0" smtClean="0">
                <a:solidFill>
                  <a:srgbClr val="9BBB59"/>
                </a:solidFill>
                <a:latin typeface="Calibri"/>
                <a:cs typeface="Calibri"/>
              </a:rPr>
              <a:t>Logistic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 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Regressi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98716" y="3025832"/>
            <a:ext cx="320039" cy="116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243558" y="3064640"/>
            <a:ext cx="230925" cy="1"/>
          </a:xfrm>
          <a:custGeom>
            <a:avLst/>
            <a:gdLst/>
            <a:ahLst/>
            <a:cxnLst/>
            <a:rect l="l" t="t" r="r" b="b"/>
            <a:pathLst>
              <a:path w="230925" h="1">
                <a:moveTo>
                  <a:pt x="230925" y="0"/>
                </a:moveTo>
                <a:lnTo>
                  <a:pt x="0" y="1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7892934" y="2177934"/>
            <a:ext cx="419792" cy="444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7942957" y="2203762"/>
            <a:ext cx="320707" cy="3467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7942940" y="220376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6562897" y="2128058"/>
            <a:ext cx="419792" cy="4488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6612118" y="2154921"/>
            <a:ext cx="320707" cy="346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6612102" y="21549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2660163" y="5321906"/>
            <a:ext cx="1564005" cy="784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50" i="1" spc="-5" dirty="0" smtClean="0">
                <a:latin typeface="Times New Roman"/>
                <a:cs typeface="Times New Roman"/>
              </a:rPr>
              <a:t>y</a:t>
            </a:r>
            <a:r>
              <a:rPr sz="3825" spc="-179" baseline="-22875" dirty="0" smtClean="0">
                <a:latin typeface="Arial"/>
                <a:cs typeface="Arial"/>
              </a:rPr>
              <a:t>β</a:t>
            </a:r>
            <a:r>
              <a:rPr sz="3825" spc="-165" baseline="-22875" dirty="0" smtClean="0">
                <a:latin typeface="Arial"/>
                <a:cs typeface="Arial"/>
              </a:rPr>
              <a:t> </a:t>
            </a:r>
            <a:r>
              <a:rPr sz="4250" spc="265" dirty="0" smtClean="0">
                <a:latin typeface="Times New Roman"/>
                <a:cs typeface="Times New Roman"/>
              </a:rPr>
              <a:t>(</a:t>
            </a:r>
            <a:r>
              <a:rPr sz="4250" i="1" spc="215" dirty="0" smtClean="0">
                <a:latin typeface="Times New Roman"/>
                <a:cs typeface="Times New Roman"/>
              </a:rPr>
              <a:t>x</a:t>
            </a:r>
            <a:r>
              <a:rPr sz="4250" spc="0" dirty="0" smtClean="0">
                <a:latin typeface="Times New Roman"/>
                <a:cs typeface="Times New Roman"/>
              </a:rPr>
              <a:t>)</a:t>
            </a:r>
            <a:r>
              <a:rPr sz="4250" spc="-340" dirty="0" smtClean="0">
                <a:latin typeface="Times New Roman"/>
                <a:cs typeface="Times New Roman"/>
              </a:rPr>
              <a:t> </a:t>
            </a:r>
            <a:r>
              <a:rPr sz="4250" spc="-150" dirty="0" smtClean="0">
                <a:latin typeface="Arial"/>
                <a:cs typeface="Arial"/>
              </a:rPr>
              <a:t>=</a:t>
            </a:r>
            <a:endParaRPr sz="425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53418" y="4995977"/>
            <a:ext cx="296545" cy="688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50" dirty="0" smtClean="0">
                <a:latin typeface="Times New Roman"/>
                <a:cs typeface="Times New Roman"/>
              </a:rPr>
              <a:t>1</a:t>
            </a:r>
            <a:endParaRPr sz="425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99192" y="5509563"/>
            <a:ext cx="2522855" cy="958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375" spc="-967" baseline="-24836" dirty="0" smtClean="0">
                <a:latin typeface="Times New Roman"/>
                <a:cs typeface="Times New Roman"/>
              </a:rPr>
              <a:t>1</a:t>
            </a:r>
            <a:r>
              <a:rPr sz="6375" spc="-225" baseline="-24836" dirty="0" smtClean="0">
                <a:latin typeface="Arial"/>
                <a:cs typeface="Arial"/>
              </a:rPr>
              <a:t>+</a:t>
            </a:r>
            <a:r>
              <a:rPr sz="6375" spc="-825" baseline="-24836" dirty="0" smtClean="0">
                <a:latin typeface="Arial"/>
                <a:cs typeface="Arial"/>
              </a:rPr>
              <a:t> </a:t>
            </a:r>
            <a:r>
              <a:rPr sz="6375" i="1" spc="120" baseline="-24836" dirty="0" smtClean="0">
                <a:latin typeface="Times New Roman"/>
                <a:cs typeface="Times New Roman"/>
              </a:rPr>
              <a:t>e</a:t>
            </a:r>
            <a:r>
              <a:rPr sz="2450" spc="30" dirty="0" smtClean="0">
                <a:latin typeface="Arial"/>
                <a:cs typeface="Arial"/>
              </a:rPr>
              <a:t>−</a:t>
            </a:r>
            <a:r>
              <a:rPr sz="2450" spc="185" dirty="0" smtClean="0">
                <a:latin typeface="Times New Roman"/>
                <a:cs typeface="Times New Roman"/>
              </a:rPr>
              <a:t>(</a:t>
            </a:r>
            <a:r>
              <a:rPr sz="2550" spc="-65" dirty="0" smtClean="0">
                <a:latin typeface="Arial"/>
                <a:cs typeface="Arial"/>
              </a:rPr>
              <a:t>β</a:t>
            </a:r>
            <a:r>
              <a:rPr sz="2625" spc="22" baseline="-19047" dirty="0" smtClean="0">
                <a:latin typeface="Times New Roman"/>
                <a:cs typeface="Times New Roman"/>
              </a:rPr>
              <a:t>0</a:t>
            </a:r>
            <a:r>
              <a:rPr sz="2625" spc="-315" baseline="-19047" dirty="0" smtClean="0">
                <a:latin typeface="Times New Roman"/>
                <a:cs typeface="Times New Roman"/>
              </a:rPr>
              <a:t> </a:t>
            </a:r>
            <a:r>
              <a:rPr sz="2450" spc="-45" dirty="0" smtClean="0">
                <a:latin typeface="Arial"/>
                <a:cs typeface="Arial"/>
              </a:rPr>
              <a:t>+</a:t>
            </a:r>
            <a:r>
              <a:rPr sz="2550" spc="-245" dirty="0" smtClean="0">
                <a:latin typeface="Arial"/>
                <a:cs typeface="Arial"/>
              </a:rPr>
              <a:t>β</a:t>
            </a:r>
            <a:r>
              <a:rPr sz="2625" spc="112" baseline="-19047" dirty="0" smtClean="0">
                <a:latin typeface="Times New Roman"/>
                <a:cs typeface="Times New Roman"/>
              </a:rPr>
              <a:t>1</a:t>
            </a:r>
            <a:r>
              <a:rPr sz="2450" i="1" spc="70" dirty="0" smtClean="0">
                <a:latin typeface="Times New Roman"/>
                <a:cs typeface="Times New Roman"/>
              </a:rPr>
              <a:t>x</a:t>
            </a:r>
            <a:r>
              <a:rPr sz="2450" spc="-215" dirty="0" smtClean="0">
                <a:latin typeface="Arial"/>
                <a:cs typeface="Arial"/>
              </a:rPr>
              <a:t>+</a:t>
            </a:r>
            <a:r>
              <a:rPr sz="2550" spc="-60" dirty="0" smtClean="0">
                <a:latin typeface="Arial"/>
                <a:cs typeface="Arial"/>
              </a:rPr>
              <a:t>ε</a:t>
            </a:r>
            <a:r>
              <a:rPr sz="2550" spc="-385" dirty="0" smtClean="0">
                <a:latin typeface="Arial"/>
                <a:cs typeface="Arial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)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33032" y="5745253"/>
            <a:ext cx="2542397" cy="0"/>
          </a:xfrm>
          <a:custGeom>
            <a:avLst/>
            <a:gdLst/>
            <a:ahLst/>
            <a:cxnLst/>
            <a:rect l="l" t="t" r="r" b="b"/>
            <a:pathLst>
              <a:path w="2542397">
                <a:moveTo>
                  <a:pt x="0" y="0"/>
                </a:moveTo>
                <a:lnTo>
                  <a:pt x="2542397" y="0"/>
                </a:lnTo>
              </a:path>
            </a:pathLst>
          </a:custGeom>
          <a:ln w="268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2008151" y="2191618"/>
            <a:ext cx="6524845" cy="18999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"/>
          <p:cNvSpPr txBox="1"/>
          <p:nvPr/>
        </p:nvSpPr>
        <p:spPr>
          <a:xfrm>
            <a:off x="459753" y="2488806"/>
            <a:ext cx="1230630" cy="1104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CA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Patient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 status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 after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5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yr.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5" name="object 5"/>
          <p:cNvSpPr txBox="1"/>
          <p:nvPr/>
        </p:nvSpPr>
        <p:spPr>
          <a:xfrm>
            <a:off x="2076041" y="3702756"/>
            <a:ext cx="4798695" cy="11410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75"/>
              </a:spcBef>
            </a:pPr>
            <a:endParaRPr sz="1000" dirty="0"/>
          </a:p>
          <a:p>
            <a:pPr marL="1584960">
              <a:lnSpc>
                <a:spcPct val="100000"/>
              </a:lnSpc>
            </a:pP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 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of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positive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nod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6" name="object 41"/>
          <p:cNvSpPr/>
          <p:nvPr/>
        </p:nvSpPr>
        <p:spPr>
          <a:xfrm>
            <a:off x="2619668" y="3063427"/>
            <a:ext cx="5221475" cy="1"/>
          </a:xfrm>
          <a:custGeom>
            <a:avLst/>
            <a:gdLst/>
            <a:ahLst/>
            <a:cxnLst/>
            <a:rect l="l" t="t" r="r" b="b"/>
            <a:pathLst>
              <a:path w="5221475" h="1">
                <a:moveTo>
                  <a:pt x="0" y="0"/>
                </a:moveTo>
                <a:lnTo>
                  <a:pt x="5221475" y="1"/>
                </a:lnTo>
              </a:path>
            </a:pathLst>
          </a:custGeom>
          <a:ln w="253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53" y="2488806"/>
            <a:ext cx="1230630" cy="1104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CA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Patient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 status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 after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5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yr.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3025832"/>
            <a:ext cx="320039" cy="116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243558" y="3064640"/>
            <a:ext cx="230925" cy="1"/>
          </a:xfrm>
          <a:custGeom>
            <a:avLst/>
            <a:gdLst/>
            <a:ahLst/>
            <a:cxnLst/>
            <a:rect l="l" t="t" r="r" b="b"/>
            <a:pathLst>
              <a:path w="230925" h="1">
                <a:moveTo>
                  <a:pt x="230925" y="0"/>
                </a:moveTo>
                <a:lnTo>
                  <a:pt x="0" y="1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76041" y="3702756"/>
            <a:ext cx="4798695" cy="2414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75"/>
              </a:spcBef>
            </a:pPr>
            <a:endParaRPr sz="1000" dirty="0"/>
          </a:p>
          <a:p>
            <a:pPr marL="1584960">
              <a:lnSpc>
                <a:spcPct val="100000"/>
              </a:lnSpc>
            </a:pP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 of 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positive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nod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5"/>
              </a:spcBef>
            </a:pPr>
            <a:endParaRPr sz="6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500505">
              <a:lnSpc>
                <a:spcPct val="100000"/>
              </a:lnSpc>
            </a:pPr>
            <a:r>
              <a:rPr sz="2800" spc="-25" dirty="0" smtClean="0">
                <a:solidFill>
                  <a:srgbClr val="F79646"/>
                </a:solidFill>
                <a:latin typeface="Calibri"/>
                <a:cs typeface="Calibri"/>
              </a:rPr>
              <a:t>B</a:t>
            </a:r>
            <a:r>
              <a:rPr sz="2800" spc="-15" dirty="0" smtClean="0">
                <a:solidFill>
                  <a:srgbClr val="F79646"/>
                </a:solidFill>
                <a:latin typeface="Calibri"/>
                <a:cs typeface="Calibri"/>
              </a:rPr>
              <a:t>es</a:t>
            </a:r>
            <a:r>
              <a:rPr sz="2800" spc="-10" dirty="0" smtClean="0">
                <a:solidFill>
                  <a:srgbClr val="F79646"/>
                </a:solidFill>
                <a:latin typeface="Calibri"/>
                <a:cs typeface="Calibri"/>
              </a:rPr>
              <a:t>t b</a:t>
            </a:r>
            <a:r>
              <a:rPr sz="28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2800" spc="0" dirty="0" smtClean="0">
                <a:solidFill>
                  <a:srgbClr val="F79646"/>
                </a:solidFill>
                <a:latin typeface="Calibri"/>
                <a:cs typeface="Calibri"/>
              </a:rPr>
              <a:t>und</a:t>
            </a:r>
            <a:r>
              <a:rPr sz="2800" spc="-15" dirty="0" smtClean="0">
                <a:solidFill>
                  <a:srgbClr val="F79646"/>
                </a:solidFill>
                <a:latin typeface="Calibri"/>
                <a:cs typeface="Calibri"/>
              </a:rPr>
              <a:t>ary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CA" sz="3000" dirty="0" smtClean="0">
                <a:solidFill>
                  <a:srgbClr val="9BBB59"/>
                </a:solidFill>
                <a:latin typeface="Calibri"/>
                <a:cs typeface="Calibri"/>
              </a:rPr>
              <a:t>Logistic</a:t>
            </a:r>
            <a:r>
              <a:rPr sz="3000" spc="-15" dirty="0" smtClean="0">
                <a:solidFill>
                  <a:srgbClr val="9BBB59"/>
                </a:solidFill>
                <a:latin typeface="Calibri"/>
                <a:cs typeface="Calibri"/>
              </a:rPr>
              <a:t> Regressi</a:t>
            </a:r>
            <a:r>
              <a:rPr sz="30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000" spc="0" dirty="0" smtClean="0">
                <a:solidFill>
                  <a:srgbClr val="9BBB59"/>
                </a:solidFill>
                <a:latin typeface="Calibri"/>
                <a:cs typeface="Calibri"/>
              </a:rPr>
              <a:t>n </a:t>
            </a:r>
            <a:r>
              <a:rPr sz="3000" spc="0" dirty="0" smtClean="0">
                <a:solidFill>
                  <a:srgbClr val="7F7F7F"/>
                </a:solidFill>
                <a:latin typeface="Calibri"/>
                <a:cs typeface="Calibri"/>
              </a:rPr>
              <a:t>and </a:t>
            </a:r>
            <a:r>
              <a:rPr sz="3000" spc="0" dirty="0" smtClean="0">
                <a:solidFill>
                  <a:srgbClr val="4F81BD"/>
                </a:solidFill>
                <a:latin typeface="Calibri"/>
                <a:cs typeface="Calibri"/>
              </a:rPr>
              <a:t>SV</a:t>
            </a:r>
            <a:r>
              <a:rPr sz="3000" spc="-30" dirty="0" smtClean="0">
                <a:solidFill>
                  <a:srgbClr val="4F81BD"/>
                </a:solidFill>
                <a:latin typeface="Calibri"/>
                <a:cs typeface="Calibri"/>
              </a:rPr>
              <a:t>M </a:t>
            </a:r>
            <a:r>
              <a:rPr sz="3000" spc="-15" dirty="0" smtClean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3000" spc="-20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3000" spc="-15" dirty="0" smtClean="0">
                <a:solidFill>
                  <a:srgbClr val="7F7F7F"/>
                </a:solidFill>
                <a:latin typeface="Calibri"/>
                <a:cs typeface="Calibri"/>
              </a:rPr>
              <a:t>e n</a:t>
            </a:r>
            <a:r>
              <a:rPr sz="30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000" spc="-10" dirty="0" smtClean="0">
                <a:solidFill>
                  <a:srgbClr val="7F7F7F"/>
                </a:solidFill>
                <a:latin typeface="Calibri"/>
                <a:cs typeface="Calibri"/>
              </a:rPr>
              <a:t>t </a:t>
            </a:r>
            <a:r>
              <a:rPr sz="3000" spc="-15" dirty="0" smtClean="0">
                <a:solidFill>
                  <a:srgbClr val="7F7F7F"/>
                </a:solidFill>
                <a:latin typeface="Calibri"/>
                <a:cs typeface="Calibri"/>
              </a:rPr>
              <a:t>very diﬀeren</a:t>
            </a:r>
            <a:r>
              <a:rPr sz="3000" spc="-10" dirty="0" smtClean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92934" y="2177934"/>
            <a:ext cx="419792" cy="444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942957" y="2203762"/>
            <a:ext cx="320707" cy="3467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7942940" y="220376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6562897" y="2128058"/>
            <a:ext cx="419792" cy="4488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6612118" y="2154921"/>
            <a:ext cx="320707" cy="346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6612102" y="21549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107420" y="1608512"/>
            <a:ext cx="141316" cy="30673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170557" y="1629560"/>
            <a:ext cx="14940" cy="2976522"/>
          </a:xfrm>
          <a:custGeom>
            <a:avLst/>
            <a:gdLst/>
            <a:ahLst/>
            <a:cxnLst/>
            <a:rect l="l" t="t" r="r" b="b"/>
            <a:pathLst>
              <a:path w="14940" h="2976522">
                <a:moveTo>
                  <a:pt x="14940" y="0"/>
                </a:moveTo>
                <a:lnTo>
                  <a:pt x="0" y="2976522"/>
                </a:lnTo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715000" y="1662431"/>
            <a:ext cx="14940" cy="2976522"/>
          </a:xfrm>
          <a:custGeom>
            <a:avLst/>
            <a:gdLst/>
            <a:ahLst/>
            <a:cxnLst/>
            <a:rect l="l" t="t" r="r" b="b"/>
            <a:pathLst>
              <a:path w="14940" h="2976522">
                <a:moveTo>
                  <a:pt x="14940" y="0"/>
                </a:moveTo>
                <a:lnTo>
                  <a:pt x="0" y="2976522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4616450" y="1680362"/>
            <a:ext cx="14940" cy="2976521"/>
          </a:xfrm>
          <a:custGeom>
            <a:avLst/>
            <a:gdLst/>
            <a:ahLst/>
            <a:cxnLst/>
            <a:rect l="l" t="t" r="r" b="b"/>
            <a:pathLst>
              <a:path w="14940" h="2976521">
                <a:moveTo>
                  <a:pt x="14940" y="0"/>
                </a:moveTo>
                <a:lnTo>
                  <a:pt x="0" y="2976521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08151" y="2191618"/>
            <a:ext cx="6524845" cy="18999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52" y="2488806"/>
            <a:ext cx="1322167" cy="1104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CA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Patient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status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 after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5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yr.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3025832"/>
            <a:ext cx="320039" cy="116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243558" y="3064640"/>
            <a:ext cx="230925" cy="1"/>
          </a:xfrm>
          <a:custGeom>
            <a:avLst/>
            <a:gdLst/>
            <a:ahLst/>
            <a:cxnLst/>
            <a:rect l="l" t="t" r="r" b="b"/>
            <a:pathLst>
              <a:path w="230925" h="1">
                <a:moveTo>
                  <a:pt x="230925" y="0"/>
                </a:moveTo>
                <a:lnTo>
                  <a:pt x="0" y="1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76041" y="3702756"/>
            <a:ext cx="4798695" cy="11410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4BACC6"/>
                </a:solidFill>
                <a:latin typeface="Calibri"/>
                <a:cs typeface="Calibri"/>
              </a:rPr>
              <a:t>0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75"/>
              </a:spcBef>
            </a:pPr>
            <a:endParaRPr sz="1000" dirty="0"/>
          </a:p>
          <a:p>
            <a:pPr marL="1584960">
              <a:lnSpc>
                <a:spcPct val="100000"/>
              </a:lnSpc>
            </a:pP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 of 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positive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nod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sz="3200" spc="-20" dirty="0" smtClean="0">
                <a:solidFill>
                  <a:srgbClr val="8064A2"/>
                </a:solidFill>
                <a:latin typeface="Calibri"/>
                <a:cs typeface="Calibri"/>
              </a:rPr>
              <a:t>1 feature (nu</a:t>
            </a:r>
            <a:r>
              <a:rPr sz="3200" spc="-30" dirty="0" smtClean="0">
                <a:solidFill>
                  <a:srgbClr val="8064A2"/>
                </a:solidFill>
                <a:latin typeface="Calibri"/>
                <a:cs typeface="Calibri"/>
              </a:rPr>
              <a:t>m. n</a:t>
            </a:r>
            <a:r>
              <a:rPr sz="32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8064A2"/>
                </a:solidFill>
                <a:latin typeface="Calibri"/>
                <a:cs typeface="Calibri"/>
              </a:rPr>
              <a:t>d</a:t>
            </a:r>
            <a:r>
              <a:rPr sz="3200" spc="-20" dirty="0" smtClean="0">
                <a:solidFill>
                  <a:srgbClr val="8064A2"/>
                </a:solidFill>
                <a:latin typeface="Calibri"/>
                <a:cs typeface="Calibri"/>
              </a:rPr>
              <a:t>es)</a:t>
            </a:r>
            <a:r>
              <a:rPr sz="3200" spc="-10" dirty="0" smtClean="0">
                <a:solidFill>
                  <a:srgbClr val="8064A2"/>
                </a:solidFill>
                <a:latin typeface="Calibri"/>
                <a:cs typeface="Calibri"/>
              </a:rPr>
              <a:t>, </a:t>
            </a:r>
            <a:r>
              <a:rPr sz="3200" spc="-20" dirty="0" smtClean="0">
                <a:solidFill>
                  <a:srgbClr val="8064A2"/>
                </a:solidFill>
                <a:latin typeface="Calibri"/>
                <a:cs typeface="Calibri"/>
              </a:rPr>
              <a:t>2 labels (sur</a:t>
            </a:r>
            <a:r>
              <a:rPr sz="3200" spc="-15" dirty="0" smtClean="0">
                <a:solidFill>
                  <a:srgbClr val="8064A2"/>
                </a:solidFill>
                <a:latin typeface="Calibri"/>
                <a:cs typeface="Calibri"/>
              </a:rPr>
              <a:t>vi</a:t>
            </a:r>
            <a:r>
              <a:rPr sz="3200" spc="-20" dirty="0" smtClean="0">
                <a:solidFill>
                  <a:srgbClr val="8064A2"/>
                </a:solidFill>
                <a:latin typeface="Calibri"/>
                <a:cs typeface="Calibri"/>
              </a:rPr>
              <a:t>ved/n</a:t>
            </a:r>
            <a:r>
              <a:rPr sz="32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8064A2"/>
                </a:solidFill>
                <a:latin typeface="Calibri"/>
                <a:cs typeface="Calibri"/>
              </a:rPr>
              <a:t>t)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92934" y="2177934"/>
            <a:ext cx="419792" cy="444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942957" y="2203762"/>
            <a:ext cx="320707" cy="3467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7942940" y="220376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6562897" y="2128058"/>
            <a:ext cx="419792" cy="4488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6612118" y="2154921"/>
            <a:ext cx="320707" cy="346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6612102" y="21549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2064760" y="2062308"/>
            <a:ext cx="18034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1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1784" y="2856108"/>
            <a:ext cx="41148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0</a:t>
            </a:r>
            <a:r>
              <a:rPr sz="2400" spc="0" dirty="0" smtClean="0">
                <a:solidFill>
                  <a:srgbClr val="9BBB59"/>
                </a:solidFill>
                <a:latin typeface="Calibri"/>
                <a:cs typeface="Calibri"/>
              </a:rPr>
              <a:t>.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5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18508" y="5166359"/>
            <a:ext cx="419792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668485" y="5195461"/>
            <a:ext cx="320707" cy="3467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668469" y="519546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910348" y="2489661"/>
            <a:ext cx="419792" cy="44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9383" y="2517622"/>
            <a:ext cx="320707" cy="346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5959366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5511337" y="2107276"/>
            <a:ext cx="419792" cy="448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5560129" y="2135894"/>
            <a:ext cx="320707" cy="346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6982690" y="3108959"/>
            <a:ext cx="419792" cy="448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032383" y="3138412"/>
            <a:ext cx="320708" cy="3467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7032366" y="313841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586152" y="5037512"/>
            <a:ext cx="423949" cy="4488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638653" y="5066875"/>
            <a:ext cx="320707" cy="3467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638637" y="5066875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76897" y="3466407"/>
            <a:ext cx="419792" cy="4488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326980" y="3494134"/>
            <a:ext cx="320708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4326963" y="34941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852948" y="5340927"/>
            <a:ext cx="419792" cy="4488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903615" y="5369143"/>
            <a:ext cx="320708" cy="34678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903598" y="536914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3399905" y="4542904"/>
            <a:ext cx="423949" cy="4488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451280" y="4571281"/>
            <a:ext cx="320707" cy="34678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451264" y="457128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7086598" y="3632661"/>
            <a:ext cx="423949" cy="4488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7138108" y="3659455"/>
            <a:ext cx="320707" cy="346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138092" y="3659455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560425" y="3117272"/>
            <a:ext cx="423949" cy="44888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7611238" y="3146771"/>
            <a:ext cx="320708" cy="34678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7611221" y="314677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7722523" y="3848792"/>
            <a:ext cx="419792" cy="4488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7771603" y="3876557"/>
            <a:ext cx="320707" cy="34678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7771587" y="387655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1332125" y="3704924"/>
            <a:ext cx="49657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646814" y="4064923"/>
            <a:ext cx="419792" cy="4488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696141" y="4091564"/>
            <a:ext cx="320707" cy="34678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696124" y="409156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349240" y="5494712"/>
            <a:ext cx="419792" cy="44888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399764" y="5521543"/>
            <a:ext cx="320708" cy="34678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399747" y="552154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4297679" y="4409901"/>
            <a:ext cx="419792" cy="44888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346221" y="4438926"/>
            <a:ext cx="320707" cy="34678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346205" y="4438926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3079865" y="4023359"/>
            <a:ext cx="423949" cy="44888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3130550" y="4050238"/>
            <a:ext cx="320708" cy="34678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3130533" y="405023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5698374" y="3283527"/>
            <a:ext cx="419792" cy="44888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5748120" y="3312093"/>
            <a:ext cx="320708" cy="34678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5748103" y="33120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982690" y="2190403"/>
            <a:ext cx="419792" cy="44888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7032383" y="2219366"/>
            <a:ext cx="320708" cy="34678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7032366" y="2219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6230388" y="1932709"/>
            <a:ext cx="423949" cy="44888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282081" y="1962213"/>
            <a:ext cx="320708" cy="3467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6282064" y="19622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6529646" y="3815541"/>
            <a:ext cx="419792" cy="44888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6579701" y="3842286"/>
            <a:ext cx="320708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6579684" y="384228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5424054" y="2780607"/>
            <a:ext cx="423949" cy="44888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5475381" y="2809834"/>
            <a:ext cx="320707" cy="346785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5475365" y="280983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8059188" y="2489661"/>
            <a:ext cx="423949" cy="44888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8110026" y="2517622"/>
            <a:ext cx="320707" cy="34678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8110010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6151417" y="3142210"/>
            <a:ext cx="419792" cy="44888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6201590" y="3170222"/>
            <a:ext cx="320707" cy="346785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6201573" y="31702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4484716" y="5128952"/>
            <a:ext cx="423949" cy="44888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4535775" y="5155227"/>
            <a:ext cx="320708" cy="34678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4535759" y="5155227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5141421" y="4434840"/>
            <a:ext cx="423949" cy="44473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5192415" y="4460504"/>
            <a:ext cx="320707" cy="3467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5192398" y="446050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5095702" y="4929447"/>
            <a:ext cx="423949" cy="44888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5148046" y="4957768"/>
            <a:ext cx="320707" cy="346785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5148029" y="495776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3520440" y="3104803"/>
            <a:ext cx="419792" cy="448887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3570061" y="3132413"/>
            <a:ext cx="320708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3570044" y="31324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3200400" y="5178828"/>
            <a:ext cx="423949" cy="44888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3252862" y="5206758"/>
            <a:ext cx="320708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3252846" y="520675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3798916" y="4023359"/>
            <a:ext cx="419792" cy="448887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3849418" y="4051549"/>
            <a:ext cx="320707" cy="346785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6662651" y="2755669"/>
            <a:ext cx="419792" cy="448887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6711653" y="2785050"/>
            <a:ext cx="320707" cy="346786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6711636" y="27850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" name="object 90"/>
          <p:cNvSpPr txBox="1"/>
          <p:nvPr/>
        </p:nvSpPr>
        <p:spPr>
          <a:xfrm>
            <a:off x="2101916" y="292942"/>
            <a:ext cx="5958840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2 Features</a:t>
            </a:r>
            <a:r>
              <a:rPr sz="3200" spc="-10" dirty="0" smtClean="0">
                <a:solidFill>
                  <a:srgbClr val="9BBB59"/>
                </a:solidFill>
                <a:latin typeface="Calibri"/>
                <a:cs typeface="Calibri"/>
              </a:rPr>
              <a:t>: 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Nu</a:t>
            </a:r>
            <a:r>
              <a:rPr sz="3200" spc="-30" dirty="0" smtClean="0">
                <a:solidFill>
                  <a:srgbClr val="4F81BD"/>
                </a:solidFill>
                <a:latin typeface="Calibri"/>
                <a:cs typeface="Calibri"/>
              </a:rPr>
              <a:t>mb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er 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f + n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es</a:t>
            </a:r>
            <a:r>
              <a:rPr sz="3200" spc="-10" dirty="0" smtClean="0">
                <a:solidFill>
                  <a:srgbClr val="4F81BD"/>
                </a:solidFill>
                <a:latin typeface="Calibri"/>
                <a:cs typeface="Calibri"/>
              </a:rPr>
              <a:t>, 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Age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3800"/>
              </a:lnSpc>
            </a:pPr>
            <a:r>
              <a:rPr sz="3200" spc="-20" dirty="0" smtClean="0">
                <a:solidFill>
                  <a:srgbClr val="C0504D"/>
                </a:solidFill>
                <a:latin typeface="Calibri"/>
                <a:cs typeface="Calibri"/>
              </a:rPr>
              <a:t>2 Labels</a:t>
            </a:r>
            <a:r>
              <a:rPr sz="3200" spc="-10" dirty="0" smtClean="0">
                <a:solidFill>
                  <a:srgbClr val="C0504D"/>
                </a:solidFill>
                <a:latin typeface="Calibri"/>
                <a:cs typeface="Calibri"/>
              </a:rPr>
              <a:t>: </a:t>
            </a:r>
            <a:r>
              <a:rPr sz="3200" spc="-10" dirty="0" smtClean="0">
                <a:solidFill>
                  <a:srgbClr val="4F81BD"/>
                </a:solidFill>
                <a:latin typeface="Calibri"/>
                <a:cs typeface="Calibri"/>
              </a:rPr>
              <a:t>Su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r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vi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ved / L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s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046484" y="6062574"/>
            <a:ext cx="322643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 of 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positive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nod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18508" y="5166359"/>
            <a:ext cx="419792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668485" y="5195461"/>
            <a:ext cx="320707" cy="3467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668469" y="519546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910348" y="2489661"/>
            <a:ext cx="419792" cy="44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9383" y="2517622"/>
            <a:ext cx="320707" cy="346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5959366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5511337" y="2107276"/>
            <a:ext cx="419792" cy="448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5560129" y="2135894"/>
            <a:ext cx="320707" cy="346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6982690" y="3108959"/>
            <a:ext cx="419792" cy="448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032383" y="3138412"/>
            <a:ext cx="320708" cy="3467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7032366" y="313841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586152" y="5037512"/>
            <a:ext cx="423949" cy="4488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638653" y="5066875"/>
            <a:ext cx="320707" cy="3467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638637" y="5066875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76897" y="3466407"/>
            <a:ext cx="419792" cy="4488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326980" y="3494134"/>
            <a:ext cx="320708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4326963" y="34941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852948" y="5340927"/>
            <a:ext cx="419792" cy="4488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903615" y="5369143"/>
            <a:ext cx="320708" cy="34678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903598" y="536914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3399905" y="4542904"/>
            <a:ext cx="423949" cy="4488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451280" y="4571281"/>
            <a:ext cx="320707" cy="34678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451264" y="457128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7086598" y="3632661"/>
            <a:ext cx="423949" cy="4488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7138108" y="3659455"/>
            <a:ext cx="320707" cy="346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138092" y="3659455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560425" y="3117272"/>
            <a:ext cx="423949" cy="44888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7611238" y="3146771"/>
            <a:ext cx="320708" cy="34678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7611221" y="314677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7722523" y="3848792"/>
            <a:ext cx="419792" cy="4488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7771603" y="3876557"/>
            <a:ext cx="320707" cy="34678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7771587" y="387655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1332125" y="3704924"/>
            <a:ext cx="49657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646814" y="4064923"/>
            <a:ext cx="419792" cy="4488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696141" y="4091564"/>
            <a:ext cx="320707" cy="34678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696124" y="409156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349240" y="5494712"/>
            <a:ext cx="419792" cy="44888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399764" y="5521543"/>
            <a:ext cx="320708" cy="34678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399747" y="552154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4297679" y="4409901"/>
            <a:ext cx="419792" cy="44888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346221" y="4438926"/>
            <a:ext cx="320707" cy="34678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346205" y="4438926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3079865" y="4023359"/>
            <a:ext cx="423949" cy="44888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3130550" y="4050238"/>
            <a:ext cx="320708" cy="34678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3130533" y="405023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5698374" y="3283527"/>
            <a:ext cx="419792" cy="44888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5748120" y="3312093"/>
            <a:ext cx="320708" cy="34678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5748103" y="33120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982690" y="2190403"/>
            <a:ext cx="419792" cy="44888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7032383" y="2219366"/>
            <a:ext cx="320708" cy="34678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7032366" y="2219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6230388" y="1932709"/>
            <a:ext cx="423949" cy="44888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282081" y="1962213"/>
            <a:ext cx="320708" cy="3467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6282064" y="19622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6529646" y="3815541"/>
            <a:ext cx="419792" cy="44888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6579701" y="3842286"/>
            <a:ext cx="320708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6579684" y="384228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5424054" y="2780607"/>
            <a:ext cx="423949" cy="44888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5475381" y="2809834"/>
            <a:ext cx="320707" cy="346785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5475365" y="280983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8059188" y="2489661"/>
            <a:ext cx="423949" cy="44888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8110026" y="2517622"/>
            <a:ext cx="320707" cy="34678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8110010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6151417" y="3142210"/>
            <a:ext cx="419792" cy="44888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6201590" y="3170222"/>
            <a:ext cx="320707" cy="346785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6201573" y="31702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4484716" y="5128952"/>
            <a:ext cx="423949" cy="44888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4535775" y="5155227"/>
            <a:ext cx="320708" cy="34678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4535759" y="5155227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5141421" y="4434840"/>
            <a:ext cx="423949" cy="44473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5192415" y="4460504"/>
            <a:ext cx="320707" cy="3467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5192398" y="446050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5095702" y="4929447"/>
            <a:ext cx="423949" cy="44888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5148046" y="4957768"/>
            <a:ext cx="320707" cy="346785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5148029" y="495776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3520440" y="3104803"/>
            <a:ext cx="419792" cy="448887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3570061" y="3132413"/>
            <a:ext cx="320708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3570044" y="31324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3200400" y="5178828"/>
            <a:ext cx="423949" cy="44888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3252862" y="5206758"/>
            <a:ext cx="320708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3252846" y="520675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3798916" y="4023359"/>
            <a:ext cx="419792" cy="448887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3849418" y="4051549"/>
            <a:ext cx="320707" cy="346785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6662651" y="2755669"/>
            <a:ext cx="419792" cy="448887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6711653" y="2785050"/>
            <a:ext cx="320707" cy="346786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6711636" y="27850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" name="object 90"/>
          <p:cNvSpPr/>
          <p:nvPr/>
        </p:nvSpPr>
        <p:spPr>
          <a:xfrm>
            <a:off x="6168043" y="1625138"/>
            <a:ext cx="1508760" cy="4318461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" name="object 91"/>
          <p:cNvSpPr/>
          <p:nvPr/>
        </p:nvSpPr>
        <p:spPr>
          <a:xfrm>
            <a:off x="6230499" y="1651763"/>
            <a:ext cx="1380722" cy="4216889"/>
          </a:xfrm>
          <a:custGeom>
            <a:avLst/>
            <a:gdLst/>
            <a:ahLst/>
            <a:cxnLst/>
            <a:rect l="l" t="t" r="r" b="b"/>
            <a:pathLst>
              <a:path w="1380722" h="4216889">
                <a:moveTo>
                  <a:pt x="0" y="0"/>
                </a:moveTo>
                <a:lnTo>
                  <a:pt x="1380722" y="4216889"/>
                </a:lnTo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" name="object 92"/>
          <p:cNvSpPr txBox="1"/>
          <p:nvPr/>
        </p:nvSpPr>
        <p:spPr>
          <a:xfrm>
            <a:off x="2101916" y="313262"/>
            <a:ext cx="4537710" cy="970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3800"/>
              </a:lnSpc>
            </a:pPr>
            <a:r>
              <a:rPr sz="3200" dirty="0" smtClean="0">
                <a:solidFill>
                  <a:srgbClr val="9BBB59"/>
                </a:solidFill>
                <a:latin typeface="Calibri"/>
                <a:cs typeface="Calibri"/>
              </a:rPr>
              <a:t>Find th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e line th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at s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epar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ates th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e 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class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es bes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t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046484" y="6062574"/>
            <a:ext cx="322643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 of 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positive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nod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618508" y="5166359"/>
            <a:ext cx="419792" cy="44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668485" y="5195461"/>
            <a:ext cx="320707" cy="346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668469" y="519546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5910348" y="2489661"/>
            <a:ext cx="419792" cy="448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5959383" y="2517622"/>
            <a:ext cx="320707" cy="346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959366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511337" y="2107276"/>
            <a:ext cx="419792" cy="448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560129" y="2135894"/>
            <a:ext cx="320707" cy="3467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6982690" y="3108959"/>
            <a:ext cx="419792" cy="4488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7032383" y="3138412"/>
            <a:ext cx="320708" cy="3467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7032366" y="313841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586152" y="5037512"/>
            <a:ext cx="423949" cy="4488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5638653" y="5066875"/>
            <a:ext cx="320707" cy="3467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5638637" y="5066875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276897" y="3466407"/>
            <a:ext cx="419792" cy="4488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4326980" y="3494134"/>
            <a:ext cx="320708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4326963" y="34941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852948" y="5340927"/>
            <a:ext cx="419792" cy="4488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903615" y="5369143"/>
            <a:ext cx="320708" cy="34678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903598" y="536914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399905" y="4542904"/>
            <a:ext cx="423949" cy="4488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3451280" y="4571281"/>
            <a:ext cx="320707" cy="34678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451264" y="457128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7086598" y="3632661"/>
            <a:ext cx="423949" cy="4488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7138108" y="3659455"/>
            <a:ext cx="320707" cy="346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7138092" y="3659455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7560425" y="3117272"/>
            <a:ext cx="423949" cy="4488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7611238" y="3146771"/>
            <a:ext cx="320708" cy="34678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7611221" y="314677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7722523" y="3848792"/>
            <a:ext cx="419792" cy="4488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7771603" y="3876557"/>
            <a:ext cx="320707" cy="34678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7771587" y="387655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1332125" y="3704924"/>
            <a:ext cx="49657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646814" y="4064923"/>
            <a:ext cx="419792" cy="44888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696141" y="4091564"/>
            <a:ext cx="320707" cy="34678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696124" y="409156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349240" y="5494712"/>
            <a:ext cx="419792" cy="44888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5399764" y="5521543"/>
            <a:ext cx="320708" cy="34678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5399747" y="552154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4297679" y="4409901"/>
            <a:ext cx="419792" cy="44888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4346221" y="4438926"/>
            <a:ext cx="320707" cy="34678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4346205" y="4438926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3079865" y="4023359"/>
            <a:ext cx="423949" cy="44888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3130550" y="4050238"/>
            <a:ext cx="320708" cy="34678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3130533" y="405023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5698374" y="3283527"/>
            <a:ext cx="419792" cy="44888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5748120" y="3312093"/>
            <a:ext cx="320708" cy="34678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5748103" y="33120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6982690" y="2190403"/>
            <a:ext cx="419792" cy="44888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7032383" y="2219366"/>
            <a:ext cx="320708" cy="34678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7032366" y="2219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6230388" y="1932709"/>
            <a:ext cx="423949" cy="44888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6282081" y="1962213"/>
            <a:ext cx="320708" cy="3467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282064" y="19622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6529646" y="3815541"/>
            <a:ext cx="419792" cy="44888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6579701" y="3842286"/>
            <a:ext cx="320708" cy="3467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6579684" y="384228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5424054" y="2780607"/>
            <a:ext cx="423949" cy="44888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5475381" y="2809834"/>
            <a:ext cx="320707" cy="34678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5475365" y="280983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8059188" y="2489661"/>
            <a:ext cx="423949" cy="44888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8110026" y="2517622"/>
            <a:ext cx="320707" cy="34678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8110010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6151417" y="3142210"/>
            <a:ext cx="419792" cy="44888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6201590" y="3170222"/>
            <a:ext cx="320707" cy="34678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6201573" y="31702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4484716" y="5128952"/>
            <a:ext cx="423949" cy="44888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4535775" y="5155227"/>
            <a:ext cx="320708" cy="34678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4535759" y="5155227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5141421" y="4434840"/>
            <a:ext cx="423949" cy="44473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5192415" y="4460504"/>
            <a:ext cx="320707" cy="3467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5192398" y="446050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5095702" y="4929447"/>
            <a:ext cx="423949" cy="448887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5148046" y="4957768"/>
            <a:ext cx="320707" cy="346785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5148029" y="495776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3520440" y="3104803"/>
            <a:ext cx="419792" cy="448887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3570061" y="3132413"/>
            <a:ext cx="320708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3570044" y="31324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3200400" y="5178828"/>
            <a:ext cx="423949" cy="448887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3252862" y="5206758"/>
            <a:ext cx="320708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3252846" y="520675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" name="object 90"/>
          <p:cNvSpPr/>
          <p:nvPr/>
        </p:nvSpPr>
        <p:spPr>
          <a:xfrm>
            <a:off x="3798916" y="4023359"/>
            <a:ext cx="419792" cy="448887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" name="object 91"/>
          <p:cNvSpPr/>
          <p:nvPr/>
        </p:nvSpPr>
        <p:spPr>
          <a:xfrm>
            <a:off x="3849418" y="4051549"/>
            <a:ext cx="320707" cy="346785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" name="object 92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3" name="object 93"/>
          <p:cNvSpPr/>
          <p:nvPr/>
        </p:nvSpPr>
        <p:spPr>
          <a:xfrm>
            <a:off x="6662651" y="2755669"/>
            <a:ext cx="419792" cy="44888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4" name="object 94"/>
          <p:cNvSpPr/>
          <p:nvPr/>
        </p:nvSpPr>
        <p:spPr>
          <a:xfrm>
            <a:off x="6711653" y="2785050"/>
            <a:ext cx="320707" cy="346786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5" name="object 95"/>
          <p:cNvSpPr/>
          <p:nvPr/>
        </p:nvSpPr>
        <p:spPr>
          <a:xfrm>
            <a:off x="6711636" y="27850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6" name="object 96"/>
          <p:cNvSpPr/>
          <p:nvPr/>
        </p:nvSpPr>
        <p:spPr>
          <a:xfrm>
            <a:off x="2543694" y="4634345"/>
            <a:ext cx="6064134" cy="648392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7" name="object 97"/>
          <p:cNvSpPr/>
          <p:nvPr/>
        </p:nvSpPr>
        <p:spPr>
          <a:xfrm>
            <a:off x="2589785" y="4676587"/>
            <a:ext cx="5971506" cy="518622"/>
          </a:xfrm>
          <a:custGeom>
            <a:avLst/>
            <a:gdLst/>
            <a:ahLst/>
            <a:cxnLst/>
            <a:rect l="l" t="t" r="r" b="b"/>
            <a:pathLst>
              <a:path w="5971506" h="518622">
                <a:moveTo>
                  <a:pt x="0" y="518622"/>
                </a:moveTo>
                <a:lnTo>
                  <a:pt x="5971506" y="0"/>
                </a:lnTo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9" name="object 93"/>
          <p:cNvSpPr txBox="1"/>
          <p:nvPr/>
        </p:nvSpPr>
        <p:spPr>
          <a:xfrm>
            <a:off x="4046484" y="6062574"/>
            <a:ext cx="322643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 of 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positive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nod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618508" y="5166359"/>
            <a:ext cx="419792" cy="44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668485" y="5195461"/>
            <a:ext cx="320707" cy="346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668469" y="519546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5910348" y="2489661"/>
            <a:ext cx="419792" cy="448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5959383" y="2517622"/>
            <a:ext cx="320707" cy="346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959366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511337" y="2107276"/>
            <a:ext cx="419792" cy="448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560129" y="2135894"/>
            <a:ext cx="320707" cy="3467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6982690" y="3108959"/>
            <a:ext cx="419792" cy="4488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7032383" y="3138412"/>
            <a:ext cx="320708" cy="3467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7032366" y="313841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586152" y="5037512"/>
            <a:ext cx="423949" cy="4488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5638653" y="5066875"/>
            <a:ext cx="320707" cy="3467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5638637" y="5066875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276897" y="3466407"/>
            <a:ext cx="419792" cy="4488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4326980" y="3494134"/>
            <a:ext cx="320708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4326963" y="34941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852948" y="5340927"/>
            <a:ext cx="419792" cy="4488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903615" y="5369143"/>
            <a:ext cx="320708" cy="34678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903598" y="536914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399905" y="4542904"/>
            <a:ext cx="423949" cy="4488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3451280" y="4571281"/>
            <a:ext cx="320707" cy="34678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451264" y="457128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7086598" y="3632661"/>
            <a:ext cx="423949" cy="4488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7138108" y="3659455"/>
            <a:ext cx="320707" cy="346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7138092" y="3659455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7560425" y="3117272"/>
            <a:ext cx="423949" cy="4488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7611238" y="3146771"/>
            <a:ext cx="320708" cy="34678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7611221" y="314677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7722523" y="3848792"/>
            <a:ext cx="419792" cy="4488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7771603" y="3876557"/>
            <a:ext cx="320707" cy="34678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7771587" y="387655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1332125" y="3704924"/>
            <a:ext cx="49657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646814" y="4064923"/>
            <a:ext cx="419792" cy="44888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696141" y="4091564"/>
            <a:ext cx="320707" cy="34678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696124" y="409156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349240" y="5494712"/>
            <a:ext cx="419792" cy="44888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5399764" y="5521543"/>
            <a:ext cx="320708" cy="34678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5399747" y="552154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4297679" y="4409901"/>
            <a:ext cx="419792" cy="44888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4346221" y="4438926"/>
            <a:ext cx="320707" cy="34678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4346205" y="4438926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3079865" y="4023359"/>
            <a:ext cx="423949" cy="44888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3130550" y="4050238"/>
            <a:ext cx="320708" cy="34678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3130533" y="405023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5698374" y="3283527"/>
            <a:ext cx="419792" cy="44888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5748120" y="3312093"/>
            <a:ext cx="320708" cy="34678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5748103" y="33120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6982690" y="2190403"/>
            <a:ext cx="419792" cy="44888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7032383" y="2219366"/>
            <a:ext cx="320708" cy="34678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7032366" y="2219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6230388" y="1932709"/>
            <a:ext cx="423949" cy="44888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6282081" y="1962213"/>
            <a:ext cx="320708" cy="3467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282064" y="19622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6529646" y="3815541"/>
            <a:ext cx="419792" cy="44888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6579701" y="3842286"/>
            <a:ext cx="320708" cy="3467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6579684" y="384228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5424054" y="2780607"/>
            <a:ext cx="423949" cy="44888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5475381" y="2809834"/>
            <a:ext cx="320707" cy="34678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5475365" y="280983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8059188" y="2489661"/>
            <a:ext cx="423949" cy="44888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8110026" y="2517622"/>
            <a:ext cx="320707" cy="34678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8110010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6151417" y="3142210"/>
            <a:ext cx="419792" cy="44888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6201590" y="3170222"/>
            <a:ext cx="320707" cy="34678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6201573" y="31702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4484716" y="5128952"/>
            <a:ext cx="423949" cy="44888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4535775" y="5155227"/>
            <a:ext cx="320708" cy="34678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4535759" y="5155227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5141421" y="4434840"/>
            <a:ext cx="423949" cy="44473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5192415" y="4460504"/>
            <a:ext cx="320707" cy="3467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5192398" y="446050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5095702" y="4929447"/>
            <a:ext cx="423949" cy="448887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5148046" y="4957768"/>
            <a:ext cx="320707" cy="346785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5148029" y="495776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3520440" y="3104803"/>
            <a:ext cx="419792" cy="448887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3570061" y="3132413"/>
            <a:ext cx="320708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3570044" y="31324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3200400" y="5178828"/>
            <a:ext cx="423949" cy="448887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3252862" y="5206758"/>
            <a:ext cx="320708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3252846" y="520675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" name="object 90"/>
          <p:cNvSpPr/>
          <p:nvPr/>
        </p:nvSpPr>
        <p:spPr>
          <a:xfrm>
            <a:off x="3798916" y="4023359"/>
            <a:ext cx="419792" cy="448887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" name="object 91"/>
          <p:cNvSpPr/>
          <p:nvPr/>
        </p:nvSpPr>
        <p:spPr>
          <a:xfrm>
            <a:off x="3849418" y="4051549"/>
            <a:ext cx="320707" cy="346785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" name="object 92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3" name="object 93"/>
          <p:cNvSpPr/>
          <p:nvPr/>
        </p:nvSpPr>
        <p:spPr>
          <a:xfrm>
            <a:off x="6662651" y="2755669"/>
            <a:ext cx="419792" cy="44888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4" name="object 94"/>
          <p:cNvSpPr/>
          <p:nvPr/>
        </p:nvSpPr>
        <p:spPr>
          <a:xfrm>
            <a:off x="6711653" y="2785050"/>
            <a:ext cx="320707" cy="346786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5" name="object 95"/>
          <p:cNvSpPr/>
          <p:nvPr/>
        </p:nvSpPr>
        <p:spPr>
          <a:xfrm>
            <a:off x="6711636" y="27850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6" name="object 96"/>
          <p:cNvSpPr/>
          <p:nvPr/>
        </p:nvSpPr>
        <p:spPr>
          <a:xfrm>
            <a:off x="5058294" y="1770610"/>
            <a:ext cx="1184563" cy="4135582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7" name="object 97"/>
          <p:cNvSpPr/>
          <p:nvPr/>
        </p:nvSpPr>
        <p:spPr>
          <a:xfrm>
            <a:off x="5122909" y="1799167"/>
            <a:ext cx="1057529" cy="4031589"/>
          </a:xfrm>
          <a:custGeom>
            <a:avLst/>
            <a:gdLst/>
            <a:ahLst/>
            <a:cxnLst/>
            <a:rect l="l" t="t" r="r" b="b"/>
            <a:pathLst>
              <a:path w="1057529" h="4031589">
                <a:moveTo>
                  <a:pt x="0" y="0"/>
                </a:moveTo>
                <a:lnTo>
                  <a:pt x="1057529" y="4031589"/>
                </a:lnTo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9" name="object 93"/>
          <p:cNvSpPr txBox="1"/>
          <p:nvPr/>
        </p:nvSpPr>
        <p:spPr>
          <a:xfrm>
            <a:off x="4046484" y="6062574"/>
            <a:ext cx="322643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 of 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positive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lang="en-CA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nodes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618508" y="5166359"/>
            <a:ext cx="419792" cy="44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668485" y="5195461"/>
            <a:ext cx="320707" cy="346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668469" y="519546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5910348" y="2489661"/>
            <a:ext cx="419792" cy="448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5959383" y="2517622"/>
            <a:ext cx="320707" cy="346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959366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511337" y="2107276"/>
            <a:ext cx="419792" cy="448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560129" y="2135894"/>
            <a:ext cx="320707" cy="3467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6982690" y="3108959"/>
            <a:ext cx="419792" cy="4488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7032383" y="3138412"/>
            <a:ext cx="320708" cy="3467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7032366" y="313841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586152" y="5037512"/>
            <a:ext cx="423949" cy="4488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5638653" y="5066875"/>
            <a:ext cx="320707" cy="3467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5638637" y="5066875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276897" y="3466407"/>
            <a:ext cx="419792" cy="4488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4326980" y="3494134"/>
            <a:ext cx="320708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4326963" y="34941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852948" y="5340927"/>
            <a:ext cx="419792" cy="4488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903615" y="5369143"/>
            <a:ext cx="320708" cy="34678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903598" y="536914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399905" y="4542904"/>
            <a:ext cx="423949" cy="4488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3451280" y="4571281"/>
            <a:ext cx="320707" cy="34678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451264" y="457128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7086598" y="3632661"/>
            <a:ext cx="423949" cy="4488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7138108" y="3659455"/>
            <a:ext cx="320707" cy="346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7138092" y="3659455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7560425" y="3117272"/>
            <a:ext cx="423949" cy="4488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7611238" y="3146771"/>
            <a:ext cx="320708" cy="34678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7611221" y="314677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7722523" y="3848792"/>
            <a:ext cx="419792" cy="4488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7771603" y="3876557"/>
            <a:ext cx="320707" cy="34678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7771587" y="387655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1332125" y="3704924"/>
            <a:ext cx="49657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646814" y="4064923"/>
            <a:ext cx="419792" cy="44888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696141" y="4091564"/>
            <a:ext cx="320707" cy="34678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696124" y="409156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349240" y="5494712"/>
            <a:ext cx="419792" cy="44888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5399764" y="5521543"/>
            <a:ext cx="320708" cy="34678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5399747" y="552154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4297679" y="4409901"/>
            <a:ext cx="419792" cy="44888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4346221" y="4438926"/>
            <a:ext cx="320707" cy="34678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4346205" y="4438926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3079865" y="4023359"/>
            <a:ext cx="423949" cy="44888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3130550" y="4050238"/>
            <a:ext cx="320708" cy="34678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3130533" y="405023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5698374" y="3283527"/>
            <a:ext cx="419792" cy="44888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5748120" y="3312093"/>
            <a:ext cx="320708" cy="34678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5748103" y="33120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6982690" y="2190403"/>
            <a:ext cx="419792" cy="44888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7032383" y="2219366"/>
            <a:ext cx="320708" cy="34678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7032366" y="2219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6230388" y="1932709"/>
            <a:ext cx="423949" cy="44888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6282081" y="1962213"/>
            <a:ext cx="320708" cy="3467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282064" y="19622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6529646" y="3815541"/>
            <a:ext cx="419792" cy="44888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6579701" y="3842286"/>
            <a:ext cx="320708" cy="3467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6579684" y="384228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5424054" y="2780607"/>
            <a:ext cx="423949" cy="44888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5475381" y="2809834"/>
            <a:ext cx="320707" cy="34678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5475365" y="280983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8059188" y="2489661"/>
            <a:ext cx="423949" cy="44888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8110026" y="2517622"/>
            <a:ext cx="320707" cy="34678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8110010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6151417" y="3142210"/>
            <a:ext cx="419792" cy="44888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6201590" y="3170222"/>
            <a:ext cx="320707" cy="34678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6201573" y="31702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4484716" y="5128952"/>
            <a:ext cx="423949" cy="44888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4535775" y="5155227"/>
            <a:ext cx="320708" cy="34678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4535759" y="5155227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5141421" y="4434840"/>
            <a:ext cx="423949" cy="44473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5192415" y="4460504"/>
            <a:ext cx="320707" cy="3467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5192398" y="446050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5095702" y="4929447"/>
            <a:ext cx="423949" cy="448887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5148046" y="4957768"/>
            <a:ext cx="320707" cy="346785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5148029" y="495776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3520440" y="3104803"/>
            <a:ext cx="419792" cy="448887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3570061" y="3132413"/>
            <a:ext cx="320708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3570044" y="31324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3200400" y="5178828"/>
            <a:ext cx="423949" cy="448887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3252862" y="5206758"/>
            <a:ext cx="320708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3252846" y="520675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" name="object 90"/>
          <p:cNvSpPr/>
          <p:nvPr/>
        </p:nvSpPr>
        <p:spPr>
          <a:xfrm>
            <a:off x="3798916" y="4023359"/>
            <a:ext cx="419792" cy="448887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" name="object 91"/>
          <p:cNvSpPr/>
          <p:nvPr/>
        </p:nvSpPr>
        <p:spPr>
          <a:xfrm>
            <a:off x="3849418" y="4051549"/>
            <a:ext cx="320707" cy="346785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" name="object 92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3" name="object 93"/>
          <p:cNvSpPr/>
          <p:nvPr/>
        </p:nvSpPr>
        <p:spPr>
          <a:xfrm>
            <a:off x="6662651" y="2755669"/>
            <a:ext cx="419792" cy="44888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4" name="object 94"/>
          <p:cNvSpPr/>
          <p:nvPr/>
        </p:nvSpPr>
        <p:spPr>
          <a:xfrm>
            <a:off x="6711653" y="2785050"/>
            <a:ext cx="320707" cy="346786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5" name="object 95"/>
          <p:cNvSpPr/>
          <p:nvPr/>
        </p:nvSpPr>
        <p:spPr>
          <a:xfrm>
            <a:off x="6711636" y="27850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6" name="object 96"/>
          <p:cNvSpPr/>
          <p:nvPr/>
        </p:nvSpPr>
        <p:spPr>
          <a:xfrm>
            <a:off x="3773977" y="2040774"/>
            <a:ext cx="3437312" cy="368669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7" name="object 97"/>
          <p:cNvSpPr/>
          <p:nvPr/>
        </p:nvSpPr>
        <p:spPr>
          <a:xfrm>
            <a:off x="3834610" y="2077062"/>
            <a:ext cx="3318457" cy="3568859"/>
          </a:xfrm>
          <a:custGeom>
            <a:avLst/>
            <a:gdLst/>
            <a:ahLst/>
            <a:cxnLst/>
            <a:rect l="l" t="t" r="r" b="b"/>
            <a:pathLst>
              <a:path w="3318457" h="3568859">
                <a:moveTo>
                  <a:pt x="0" y="0"/>
                </a:moveTo>
                <a:lnTo>
                  <a:pt x="3318457" y="3568859"/>
                </a:lnTo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8" name="object 98"/>
          <p:cNvSpPr txBox="1"/>
          <p:nvPr/>
        </p:nvSpPr>
        <p:spPr>
          <a:xfrm>
            <a:off x="4046484" y="6062574"/>
            <a:ext cx="322643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 of 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positive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nod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618508" y="5166359"/>
            <a:ext cx="419792" cy="44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668485" y="5195461"/>
            <a:ext cx="320707" cy="346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668469" y="519546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5910348" y="2489661"/>
            <a:ext cx="419792" cy="448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5959383" y="2517622"/>
            <a:ext cx="320707" cy="346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959366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511337" y="2107276"/>
            <a:ext cx="419792" cy="448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560129" y="2135894"/>
            <a:ext cx="320707" cy="3467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6982690" y="3108959"/>
            <a:ext cx="419792" cy="4488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7032383" y="3138412"/>
            <a:ext cx="320708" cy="3467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7032366" y="313841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586152" y="5037512"/>
            <a:ext cx="423949" cy="4488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5638653" y="5066875"/>
            <a:ext cx="320707" cy="3467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5638637" y="5066875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276897" y="3466407"/>
            <a:ext cx="419792" cy="4488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4326980" y="3494134"/>
            <a:ext cx="320708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4326963" y="34941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852948" y="5340927"/>
            <a:ext cx="419792" cy="4488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903615" y="5369143"/>
            <a:ext cx="320708" cy="34678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903598" y="536914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399905" y="4542904"/>
            <a:ext cx="423949" cy="4488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3451280" y="4571281"/>
            <a:ext cx="320707" cy="34678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451264" y="457128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7086598" y="3632661"/>
            <a:ext cx="423949" cy="4488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7138108" y="3659455"/>
            <a:ext cx="320707" cy="346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7138092" y="3659455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7560425" y="3117272"/>
            <a:ext cx="423949" cy="4488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7611238" y="3146771"/>
            <a:ext cx="320708" cy="34678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7611221" y="314677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7722523" y="3848792"/>
            <a:ext cx="419792" cy="4488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7771603" y="3876557"/>
            <a:ext cx="320707" cy="34678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7771587" y="387655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1332125" y="3704924"/>
            <a:ext cx="49657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646814" y="4064923"/>
            <a:ext cx="419792" cy="44888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696141" y="4091564"/>
            <a:ext cx="320707" cy="34678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696124" y="409156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349240" y="5494712"/>
            <a:ext cx="419792" cy="44888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5399764" y="5521543"/>
            <a:ext cx="320708" cy="34678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5399747" y="552154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4297679" y="4409901"/>
            <a:ext cx="419792" cy="44888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4346221" y="4438926"/>
            <a:ext cx="320707" cy="34678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4346205" y="4438926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3079865" y="4023359"/>
            <a:ext cx="423949" cy="44888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3130550" y="4050238"/>
            <a:ext cx="320708" cy="34678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3130533" y="405023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5698374" y="3283527"/>
            <a:ext cx="419792" cy="44888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5748120" y="3312093"/>
            <a:ext cx="320708" cy="34678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5748103" y="33120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6982690" y="2190403"/>
            <a:ext cx="419792" cy="44888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7032383" y="2219366"/>
            <a:ext cx="320708" cy="34678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7032366" y="2219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6230388" y="1932709"/>
            <a:ext cx="423949" cy="44888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6282081" y="1962213"/>
            <a:ext cx="320708" cy="3467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282064" y="19622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6529646" y="3815541"/>
            <a:ext cx="419792" cy="44888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6579701" y="3842286"/>
            <a:ext cx="320708" cy="3467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6579684" y="384228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5424054" y="2780607"/>
            <a:ext cx="423949" cy="44888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5475381" y="2809834"/>
            <a:ext cx="320707" cy="34678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5475365" y="280983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8059188" y="2489661"/>
            <a:ext cx="423949" cy="44888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8110026" y="2517622"/>
            <a:ext cx="320707" cy="34678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8110010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6151417" y="3142210"/>
            <a:ext cx="419792" cy="44888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6201590" y="3170222"/>
            <a:ext cx="320707" cy="34678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6201573" y="31702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4484716" y="5128952"/>
            <a:ext cx="423949" cy="44888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4535775" y="5155227"/>
            <a:ext cx="320708" cy="34678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4535759" y="5155227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5141421" y="4434840"/>
            <a:ext cx="423949" cy="44473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5192415" y="4460504"/>
            <a:ext cx="320707" cy="3467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5192398" y="446050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5095702" y="4929447"/>
            <a:ext cx="423949" cy="448887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5148046" y="4957768"/>
            <a:ext cx="320707" cy="346785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5148029" y="495776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3520440" y="3104803"/>
            <a:ext cx="419792" cy="448887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3570061" y="3132413"/>
            <a:ext cx="320708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3570044" y="31324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3200400" y="5178828"/>
            <a:ext cx="423949" cy="448887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3252862" y="5206758"/>
            <a:ext cx="320708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3252846" y="520675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" name="object 90"/>
          <p:cNvSpPr/>
          <p:nvPr/>
        </p:nvSpPr>
        <p:spPr>
          <a:xfrm>
            <a:off x="3798916" y="4023359"/>
            <a:ext cx="419792" cy="448887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" name="object 91"/>
          <p:cNvSpPr/>
          <p:nvPr/>
        </p:nvSpPr>
        <p:spPr>
          <a:xfrm>
            <a:off x="3849418" y="4051549"/>
            <a:ext cx="320707" cy="346785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" name="object 92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3" name="object 93"/>
          <p:cNvSpPr/>
          <p:nvPr/>
        </p:nvSpPr>
        <p:spPr>
          <a:xfrm>
            <a:off x="6662651" y="2755669"/>
            <a:ext cx="419792" cy="44888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4" name="object 94"/>
          <p:cNvSpPr/>
          <p:nvPr/>
        </p:nvSpPr>
        <p:spPr>
          <a:xfrm>
            <a:off x="6711653" y="2785050"/>
            <a:ext cx="320707" cy="346786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5" name="object 95"/>
          <p:cNvSpPr/>
          <p:nvPr/>
        </p:nvSpPr>
        <p:spPr>
          <a:xfrm>
            <a:off x="6711636" y="27850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6" name="object 96"/>
          <p:cNvSpPr/>
          <p:nvPr/>
        </p:nvSpPr>
        <p:spPr>
          <a:xfrm>
            <a:off x="2556163" y="2635134"/>
            <a:ext cx="6051665" cy="2410691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7" name="object 97"/>
          <p:cNvSpPr/>
          <p:nvPr/>
        </p:nvSpPr>
        <p:spPr>
          <a:xfrm>
            <a:off x="2607730" y="2676792"/>
            <a:ext cx="5947905" cy="2282118"/>
          </a:xfrm>
          <a:custGeom>
            <a:avLst/>
            <a:gdLst/>
            <a:ahLst/>
            <a:cxnLst/>
            <a:rect l="l" t="t" r="r" b="b"/>
            <a:pathLst>
              <a:path w="5947905" h="2282118">
                <a:moveTo>
                  <a:pt x="0" y="0"/>
                </a:moveTo>
                <a:lnTo>
                  <a:pt x="5947905" y="2282118"/>
                </a:lnTo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8" name="object 98"/>
          <p:cNvSpPr txBox="1"/>
          <p:nvPr/>
        </p:nvSpPr>
        <p:spPr>
          <a:xfrm>
            <a:off x="4046484" y="6062574"/>
            <a:ext cx="322643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 of 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positive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nod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618508" y="5166359"/>
            <a:ext cx="419792" cy="44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668485" y="5195461"/>
            <a:ext cx="320707" cy="346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668469" y="519546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5910348" y="2489661"/>
            <a:ext cx="419792" cy="448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5959383" y="2517622"/>
            <a:ext cx="320707" cy="346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959366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511337" y="2107276"/>
            <a:ext cx="419792" cy="448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560129" y="2135894"/>
            <a:ext cx="320707" cy="3467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6982690" y="3108959"/>
            <a:ext cx="419792" cy="4488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7032383" y="3138412"/>
            <a:ext cx="320708" cy="3467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7032366" y="313841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586152" y="5037512"/>
            <a:ext cx="423949" cy="4488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5638653" y="5066875"/>
            <a:ext cx="320707" cy="3467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5638637" y="5066875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276897" y="3466407"/>
            <a:ext cx="419792" cy="4488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4326980" y="3494134"/>
            <a:ext cx="320708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4326963" y="34941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852948" y="5340927"/>
            <a:ext cx="419792" cy="4488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903615" y="5369143"/>
            <a:ext cx="320708" cy="34678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903598" y="536914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399905" y="4542904"/>
            <a:ext cx="423949" cy="4488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3451280" y="4571281"/>
            <a:ext cx="320707" cy="34678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451264" y="457128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7086598" y="3632661"/>
            <a:ext cx="423949" cy="4488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7138108" y="3659455"/>
            <a:ext cx="320707" cy="346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7138092" y="3659455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7560425" y="3117272"/>
            <a:ext cx="423949" cy="4488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7611238" y="3146771"/>
            <a:ext cx="320708" cy="34678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7611221" y="314677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7722523" y="3848792"/>
            <a:ext cx="419792" cy="4488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7771603" y="3876557"/>
            <a:ext cx="320707" cy="34678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7771587" y="387655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1332125" y="3704924"/>
            <a:ext cx="49657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646814" y="4064923"/>
            <a:ext cx="419792" cy="44888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696141" y="4091564"/>
            <a:ext cx="320707" cy="34678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696124" y="409156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349240" y="5494712"/>
            <a:ext cx="419792" cy="44888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5399764" y="5521543"/>
            <a:ext cx="320708" cy="34678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5399747" y="552154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4297679" y="4409901"/>
            <a:ext cx="419792" cy="44888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4346221" y="4438926"/>
            <a:ext cx="320707" cy="34678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4346205" y="4438926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3079865" y="4023359"/>
            <a:ext cx="423949" cy="44888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3130550" y="4050238"/>
            <a:ext cx="320708" cy="34678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3130533" y="405023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5698374" y="3283527"/>
            <a:ext cx="419792" cy="44888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5748120" y="3312093"/>
            <a:ext cx="320708" cy="34678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5748103" y="33120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6982690" y="2190403"/>
            <a:ext cx="419792" cy="44888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7032383" y="2219366"/>
            <a:ext cx="320708" cy="34678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7032366" y="2219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6230388" y="1932709"/>
            <a:ext cx="423949" cy="44888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6282081" y="1962213"/>
            <a:ext cx="320708" cy="3467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282064" y="19622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6529646" y="3815541"/>
            <a:ext cx="419792" cy="44888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6579701" y="3842286"/>
            <a:ext cx="320708" cy="3467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6579684" y="384228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5424054" y="2780607"/>
            <a:ext cx="423949" cy="44888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5475381" y="2809834"/>
            <a:ext cx="320707" cy="34678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5475365" y="280983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8059188" y="2489661"/>
            <a:ext cx="423949" cy="44888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8110026" y="2517622"/>
            <a:ext cx="320707" cy="34678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8110010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6151417" y="3142210"/>
            <a:ext cx="419792" cy="44888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6201590" y="3170222"/>
            <a:ext cx="320707" cy="34678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6201573" y="31702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4484716" y="5128952"/>
            <a:ext cx="423949" cy="44888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4535775" y="5155227"/>
            <a:ext cx="320708" cy="34678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4535759" y="5155227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5141421" y="4434840"/>
            <a:ext cx="423949" cy="44473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5192415" y="4460504"/>
            <a:ext cx="320707" cy="3467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5192398" y="446050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5095702" y="4929447"/>
            <a:ext cx="423949" cy="448887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5148046" y="4957768"/>
            <a:ext cx="320707" cy="346785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5148029" y="495776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3520440" y="3104803"/>
            <a:ext cx="419792" cy="448887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3570061" y="3132413"/>
            <a:ext cx="320708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3570044" y="31324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3200400" y="5178828"/>
            <a:ext cx="423949" cy="448887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3252862" y="5206758"/>
            <a:ext cx="320708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3252846" y="520675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" name="object 90"/>
          <p:cNvSpPr/>
          <p:nvPr/>
        </p:nvSpPr>
        <p:spPr>
          <a:xfrm>
            <a:off x="3798916" y="4023359"/>
            <a:ext cx="419792" cy="448887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" name="object 91"/>
          <p:cNvSpPr/>
          <p:nvPr/>
        </p:nvSpPr>
        <p:spPr>
          <a:xfrm>
            <a:off x="3849418" y="4051549"/>
            <a:ext cx="320707" cy="346785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" name="object 92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3" name="object 93"/>
          <p:cNvSpPr/>
          <p:nvPr/>
        </p:nvSpPr>
        <p:spPr>
          <a:xfrm>
            <a:off x="6662651" y="2755669"/>
            <a:ext cx="419792" cy="44888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4" name="object 94"/>
          <p:cNvSpPr/>
          <p:nvPr/>
        </p:nvSpPr>
        <p:spPr>
          <a:xfrm>
            <a:off x="6711653" y="2785050"/>
            <a:ext cx="320707" cy="346786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5" name="object 95"/>
          <p:cNvSpPr/>
          <p:nvPr/>
        </p:nvSpPr>
        <p:spPr>
          <a:xfrm>
            <a:off x="6711636" y="27850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6" name="object 96"/>
          <p:cNvSpPr/>
          <p:nvPr/>
        </p:nvSpPr>
        <p:spPr>
          <a:xfrm>
            <a:off x="5058294" y="1770610"/>
            <a:ext cx="1184563" cy="4135582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7" name="object 97"/>
          <p:cNvSpPr/>
          <p:nvPr/>
        </p:nvSpPr>
        <p:spPr>
          <a:xfrm>
            <a:off x="5122909" y="1799168"/>
            <a:ext cx="1057529" cy="4031588"/>
          </a:xfrm>
          <a:custGeom>
            <a:avLst/>
            <a:gdLst/>
            <a:ahLst/>
            <a:cxnLst/>
            <a:rect l="l" t="t" r="r" b="b"/>
            <a:pathLst>
              <a:path w="1057529" h="4031588">
                <a:moveTo>
                  <a:pt x="0" y="0"/>
                </a:moveTo>
                <a:lnTo>
                  <a:pt x="1057529" y="4031588"/>
                </a:lnTo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9" name="object 99"/>
          <p:cNvSpPr/>
          <p:nvPr/>
        </p:nvSpPr>
        <p:spPr>
          <a:xfrm>
            <a:off x="5322822" y="1773709"/>
            <a:ext cx="1057529" cy="4031588"/>
          </a:xfrm>
          <a:custGeom>
            <a:avLst/>
            <a:gdLst/>
            <a:ahLst/>
            <a:cxnLst/>
            <a:rect l="l" t="t" r="r" b="b"/>
            <a:pathLst>
              <a:path w="1057529" h="4031588">
                <a:moveTo>
                  <a:pt x="0" y="0"/>
                </a:moveTo>
                <a:lnTo>
                  <a:pt x="1057529" y="4031588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1" name="object 101"/>
          <p:cNvSpPr/>
          <p:nvPr/>
        </p:nvSpPr>
        <p:spPr>
          <a:xfrm>
            <a:off x="4932419" y="1939386"/>
            <a:ext cx="1057529" cy="4031588"/>
          </a:xfrm>
          <a:custGeom>
            <a:avLst/>
            <a:gdLst/>
            <a:ahLst/>
            <a:cxnLst/>
            <a:rect l="l" t="t" r="r" b="b"/>
            <a:pathLst>
              <a:path w="1057529" h="4031588">
                <a:moveTo>
                  <a:pt x="0" y="0"/>
                </a:moveTo>
                <a:lnTo>
                  <a:pt x="1057529" y="4031588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2" name="object 102"/>
          <p:cNvSpPr txBox="1"/>
          <p:nvPr/>
        </p:nvSpPr>
        <p:spPr>
          <a:xfrm>
            <a:off x="4046484" y="6062574"/>
            <a:ext cx="322643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 of 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positive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nod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618508" y="5166359"/>
            <a:ext cx="419792" cy="44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668485" y="5195461"/>
            <a:ext cx="320707" cy="346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668469" y="519546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5910348" y="2489661"/>
            <a:ext cx="419792" cy="448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5959383" y="2517622"/>
            <a:ext cx="320707" cy="346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959366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511337" y="2107276"/>
            <a:ext cx="419792" cy="448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560129" y="2135894"/>
            <a:ext cx="320707" cy="3467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6982690" y="3108959"/>
            <a:ext cx="419792" cy="4488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7032383" y="3138412"/>
            <a:ext cx="320708" cy="3467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7032366" y="313841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586152" y="5037512"/>
            <a:ext cx="423949" cy="4488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5638653" y="5066875"/>
            <a:ext cx="320707" cy="3467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5638637" y="5066875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276897" y="3466407"/>
            <a:ext cx="419792" cy="4488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4326980" y="3494134"/>
            <a:ext cx="320708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4326963" y="34941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852948" y="5340927"/>
            <a:ext cx="419792" cy="4488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903615" y="5369143"/>
            <a:ext cx="320708" cy="34678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903598" y="536914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399905" y="4542904"/>
            <a:ext cx="423949" cy="4488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3451280" y="4571281"/>
            <a:ext cx="320707" cy="34678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451264" y="457128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7086598" y="3632661"/>
            <a:ext cx="423949" cy="4488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7138108" y="3659455"/>
            <a:ext cx="320707" cy="346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7138092" y="3659455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7560425" y="3117272"/>
            <a:ext cx="423949" cy="4488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7611238" y="3146771"/>
            <a:ext cx="320708" cy="34678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7611221" y="314677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7722523" y="3848792"/>
            <a:ext cx="419792" cy="4488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7771603" y="3876557"/>
            <a:ext cx="320707" cy="34678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7771587" y="387655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1332125" y="3704924"/>
            <a:ext cx="49657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646814" y="4064923"/>
            <a:ext cx="419792" cy="44888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696141" y="4091564"/>
            <a:ext cx="320707" cy="34678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696124" y="409156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349240" y="5494712"/>
            <a:ext cx="419792" cy="44888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5399764" y="5521543"/>
            <a:ext cx="320708" cy="34678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5399747" y="552154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4297679" y="4409901"/>
            <a:ext cx="419792" cy="44888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4346221" y="4438926"/>
            <a:ext cx="320707" cy="34678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4346205" y="4438926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3079865" y="4023359"/>
            <a:ext cx="423949" cy="44888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3130550" y="4050238"/>
            <a:ext cx="320708" cy="34678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3130533" y="405023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5698374" y="3283527"/>
            <a:ext cx="419792" cy="44888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5748120" y="3312093"/>
            <a:ext cx="320708" cy="34678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5748103" y="33120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6982690" y="2190403"/>
            <a:ext cx="419792" cy="44888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7032383" y="2219366"/>
            <a:ext cx="320708" cy="34678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7032366" y="2219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6230388" y="1932709"/>
            <a:ext cx="423949" cy="44888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6282081" y="1962213"/>
            <a:ext cx="320708" cy="3467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282064" y="19622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6529646" y="3815541"/>
            <a:ext cx="419792" cy="44888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6579701" y="3842286"/>
            <a:ext cx="320708" cy="3467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6579684" y="384228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5424054" y="2780607"/>
            <a:ext cx="423949" cy="44888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5475381" y="2809834"/>
            <a:ext cx="320707" cy="34678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5475365" y="280983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8059188" y="2489661"/>
            <a:ext cx="423949" cy="44888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8110026" y="2517622"/>
            <a:ext cx="320707" cy="34678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8110010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6151417" y="3142210"/>
            <a:ext cx="419792" cy="44888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6201590" y="3170222"/>
            <a:ext cx="320707" cy="34678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6201573" y="31702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4484716" y="5128952"/>
            <a:ext cx="423949" cy="44888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4535775" y="5155227"/>
            <a:ext cx="320708" cy="34678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4535759" y="5155227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5141421" y="4434840"/>
            <a:ext cx="423949" cy="44473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5192415" y="4460504"/>
            <a:ext cx="320707" cy="3467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5192398" y="446050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5095702" y="4929447"/>
            <a:ext cx="423949" cy="448887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5148046" y="4957768"/>
            <a:ext cx="320707" cy="346785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5148029" y="495776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3520440" y="3104803"/>
            <a:ext cx="419792" cy="448887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3570061" y="3132413"/>
            <a:ext cx="320708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3570044" y="31324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3200400" y="5178828"/>
            <a:ext cx="423949" cy="448887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3252862" y="5206758"/>
            <a:ext cx="320708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3252846" y="520675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" name="object 90"/>
          <p:cNvSpPr/>
          <p:nvPr/>
        </p:nvSpPr>
        <p:spPr>
          <a:xfrm>
            <a:off x="3798916" y="4023359"/>
            <a:ext cx="419792" cy="448887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" name="object 91"/>
          <p:cNvSpPr/>
          <p:nvPr/>
        </p:nvSpPr>
        <p:spPr>
          <a:xfrm>
            <a:off x="3849418" y="4051549"/>
            <a:ext cx="320707" cy="346785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" name="object 92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3" name="object 93"/>
          <p:cNvSpPr/>
          <p:nvPr/>
        </p:nvSpPr>
        <p:spPr>
          <a:xfrm>
            <a:off x="6662651" y="2755669"/>
            <a:ext cx="419792" cy="44888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4" name="object 94"/>
          <p:cNvSpPr/>
          <p:nvPr/>
        </p:nvSpPr>
        <p:spPr>
          <a:xfrm>
            <a:off x="6711653" y="2785050"/>
            <a:ext cx="320707" cy="346786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5" name="object 95"/>
          <p:cNvSpPr/>
          <p:nvPr/>
        </p:nvSpPr>
        <p:spPr>
          <a:xfrm>
            <a:off x="6711636" y="27850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6" name="object 96"/>
          <p:cNvSpPr/>
          <p:nvPr/>
        </p:nvSpPr>
        <p:spPr>
          <a:xfrm>
            <a:off x="2556163" y="2635134"/>
            <a:ext cx="6051665" cy="2410691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7" name="object 97"/>
          <p:cNvSpPr/>
          <p:nvPr/>
        </p:nvSpPr>
        <p:spPr>
          <a:xfrm>
            <a:off x="2607729" y="2676793"/>
            <a:ext cx="5947906" cy="2282118"/>
          </a:xfrm>
          <a:custGeom>
            <a:avLst/>
            <a:gdLst/>
            <a:ahLst/>
            <a:cxnLst/>
            <a:rect l="l" t="t" r="r" b="b"/>
            <a:pathLst>
              <a:path w="5947906" h="2282118">
                <a:moveTo>
                  <a:pt x="0" y="0"/>
                </a:moveTo>
                <a:lnTo>
                  <a:pt x="5947906" y="2282118"/>
                </a:lnTo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9" name="object 99"/>
          <p:cNvSpPr/>
          <p:nvPr/>
        </p:nvSpPr>
        <p:spPr>
          <a:xfrm>
            <a:off x="2770290" y="2567260"/>
            <a:ext cx="5947905" cy="2282118"/>
          </a:xfrm>
          <a:custGeom>
            <a:avLst/>
            <a:gdLst/>
            <a:ahLst/>
            <a:cxnLst/>
            <a:rect l="l" t="t" r="r" b="b"/>
            <a:pathLst>
              <a:path w="5947905" h="2282118">
                <a:moveTo>
                  <a:pt x="0" y="0"/>
                </a:moveTo>
                <a:lnTo>
                  <a:pt x="5947905" y="2282118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1" name="object 101"/>
          <p:cNvSpPr/>
          <p:nvPr/>
        </p:nvSpPr>
        <p:spPr>
          <a:xfrm>
            <a:off x="2610401" y="2840725"/>
            <a:ext cx="5947906" cy="2282118"/>
          </a:xfrm>
          <a:custGeom>
            <a:avLst/>
            <a:gdLst/>
            <a:ahLst/>
            <a:cxnLst/>
            <a:rect l="l" t="t" r="r" b="b"/>
            <a:pathLst>
              <a:path w="5947906" h="2282118">
                <a:moveTo>
                  <a:pt x="0" y="0"/>
                </a:moveTo>
                <a:lnTo>
                  <a:pt x="5947906" y="2282118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2" name="object 102"/>
          <p:cNvSpPr txBox="1"/>
          <p:nvPr/>
        </p:nvSpPr>
        <p:spPr>
          <a:xfrm>
            <a:off x="4046484" y="6062574"/>
            <a:ext cx="322643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 of 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positive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nod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18508" y="5166359"/>
            <a:ext cx="419792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668485" y="5195461"/>
            <a:ext cx="320707" cy="3467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668469" y="519546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910348" y="2489661"/>
            <a:ext cx="419792" cy="44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9383" y="2517622"/>
            <a:ext cx="320707" cy="346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5959366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5511337" y="2107276"/>
            <a:ext cx="419792" cy="448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5560129" y="2135894"/>
            <a:ext cx="320707" cy="346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6982690" y="3108959"/>
            <a:ext cx="419792" cy="448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032383" y="3138412"/>
            <a:ext cx="320708" cy="3467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7032366" y="313841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586152" y="5037512"/>
            <a:ext cx="423949" cy="4488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638653" y="5066875"/>
            <a:ext cx="320707" cy="3467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638637" y="5066875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76897" y="3466407"/>
            <a:ext cx="419792" cy="4488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326980" y="3494134"/>
            <a:ext cx="320708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4326963" y="34941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852948" y="5340927"/>
            <a:ext cx="419792" cy="4488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903615" y="5369143"/>
            <a:ext cx="320708" cy="34678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903598" y="536914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3399905" y="4542904"/>
            <a:ext cx="423949" cy="4488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451280" y="4571281"/>
            <a:ext cx="320707" cy="34678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451264" y="457128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7086598" y="3632661"/>
            <a:ext cx="423949" cy="4488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7138108" y="3659455"/>
            <a:ext cx="320707" cy="346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138092" y="3659455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560425" y="3117272"/>
            <a:ext cx="423949" cy="44888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7611238" y="3146771"/>
            <a:ext cx="320708" cy="34678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7611221" y="314677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7722523" y="3848792"/>
            <a:ext cx="419792" cy="4488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7771603" y="3876557"/>
            <a:ext cx="320707" cy="34678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7771587" y="387655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1332125" y="3704924"/>
            <a:ext cx="49657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646814" y="4064923"/>
            <a:ext cx="419792" cy="4488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696141" y="4091564"/>
            <a:ext cx="320707" cy="34678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696124" y="409156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349240" y="5494712"/>
            <a:ext cx="419792" cy="44888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399764" y="5521543"/>
            <a:ext cx="320708" cy="34678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399747" y="552154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4297679" y="4409901"/>
            <a:ext cx="419792" cy="44888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346221" y="4438926"/>
            <a:ext cx="320707" cy="34678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346205" y="4438926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3079865" y="4023359"/>
            <a:ext cx="423949" cy="44888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3130550" y="4050238"/>
            <a:ext cx="320708" cy="34678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3130533" y="405023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5698374" y="3283527"/>
            <a:ext cx="419792" cy="44888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5748120" y="3312093"/>
            <a:ext cx="320708" cy="34678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5748103" y="33120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982690" y="2190403"/>
            <a:ext cx="419792" cy="44888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7032383" y="2219366"/>
            <a:ext cx="320708" cy="34678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7032366" y="2219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6230388" y="1932709"/>
            <a:ext cx="423949" cy="44888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282081" y="1962213"/>
            <a:ext cx="320708" cy="3467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6282064" y="19622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6529646" y="3815541"/>
            <a:ext cx="419792" cy="44888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6579701" y="3842286"/>
            <a:ext cx="320708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6579684" y="384228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5424054" y="2780607"/>
            <a:ext cx="423949" cy="44888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5475381" y="2809834"/>
            <a:ext cx="320707" cy="346785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5475365" y="280983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8059188" y="2489661"/>
            <a:ext cx="423949" cy="44888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8110026" y="2517622"/>
            <a:ext cx="320707" cy="34678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8110010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6151417" y="3142210"/>
            <a:ext cx="419792" cy="44888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6201590" y="3170222"/>
            <a:ext cx="320707" cy="346785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6201573" y="31702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4484716" y="5128952"/>
            <a:ext cx="423949" cy="44888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4535775" y="5155227"/>
            <a:ext cx="320708" cy="34678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4535759" y="5155227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5141421" y="4434840"/>
            <a:ext cx="423949" cy="44473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5192415" y="4460504"/>
            <a:ext cx="320707" cy="3467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5192398" y="446050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5095702" y="4929447"/>
            <a:ext cx="423949" cy="44888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5148046" y="4957768"/>
            <a:ext cx="320707" cy="346785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5148029" y="495776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3520440" y="3104803"/>
            <a:ext cx="419792" cy="448887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3570061" y="3132413"/>
            <a:ext cx="320708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3570044" y="31324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3200400" y="5178828"/>
            <a:ext cx="423949" cy="44888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3252862" y="5206758"/>
            <a:ext cx="320708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3252846" y="520675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3798916" y="4023359"/>
            <a:ext cx="419792" cy="448887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3849418" y="4051549"/>
            <a:ext cx="320707" cy="346785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6662651" y="2755669"/>
            <a:ext cx="419792" cy="448887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6711653" y="2785050"/>
            <a:ext cx="320707" cy="346786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6711636" y="27850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" name="object 90"/>
          <p:cNvSpPr/>
          <p:nvPr/>
        </p:nvSpPr>
        <p:spPr>
          <a:xfrm>
            <a:off x="3744883" y="2040774"/>
            <a:ext cx="3437312" cy="3686694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" name="object 91"/>
          <p:cNvSpPr/>
          <p:nvPr/>
        </p:nvSpPr>
        <p:spPr>
          <a:xfrm>
            <a:off x="3804719" y="2077047"/>
            <a:ext cx="3318449" cy="3568850"/>
          </a:xfrm>
          <a:custGeom>
            <a:avLst/>
            <a:gdLst/>
            <a:ahLst/>
            <a:cxnLst/>
            <a:rect l="l" t="t" r="r" b="b"/>
            <a:pathLst>
              <a:path w="3318449" h="3568850">
                <a:moveTo>
                  <a:pt x="0" y="0"/>
                </a:moveTo>
                <a:lnTo>
                  <a:pt x="3318449" y="3568850"/>
                </a:lnTo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3" name="object 93"/>
          <p:cNvSpPr/>
          <p:nvPr/>
        </p:nvSpPr>
        <p:spPr>
          <a:xfrm>
            <a:off x="4294059" y="1706454"/>
            <a:ext cx="3318449" cy="3568850"/>
          </a:xfrm>
          <a:custGeom>
            <a:avLst/>
            <a:gdLst/>
            <a:ahLst/>
            <a:cxnLst/>
            <a:rect l="l" t="t" r="r" b="b"/>
            <a:pathLst>
              <a:path w="3318449" h="3568850">
                <a:moveTo>
                  <a:pt x="0" y="0"/>
                </a:moveTo>
                <a:lnTo>
                  <a:pt x="3318449" y="3568850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5" name="object 95"/>
          <p:cNvSpPr/>
          <p:nvPr/>
        </p:nvSpPr>
        <p:spPr>
          <a:xfrm>
            <a:off x="3419556" y="2491987"/>
            <a:ext cx="3318449" cy="3568850"/>
          </a:xfrm>
          <a:custGeom>
            <a:avLst/>
            <a:gdLst/>
            <a:ahLst/>
            <a:cxnLst/>
            <a:rect l="l" t="t" r="r" b="b"/>
            <a:pathLst>
              <a:path w="3318449" h="3568850">
                <a:moveTo>
                  <a:pt x="0" y="0"/>
                </a:moveTo>
                <a:lnTo>
                  <a:pt x="3318449" y="3568850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6" name="object 96"/>
          <p:cNvSpPr txBox="1"/>
          <p:nvPr/>
        </p:nvSpPr>
        <p:spPr>
          <a:xfrm>
            <a:off x="4213985" y="292942"/>
            <a:ext cx="2424430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B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es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t b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und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ar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y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4046484" y="6062574"/>
            <a:ext cx="322643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 of 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positive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nod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2800" y="1786209"/>
            <a:ext cx="4978398" cy="4749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2290" y="292942"/>
            <a:ext cx="6740525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3 features</a:t>
            </a:r>
            <a:r>
              <a:rPr sz="3200" spc="-10" dirty="0" smtClean="0">
                <a:solidFill>
                  <a:srgbClr val="4F81BD"/>
                </a:solidFill>
                <a:latin typeface="Calibri"/>
                <a:cs typeface="Calibri"/>
              </a:rPr>
              <a:t>: Find th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 bes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t b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und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ar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y plan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</a:t>
            </a:r>
            <a:endParaRPr sz="3200" dirty="0">
              <a:latin typeface="Calibri"/>
              <a:cs typeface="Calibri"/>
            </a:endParaRPr>
          </a:p>
          <a:p>
            <a:pPr marR="0" algn="ctr">
              <a:lnSpc>
                <a:spcPts val="3800"/>
              </a:lnSpc>
            </a:pPr>
            <a:r>
              <a:rPr sz="3200" dirty="0" smtClean="0">
                <a:solidFill>
                  <a:srgbClr val="7F7F7F"/>
                </a:solidFill>
                <a:latin typeface="Calibri"/>
                <a:cs typeface="Calibri"/>
              </a:rPr>
              <a:t>(Mo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re features</a:t>
            </a:r>
            <a:r>
              <a:rPr sz="3200" spc="-10" dirty="0" smtClean="0">
                <a:solidFill>
                  <a:srgbClr val="7F7F7F"/>
                </a:solidFill>
                <a:latin typeface="Calibri"/>
                <a:cs typeface="Calibri"/>
              </a:rPr>
              <a:t>: h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y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p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er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plan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e)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53" y="2488806"/>
            <a:ext cx="1328128" cy="1104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CA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Patient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 status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 after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5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yr.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8785" y="4459075"/>
            <a:ext cx="322643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 of 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positive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nod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CA" sz="3200" dirty="0" smtClean="0">
                <a:solidFill>
                  <a:srgbClr val="9BBB59"/>
                </a:solidFill>
                <a:latin typeface="Calibri"/>
                <a:cs typeface="Calibri"/>
              </a:rPr>
              <a:t>Logistic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 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Regressi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98716" y="3041707"/>
            <a:ext cx="320039" cy="116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243558" y="3080515"/>
            <a:ext cx="230925" cy="1"/>
          </a:xfrm>
          <a:custGeom>
            <a:avLst/>
            <a:gdLst/>
            <a:ahLst/>
            <a:cxnLst/>
            <a:rect l="l" t="t" r="r" b="b"/>
            <a:pathLst>
              <a:path w="230925" h="1">
                <a:moveTo>
                  <a:pt x="230925" y="0"/>
                </a:moveTo>
                <a:lnTo>
                  <a:pt x="0" y="1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7892934" y="2177934"/>
            <a:ext cx="419792" cy="444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7942957" y="2203762"/>
            <a:ext cx="320707" cy="3467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7942940" y="220376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6562897" y="2128058"/>
            <a:ext cx="419792" cy="4488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6612118" y="2154921"/>
            <a:ext cx="320707" cy="346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6612102" y="21549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2660163" y="5321906"/>
            <a:ext cx="1564005" cy="784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50" i="1" spc="-5" dirty="0" smtClean="0">
                <a:latin typeface="Times New Roman"/>
                <a:cs typeface="Times New Roman"/>
              </a:rPr>
              <a:t>y</a:t>
            </a:r>
            <a:r>
              <a:rPr sz="3825" spc="-179" baseline="-22875" dirty="0" smtClean="0">
                <a:latin typeface="Arial"/>
                <a:cs typeface="Arial"/>
              </a:rPr>
              <a:t>β</a:t>
            </a:r>
            <a:r>
              <a:rPr sz="3825" spc="-165" baseline="-22875" dirty="0" smtClean="0">
                <a:latin typeface="Arial"/>
                <a:cs typeface="Arial"/>
              </a:rPr>
              <a:t> </a:t>
            </a:r>
            <a:r>
              <a:rPr sz="4250" spc="265" dirty="0" smtClean="0">
                <a:latin typeface="Times New Roman"/>
                <a:cs typeface="Times New Roman"/>
              </a:rPr>
              <a:t>(</a:t>
            </a:r>
            <a:r>
              <a:rPr sz="4250" i="1" spc="215" dirty="0" smtClean="0">
                <a:latin typeface="Times New Roman"/>
                <a:cs typeface="Times New Roman"/>
              </a:rPr>
              <a:t>x</a:t>
            </a:r>
            <a:r>
              <a:rPr sz="4250" spc="0" dirty="0" smtClean="0">
                <a:latin typeface="Times New Roman"/>
                <a:cs typeface="Times New Roman"/>
              </a:rPr>
              <a:t>)</a:t>
            </a:r>
            <a:r>
              <a:rPr sz="4250" spc="-340" dirty="0" smtClean="0">
                <a:latin typeface="Times New Roman"/>
                <a:cs typeface="Times New Roman"/>
              </a:rPr>
              <a:t> </a:t>
            </a:r>
            <a:r>
              <a:rPr sz="4250" spc="-150" dirty="0" smtClean="0">
                <a:latin typeface="Arial"/>
                <a:cs typeface="Arial"/>
              </a:rPr>
              <a:t>=</a:t>
            </a:r>
            <a:endParaRPr sz="425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53418" y="4995977"/>
            <a:ext cx="296545" cy="688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50" dirty="0" smtClean="0">
                <a:latin typeface="Times New Roman"/>
                <a:cs typeface="Times New Roman"/>
              </a:rPr>
              <a:t>1</a:t>
            </a:r>
            <a:endParaRPr sz="425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99192" y="5509563"/>
            <a:ext cx="2522855" cy="958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375" spc="-967" baseline="-24836" dirty="0" smtClean="0">
                <a:latin typeface="Times New Roman"/>
                <a:cs typeface="Times New Roman"/>
              </a:rPr>
              <a:t>1</a:t>
            </a:r>
            <a:r>
              <a:rPr sz="6375" spc="-225" baseline="-24836" dirty="0" smtClean="0">
                <a:latin typeface="Arial"/>
                <a:cs typeface="Arial"/>
              </a:rPr>
              <a:t>+</a:t>
            </a:r>
            <a:r>
              <a:rPr sz="6375" spc="-825" baseline="-24836" dirty="0" smtClean="0">
                <a:latin typeface="Arial"/>
                <a:cs typeface="Arial"/>
              </a:rPr>
              <a:t> </a:t>
            </a:r>
            <a:r>
              <a:rPr sz="6375" i="1" spc="120" baseline="-24836" dirty="0" smtClean="0">
                <a:latin typeface="Times New Roman"/>
                <a:cs typeface="Times New Roman"/>
              </a:rPr>
              <a:t>e</a:t>
            </a:r>
            <a:r>
              <a:rPr sz="2450" spc="30" dirty="0" smtClean="0">
                <a:latin typeface="Arial"/>
                <a:cs typeface="Arial"/>
              </a:rPr>
              <a:t>−</a:t>
            </a:r>
            <a:r>
              <a:rPr sz="2450" spc="185" dirty="0" smtClean="0">
                <a:latin typeface="Times New Roman"/>
                <a:cs typeface="Times New Roman"/>
              </a:rPr>
              <a:t>(</a:t>
            </a:r>
            <a:r>
              <a:rPr sz="2550" spc="-65" dirty="0" smtClean="0">
                <a:latin typeface="Arial"/>
                <a:cs typeface="Arial"/>
              </a:rPr>
              <a:t>β</a:t>
            </a:r>
            <a:r>
              <a:rPr sz="2625" spc="22" baseline="-19047" dirty="0" smtClean="0">
                <a:latin typeface="Times New Roman"/>
                <a:cs typeface="Times New Roman"/>
              </a:rPr>
              <a:t>0</a:t>
            </a:r>
            <a:r>
              <a:rPr sz="2625" spc="-315" baseline="-19047" dirty="0" smtClean="0">
                <a:latin typeface="Times New Roman"/>
                <a:cs typeface="Times New Roman"/>
              </a:rPr>
              <a:t> </a:t>
            </a:r>
            <a:r>
              <a:rPr sz="2450" spc="-45" dirty="0" smtClean="0">
                <a:latin typeface="Arial"/>
                <a:cs typeface="Arial"/>
              </a:rPr>
              <a:t>+</a:t>
            </a:r>
            <a:r>
              <a:rPr sz="2550" spc="-245" dirty="0" smtClean="0">
                <a:latin typeface="Arial"/>
                <a:cs typeface="Arial"/>
              </a:rPr>
              <a:t>β</a:t>
            </a:r>
            <a:r>
              <a:rPr sz="2625" spc="112" baseline="-19047" dirty="0" smtClean="0">
                <a:latin typeface="Times New Roman"/>
                <a:cs typeface="Times New Roman"/>
              </a:rPr>
              <a:t>1</a:t>
            </a:r>
            <a:r>
              <a:rPr sz="2450" i="1" spc="70" dirty="0" smtClean="0">
                <a:latin typeface="Times New Roman"/>
                <a:cs typeface="Times New Roman"/>
              </a:rPr>
              <a:t>x</a:t>
            </a:r>
            <a:r>
              <a:rPr sz="2450" spc="-215" dirty="0" smtClean="0">
                <a:latin typeface="Arial"/>
                <a:cs typeface="Arial"/>
              </a:rPr>
              <a:t>+</a:t>
            </a:r>
            <a:r>
              <a:rPr sz="2550" spc="-60" dirty="0" smtClean="0">
                <a:latin typeface="Arial"/>
                <a:cs typeface="Arial"/>
              </a:rPr>
              <a:t>ε</a:t>
            </a:r>
            <a:r>
              <a:rPr sz="2550" spc="-385" dirty="0" smtClean="0">
                <a:latin typeface="Arial"/>
                <a:cs typeface="Arial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)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33032" y="5745253"/>
            <a:ext cx="2542397" cy="0"/>
          </a:xfrm>
          <a:custGeom>
            <a:avLst/>
            <a:gdLst/>
            <a:ahLst/>
            <a:cxnLst/>
            <a:rect l="l" t="t" r="r" b="b"/>
            <a:pathLst>
              <a:path w="2542397">
                <a:moveTo>
                  <a:pt x="0" y="0"/>
                </a:moveTo>
                <a:lnTo>
                  <a:pt x="2542397" y="0"/>
                </a:lnTo>
              </a:path>
            </a:pathLst>
          </a:custGeom>
          <a:ln w="268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41"/>
          <p:cNvSpPr/>
          <p:nvPr/>
        </p:nvSpPr>
        <p:spPr>
          <a:xfrm flipV="1">
            <a:off x="2362200" y="3079750"/>
            <a:ext cx="6067132" cy="0"/>
          </a:xfrm>
          <a:custGeom>
            <a:avLst/>
            <a:gdLst/>
            <a:ahLst/>
            <a:cxnLst/>
            <a:rect l="l" t="t" r="r" b="b"/>
            <a:pathLst>
              <a:path w="5221475" h="1">
                <a:moveTo>
                  <a:pt x="0" y="0"/>
                </a:moveTo>
                <a:lnTo>
                  <a:pt x="5221475" y="1"/>
                </a:lnTo>
              </a:path>
            </a:pathLst>
          </a:custGeom>
          <a:ln w="253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19"/>
          <p:cNvSpPr/>
          <p:nvPr/>
        </p:nvSpPr>
        <p:spPr>
          <a:xfrm>
            <a:off x="1997075" y="2190749"/>
            <a:ext cx="6524845" cy="18923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606276"/>
            <a:ext cx="5491480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3200" dirty="0" smtClean="0">
                <a:solidFill>
                  <a:srgbClr val="9BBB59"/>
                </a:solidFill>
                <a:latin typeface="Calibri"/>
                <a:cs typeface="Calibri"/>
              </a:rPr>
              <a:t>Logistic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 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Regressi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n 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C</a:t>
            </a:r>
            <a:r>
              <a:rPr sz="3200" spc="-5" dirty="0" smtClean="0">
                <a:solidFill>
                  <a:srgbClr val="4BACC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s</a:t>
            </a:r>
            <a:r>
              <a:rPr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t </a:t>
            </a:r>
            <a:r>
              <a:rPr lang="en-CA"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Function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487" y="1521945"/>
            <a:ext cx="1151255" cy="447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i="1" spc="95" dirty="0" smtClean="0">
                <a:latin typeface="Times New Roman"/>
                <a:cs typeface="Times New Roman"/>
              </a:rPr>
              <a:t>y</a:t>
            </a:r>
            <a:r>
              <a:rPr sz="2100" i="1" spc="7" baseline="-23809" dirty="0" smtClean="0">
                <a:latin typeface="Times New Roman"/>
                <a:cs typeface="Times New Roman"/>
              </a:rPr>
              <a:t>p</a:t>
            </a:r>
            <a:r>
              <a:rPr sz="2100" i="1" spc="0" baseline="-23809" dirty="0" smtClean="0">
                <a:latin typeface="Times New Roman"/>
                <a:cs typeface="Times New Roman"/>
              </a:rPr>
              <a:t>r</a:t>
            </a:r>
            <a:r>
              <a:rPr sz="2100" i="1" spc="-7" baseline="-23809" dirty="0" smtClean="0">
                <a:latin typeface="Times New Roman"/>
                <a:cs typeface="Times New Roman"/>
              </a:rPr>
              <a:t>e</a:t>
            </a:r>
            <a:r>
              <a:rPr sz="2100" i="1" spc="7" baseline="-23809" dirty="0" smtClean="0">
                <a:latin typeface="Times New Roman"/>
                <a:cs typeface="Times New Roman"/>
              </a:rPr>
              <a:t>d</a:t>
            </a:r>
            <a:r>
              <a:rPr sz="2100" i="1" spc="-52" baseline="-23809" dirty="0" smtClean="0">
                <a:latin typeface="Times New Roman"/>
                <a:cs typeface="Times New Roman"/>
              </a:rPr>
              <a:t> </a:t>
            </a:r>
            <a:r>
              <a:rPr sz="2450" spc="150" dirty="0" smtClean="0">
                <a:latin typeface="Times New Roman"/>
                <a:cs typeface="Times New Roman"/>
              </a:rPr>
              <a:t>(</a:t>
            </a:r>
            <a:r>
              <a:rPr sz="2450" i="1" spc="105" dirty="0" smtClean="0">
                <a:latin typeface="Times New Roman"/>
                <a:cs typeface="Times New Roman"/>
              </a:rPr>
              <a:t>x</a:t>
            </a:r>
            <a:r>
              <a:rPr sz="2450" spc="0" dirty="0" smtClean="0">
                <a:latin typeface="Times New Roman"/>
                <a:cs typeface="Times New Roman"/>
              </a:rPr>
              <a:t>)</a:t>
            </a:r>
            <a:r>
              <a:rPr sz="2450" spc="-200" dirty="0" smtClean="0">
                <a:latin typeface="Times New Roman"/>
                <a:cs typeface="Times New Roman"/>
              </a:rPr>
              <a:t> </a:t>
            </a:r>
            <a:r>
              <a:rPr sz="2450" spc="-90" dirty="0" smtClean="0">
                <a:latin typeface="Arial"/>
                <a:cs typeface="Arial"/>
              </a:rPr>
              <a:t>=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8818" y="1770190"/>
            <a:ext cx="661670" cy="417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spc="-375" dirty="0" smtClean="0">
                <a:latin typeface="Times New Roman"/>
                <a:cs typeface="Times New Roman"/>
              </a:rPr>
              <a:t>1</a:t>
            </a:r>
            <a:r>
              <a:rPr sz="2450" spc="-90" dirty="0" smtClean="0">
                <a:latin typeface="Arial"/>
                <a:cs typeface="Arial"/>
              </a:rPr>
              <a:t>+</a:t>
            </a:r>
            <a:r>
              <a:rPr sz="2450" spc="-320" dirty="0" smtClean="0">
                <a:latin typeface="Arial"/>
                <a:cs typeface="Arial"/>
              </a:rPr>
              <a:t> </a:t>
            </a:r>
            <a:r>
              <a:rPr sz="2450" i="1" spc="30" dirty="0" smtClean="0">
                <a:latin typeface="Times New Roman"/>
                <a:cs typeface="Times New Roman"/>
              </a:rPr>
              <a:t>e</a:t>
            </a:r>
            <a:r>
              <a:rPr sz="2100" spc="-67" baseline="43650" dirty="0" smtClean="0">
                <a:latin typeface="Arial"/>
                <a:cs typeface="Arial"/>
              </a:rPr>
              <a:t>−</a:t>
            </a:r>
            <a:r>
              <a:rPr sz="2100" spc="-397" baseline="43650" dirty="0" smtClean="0">
                <a:latin typeface="Arial"/>
                <a:cs typeface="Arial"/>
              </a:rPr>
              <a:t> </a:t>
            </a:r>
            <a:r>
              <a:rPr sz="1500" i="1" spc="7" baseline="61111" dirty="0" smtClean="0">
                <a:latin typeface="Times New Roman"/>
                <a:cs typeface="Times New Roman"/>
              </a:rPr>
              <a:t>z</a:t>
            </a:r>
            <a:endParaRPr sz="1500" baseline="61111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73676" y="1766166"/>
            <a:ext cx="670284" cy="0"/>
          </a:xfrm>
          <a:custGeom>
            <a:avLst/>
            <a:gdLst/>
            <a:ahLst/>
            <a:cxnLst/>
            <a:rect l="l" t="t" r="r" b="b"/>
            <a:pathLst>
              <a:path w="670284">
                <a:moveTo>
                  <a:pt x="0" y="0"/>
                </a:moveTo>
                <a:lnTo>
                  <a:pt x="670284" y="0"/>
                </a:lnTo>
              </a:path>
            </a:pathLst>
          </a:custGeom>
          <a:ln w="154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316284" y="1334545"/>
            <a:ext cx="1668780" cy="401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499870" algn="l"/>
              </a:tabLst>
            </a:pPr>
            <a:r>
              <a:rPr sz="2450" dirty="0" smtClean="0">
                <a:latin typeface="Times New Roman"/>
                <a:cs typeface="Times New Roman"/>
              </a:rPr>
              <a:t>1	1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1774" y="1521945"/>
            <a:ext cx="196215" cy="417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spc="-90" dirty="0" smtClean="0">
                <a:latin typeface="Arial"/>
                <a:cs typeface="Arial"/>
              </a:rPr>
              <a:t>=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30335" y="1629843"/>
            <a:ext cx="1680845" cy="5575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75" spc="-562" baseline="-24943" dirty="0" smtClean="0">
                <a:latin typeface="Times New Roman"/>
                <a:cs typeface="Times New Roman"/>
              </a:rPr>
              <a:t>1</a:t>
            </a:r>
            <a:r>
              <a:rPr sz="3675" spc="-135" baseline="-24943" dirty="0" smtClean="0">
                <a:latin typeface="Arial"/>
                <a:cs typeface="Arial"/>
              </a:rPr>
              <a:t>+</a:t>
            </a:r>
            <a:r>
              <a:rPr sz="3675" spc="-480" baseline="-24943" dirty="0" smtClean="0">
                <a:latin typeface="Arial"/>
                <a:cs typeface="Arial"/>
              </a:rPr>
              <a:t> </a:t>
            </a:r>
            <a:r>
              <a:rPr sz="3675" i="1" spc="44" baseline="-24943" dirty="0" smtClean="0">
                <a:latin typeface="Times New Roman"/>
                <a:cs typeface="Times New Roman"/>
              </a:rPr>
              <a:t>e</a:t>
            </a:r>
            <a:r>
              <a:rPr sz="1400" spc="25" dirty="0" smtClean="0">
                <a:latin typeface="Arial"/>
                <a:cs typeface="Arial"/>
              </a:rPr>
              <a:t>−</a:t>
            </a:r>
            <a:r>
              <a:rPr sz="1400" spc="105" dirty="0" smtClean="0">
                <a:latin typeface="Times New Roman"/>
                <a:cs typeface="Times New Roman"/>
              </a:rPr>
              <a:t>(</a:t>
            </a:r>
            <a:r>
              <a:rPr sz="1450" spc="-30" dirty="0" smtClean="0">
                <a:latin typeface="Arial"/>
                <a:cs typeface="Arial"/>
              </a:rPr>
              <a:t>β</a:t>
            </a:r>
            <a:r>
              <a:rPr sz="1500" spc="15" baseline="-19444" dirty="0" smtClean="0">
                <a:latin typeface="Times New Roman"/>
                <a:cs typeface="Times New Roman"/>
              </a:rPr>
              <a:t>0</a:t>
            </a:r>
            <a:r>
              <a:rPr sz="1500" spc="-179" baseline="-19444" dirty="0" smtClean="0">
                <a:latin typeface="Times New Roman"/>
                <a:cs typeface="Times New Roman"/>
              </a:rPr>
              <a:t> </a:t>
            </a:r>
            <a:r>
              <a:rPr sz="1400" spc="-20" dirty="0" smtClean="0">
                <a:latin typeface="Arial"/>
                <a:cs typeface="Arial"/>
              </a:rPr>
              <a:t>+</a:t>
            </a:r>
            <a:r>
              <a:rPr sz="1450" spc="-130" dirty="0" smtClean="0">
                <a:latin typeface="Arial"/>
                <a:cs typeface="Arial"/>
              </a:rPr>
              <a:t>β</a:t>
            </a:r>
            <a:r>
              <a:rPr sz="1500" spc="67" baseline="-19444" dirty="0" smtClean="0">
                <a:latin typeface="Times New Roman"/>
                <a:cs typeface="Times New Roman"/>
              </a:rPr>
              <a:t>1</a:t>
            </a:r>
            <a:r>
              <a:rPr sz="1400" i="1" spc="45" dirty="0" smtClean="0">
                <a:latin typeface="Times New Roman"/>
                <a:cs typeface="Times New Roman"/>
              </a:rPr>
              <a:t>x</a:t>
            </a:r>
            <a:r>
              <a:rPr sz="1400" spc="-150" dirty="0" smtClean="0">
                <a:latin typeface="Arial"/>
                <a:cs typeface="Arial"/>
              </a:rPr>
              <a:t>+</a:t>
            </a:r>
            <a:r>
              <a:rPr sz="1400" spc="-5" dirty="0" smtClean="0">
                <a:latin typeface="Times New Roman"/>
                <a:cs typeface="Times New Roman"/>
              </a:rPr>
              <a:t>..</a:t>
            </a:r>
            <a:r>
              <a:rPr sz="1400" spc="-10" dirty="0" smtClean="0">
                <a:latin typeface="Times New Roman"/>
                <a:cs typeface="Times New Roman"/>
              </a:rPr>
              <a:t>.</a:t>
            </a:r>
            <a:r>
              <a:rPr sz="1400" spc="-114" dirty="0" smtClean="0">
                <a:latin typeface="Arial"/>
                <a:cs typeface="Arial"/>
              </a:rPr>
              <a:t>+</a:t>
            </a:r>
            <a:r>
              <a:rPr sz="1450" spc="-30" dirty="0" smtClean="0">
                <a:latin typeface="Arial"/>
                <a:cs typeface="Arial"/>
              </a:rPr>
              <a:t>ε</a:t>
            </a:r>
            <a:r>
              <a:rPr sz="1450" spc="-21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193" y="1766166"/>
            <a:ext cx="1680979" cy="0"/>
          </a:xfrm>
          <a:custGeom>
            <a:avLst/>
            <a:gdLst/>
            <a:ahLst/>
            <a:cxnLst/>
            <a:rect l="l" t="t" r="r" b="b"/>
            <a:pathLst>
              <a:path w="1680979">
                <a:moveTo>
                  <a:pt x="0" y="0"/>
                </a:moveTo>
                <a:lnTo>
                  <a:pt x="1680979" y="0"/>
                </a:lnTo>
              </a:path>
            </a:pathLst>
          </a:custGeom>
          <a:ln w="154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606276"/>
            <a:ext cx="5491480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3200" dirty="0" smtClean="0">
                <a:solidFill>
                  <a:srgbClr val="9BBB59"/>
                </a:solidFill>
                <a:latin typeface="Calibri"/>
                <a:cs typeface="Calibri"/>
              </a:rPr>
              <a:t>Logistic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 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Regressi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n 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C</a:t>
            </a:r>
            <a:r>
              <a:rPr sz="3200" spc="-5" dirty="0" smtClean="0">
                <a:solidFill>
                  <a:srgbClr val="4BACC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s</a:t>
            </a:r>
            <a:r>
              <a:rPr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t </a:t>
            </a:r>
            <a:r>
              <a:rPr lang="en-CA"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Function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487" y="1521945"/>
            <a:ext cx="1151255" cy="447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i="1" spc="95" dirty="0" smtClean="0">
                <a:latin typeface="Times New Roman"/>
                <a:cs typeface="Times New Roman"/>
              </a:rPr>
              <a:t>y</a:t>
            </a:r>
            <a:r>
              <a:rPr sz="2100" i="1" spc="7" baseline="-23809" dirty="0" smtClean="0">
                <a:latin typeface="Times New Roman"/>
                <a:cs typeface="Times New Roman"/>
              </a:rPr>
              <a:t>p</a:t>
            </a:r>
            <a:r>
              <a:rPr sz="2100" i="1" spc="0" baseline="-23809" dirty="0" smtClean="0">
                <a:latin typeface="Times New Roman"/>
                <a:cs typeface="Times New Roman"/>
              </a:rPr>
              <a:t>r</a:t>
            </a:r>
            <a:r>
              <a:rPr sz="2100" i="1" spc="-7" baseline="-23809" dirty="0" smtClean="0">
                <a:latin typeface="Times New Roman"/>
                <a:cs typeface="Times New Roman"/>
              </a:rPr>
              <a:t>e</a:t>
            </a:r>
            <a:r>
              <a:rPr sz="2100" i="1" spc="7" baseline="-23809" dirty="0" smtClean="0">
                <a:latin typeface="Times New Roman"/>
                <a:cs typeface="Times New Roman"/>
              </a:rPr>
              <a:t>d</a:t>
            </a:r>
            <a:r>
              <a:rPr sz="2100" i="1" spc="-52" baseline="-23809" dirty="0" smtClean="0">
                <a:latin typeface="Times New Roman"/>
                <a:cs typeface="Times New Roman"/>
              </a:rPr>
              <a:t> </a:t>
            </a:r>
            <a:r>
              <a:rPr sz="2450" spc="150" dirty="0" smtClean="0">
                <a:latin typeface="Times New Roman"/>
                <a:cs typeface="Times New Roman"/>
              </a:rPr>
              <a:t>(</a:t>
            </a:r>
            <a:r>
              <a:rPr sz="2450" i="1" spc="105" dirty="0" smtClean="0">
                <a:latin typeface="Times New Roman"/>
                <a:cs typeface="Times New Roman"/>
              </a:rPr>
              <a:t>x</a:t>
            </a:r>
            <a:r>
              <a:rPr sz="2450" spc="0" dirty="0" smtClean="0">
                <a:latin typeface="Times New Roman"/>
                <a:cs typeface="Times New Roman"/>
              </a:rPr>
              <a:t>)</a:t>
            </a:r>
            <a:r>
              <a:rPr sz="2450" spc="-200" dirty="0" smtClean="0">
                <a:latin typeface="Times New Roman"/>
                <a:cs typeface="Times New Roman"/>
              </a:rPr>
              <a:t> </a:t>
            </a:r>
            <a:r>
              <a:rPr sz="2450" spc="-90" dirty="0" smtClean="0">
                <a:latin typeface="Arial"/>
                <a:cs typeface="Arial"/>
              </a:rPr>
              <a:t>=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8818" y="1770190"/>
            <a:ext cx="661670" cy="417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spc="-375" dirty="0" smtClean="0">
                <a:latin typeface="Times New Roman"/>
                <a:cs typeface="Times New Roman"/>
              </a:rPr>
              <a:t>1</a:t>
            </a:r>
            <a:r>
              <a:rPr sz="2450" spc="-90" dirty="0" smtClean="0">
                <a:latin typeface="Arial"/>
                <a:cs typeface="Arial"/>
              </a:rPr>
              <a:t>+</a:t>
            </a:r>
            <a:r>
              <a:rPr sz="2450" spc="-320" dirty="0" smtClean="0">
                <a:latin typeface="Arial"/>
                <a:cs typeface="Arial"/>
              </a:rPr>
              <a:t> </a:t>
            </a:r>
            <a:r>
              <a:rPr sz="2450" i="1" spc="30" dirty="0" smtClean="0">
                <a:latin typeface="Times New Roman"/>
                <a:cs typeface="Times New Roman"/>
              </a:rPr>
              <a:t>e</a:t>
            </a:r>
            <a:r>
              <a:rPr sz="2100" spc="-67" baseline="43650" dirty="0" smtClean="0">
                <a:latin typeface="Arial"/>
                <a:cs typeface="Arial"/>
              </a:rPr>
              <a:t>−</a:t>
            </a:r>
            <a:r>
              <a:rPr sz="2100" spc="-397" baseline="43650" dirty="0" smtClean="0">
                <a:latin typeface="Arial"/>
                <a:cs typeface="Arial"/>
              </a:rPr>
              <a:t> </a:t>
            </a:r>
            <a:r>
              <a:rPr sz="1500" i="1" spc="7" baseline="61111" dirty="0" smtClean="0">
                <a:latin typeface="Times New Roman"/>
                <a:cs typeface="Times New Roman"/>
              </a:rPr>
              <a:t>z</a:t>
            </a:r>
            <a:endParaRPr sz="1500" baseline="61111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73676" y="1766166"/>
            <a:ext cx="670284" cy="0"/>
          </a:xfrm>
          <a:custGeom>
            <a:avLst/>
            <a:gdLst/>
            <a:ahLst/>
            <a:cxnLst/>
            <a:rect l="l" t="t" r="r" b="b"/>
            <a:pathLst>
              <a:path w="670284">
                <a:moveTo>
                  <a:pt x="0" y="0"/>
                </a:moveTo>
                <a:lnTo>
                  <a:pt x="670284" y="0"/>
                </a:lnTo>
              </a:path>
            </a:pathLst>
          </a:custGeom>
          <a:ln w="154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316284" y="1334545"/>
            <a:ext cx="1668780" cy="401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499870" algn="l"/>
              </a:tabLst>
            </a:pPr>
            <a:r>
              <a:rPr sz="2450" dirty="0" smtClean="0">
                <a:latin typeface="Times New Roman"/>
                <a:cs typeface="Times New Roman"/>
              </a:rPr>
              <a:t>1	1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1774" y="1521945"/>
            <a:ext cx="196215" cy="417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spc="-90" dirty="0" smtClean="0">
                <a:latin typeface="Arial"/>
                <a:cs typeface="Arial"/>
              </a:rPr>
              <a:t>=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30335" y="1629843"/>
            <a:ext cx="1680845" cy="5575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75" spc="-562" baseline="-24943" dirty="0" smtClean="0">
                <a:latin typeface="Times New Roman"/>
                <a:cs typeface="Times New Roman"/>
              </a:rPr>
              <a:t>1</a:t>
            </a:r>
            <a:r>
              <a:rPr sz="3675" spc="-135" baseline="-24943" dirty="0" smtClean="0">
                <a:latin typeface="Arial"/>
                <a:cs typeface="Arial"/>
              </a:rPr>
              <a:t>+</a:t>
            </a:r>
            <a:r>
              <a:rPr sz="3675" spc="-480" baseline="-24943" dirty="0" smtClean="0">
                <a:latin typeface="Arial"/>
                <a:cs typeface="Arial"/>
              </a:rPr>
              <a:t> </a:t>
            </a:r>
            <a:r>
              <a:rPr sz="3675" i="1" spc="44" baseline="-24943" dirty="0" smtClean="0">
                <a:latin typeface="Times New Roman"/>
                <a:cs typeface="Times New Roman"/>
              </a:rPr>
              <a:t>e</a:t>
            </a:r>
            <a:r>
              <a:rPr sz="1400" spc="25" dirty="0" smtClean="0">
                <a:latin typeface="Arial"/>
                <a:cs typeface="Arial"/>
              </a:rPr>
              <a:t>−</a:t>
            </a:r>
            <a:r>
              <a:rPr sz="1400" spc="105" dirty="0" smtClean="0">
                <a:latin typeface="Times New Roman"/>
                <a:cs typeface="Times New Roman"/>
              </a:rPr>
              <a:t>(</a:t>
            </a:r>
            <a:r>
              <a:rPr sz="1450" spc="-30" dirty="0" smtClean="0">
                <a:latin typeface="Arial"/>
                <a:cs typeface="Arial"/>
              </a:rPr>
              <a:t>β</a:t>
            </a:r>
            <a:r>
              <a:rPr sz="1500" spc="15" baseline="-19444" dirty="0" smtClean="0">
                <a:latin typeface="Times New Roman"/>
                <a:cs typeface="Times New Roman"/>
              </a:rPr>
              <a:t>0</a:t>
            </a:r>
            <a:r>
              <a:rPr sz="1500" spc="-179" baseline="-19444" dirty="0" smtClean="0">
                <a:latin typeface="Times New Roman"/>
                <a:cs typeface="Times New Roman"/>
              </a:rPr>
              <a:t> </a:t>
            </a:r>
            <a:r>
              <a:rPr sz="1400" spc="-20" dirty="0" smtClean="0">
                <a:latin typeface="Arial"/>
                <a:cs typeface="Arial"/>
              </a:rPr>
              <a:t>+</a:t>
            </a:r>
            <a:r>
              <a:rPr sz="1450" spc="-130" dirty="0" smtClean="0">
                <a:latin typeface="Arial"/>
                <a:cs typeface="Arial"/>
              </a:rPr>
              <a:t>β</a:t>
            </a:r>
            <a:r>
              <a:rPr sz="1500" spc="67" baseline="-19444" dirty="0" smtClean="0">
                <a:latin typeface="Times New Roman"/>
                <a:cs typeface="Times New Roman"/>
              </a:rPr>
              <a:t>1</a:t>
            </a:r>
            <a:r>
              <a:rPr sz="1400" i="1" spc="45" dirty="0" smtClean="0">
                <a:latin typeface="Times New Roman"/>
                <a:cs typeface="Times New Roman"/>
              </a:rPr>
              <a:t>x</a:t>
            </a:r>
            <a:r>
              <a:rPr sz="1400" spc="-150" dirty="0" smtClean="0">
                <a:latin typeface="Arial"/>
                <a:cs typeface="Arial"/>
              </a:rPr>
              <a:t>+</a:t>
            </a:r>
            <a:r>
              <a:rPr sz="1400" spc="-5" dirty="0" smtClean="0">
                <a:latin typeface="Times New Roman"/>
                <a:cs typeface="Times New Roman"/>
              </a:rPr>
              <a:t>..</a:t>
            </a:r>
            <a:r>
              <a:rPr sz="1400" spc="-10" dirty="0" smtClean="0">
                <a:latin typeface="Times New Roman"/>
                <a:cs typeface="Times New Roman"/>
              </a:rPr>
              <a:t>.</a:t>
            </a:r>
            <a:r>
              <a:rPr sz="1400" spc="-114" dirty="0" smtClean="0">
                <a:latin typeface="Arial"/>
                <a:cs typeface="Arial"/>
              </a:rPr>
              <a:t>+</a:t>
            </a:r>
            <a:r>
              <a:rPr sz="1450" spc="-30" dirty="0" smtClean="0">
                <a:latin typeface="Arial"/>
                <a:cs typeface="Arial"/>
              </a:rPr>
              <a:t>ε</a:t>
            </a:r>
            <a:r>
              <a:rPr sz="1450" spc="-21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193" y="1766166"/>
            <a:ext cx="1680979" cy="0"/>
          </a:xfrm>
          <a:custGeom>
            <a:avLst/>
            <a:gdLst/>
            <a:ahLst/>
            <a:cxnLst/>
            <a:rect l="l" t="t" r="r" b="b"/>
            <a:pathLst>
              <a:path w="1680979">
                <a:moveTo>
                  <a:pt x="0" y="0"/>
                </a:moveTo>
                <a:lnTo>
                  <a:pt x="1680979" y="0"/>
                </a:lnTo>
              </a:path>
            </a:pathLst>
          </a:custGeom>
          <a:ln w="154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/>
          <p:cNvSpPr/>
          <p:nvPr/>
        </p:nvSpPr>
        <p:spPr>
          <a:xfrm>
            <a:off x="2198716" y="3227022"/>
            <a:ext cx="320039" cy="116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/>
          <p:cNvSpPr/>
          <p:nvPr/>
        </p:nvSpPr>
        <p:spPr>
          <a:xfrm>
            <a:off x="2243558" y="3265830"/>
            <a:ext cx="230925" cy="1"/>
          </a:xfrm>
          <a:custGeom>
            <a:avLst/>
            <a:gdLst/>
            <a:ahLst/>
            <a:cxnLst/>
            <a:rect l="l" t="t" r="r" b="b"/>
            <a:pathLst>
              <a:path w="230925" h="1">
                <a:moveTo>
                  <a:pt x="230925" y="0"/>
                </a:moveTo>
                <a:lnTo>
                  <a:pt x="0" y="1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3"/>
          <p:cNvSpPr/>
          <p:nvPr/>
        </p:nvSpPr>
        <p:spPr>
          <a:xfrm>
            <a:off x="5546692" y="2699150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4"/>
          <p:cNvSpPr/>
          <p:nvPr/>
        </p:nvSpPr>
        <p:spPr>
          <a:xfrm>
            <a:off x="5546676" y="269915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41"/>
          <p:cNvSpPr/>
          <p:nvPr/>
        </p:nvSpPr>
        <p:spPr>
          <a:xfrm flipV="1">
            <a:off x="2362200" y="3265065"/>
            <a:ext cx="6067132" cy="0"/>
          </a:xfrm>
          <a:custGeom>
            <a:avLst/>
            <a:gdLst/>
            <a:ahLst/>
            <a:cxnLst/>
            <a:rect l="l" t="t" r="r" b="b"/>
            <a:pathLst>
              <a:path w="5221475" h="1">
                <a:moveTo>
                  <a:pt x="0" y="0"/>
                </a:moveTo>
                <a:lnTo>
                  <a:pt x="5221475" y="1"/>
                </a:lnTo>
              </a:path>
            </a:pathLst>
          </a:custGeom>
          <a:ln w="253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9"/>
          <p:cNvSpPr/>
          <p:nvPr/>
        </p:nvSpPr>
        <p:spPr>
          <a:xfrm>
            <a:off x="1997075" y="2376064"/>
            <a:ext cx="6524845" cy="1892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175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606276"/>
            <a:ext cx="5491480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3200" dirty="0" smtClean="0">
                <a:solidFill>
                  <a:srgbClr val="9BBB59"/>
                </a:solidFill>
                <a:latin typeface="Calibri"/>
                <a:cs typeface="Calibri"/>
              </a:rPr>
              <a:t>Logistic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 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Regressi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n 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C</a:t>
            </a:r>
            <a:r>
              <a:rPr sz="3200" spc="-5" dirty="0" smtClean="0">
                <a:solidFill>
                  <a:srgbClr val="4BACC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s</a:t>
            </a:r>
            <a:r>
              <a:rPr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t </a:t>
            </a:r>
            <a:r>
              <a:rPr lang="en-CA"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Function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487" y="1521945"/>
            <a:ext cx="1151255" cy="447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i="1" spc="95" dirty="0" smtClean="0">
                <a:latin typeface="Times New Roman"/>
                <a:cs typeface="Times New Roman"/>
              </a:rPr>
              <a:t>y</a:t>
            </a:r>
            <a:r>
              <a:rPr sz="2100" i="1" spc="7" baseline="-23809" dirty="0" smtClean="0">
                <a:latin typeface="Times New Roman"/>
                <a:cs typeface="Times New Roman"/>
              </a:rPr>
              <a:t>p</a:t>
            </a:r>
            <a:r>
              <a:rPr sz="2100" i="1" spc="0" baseline="-23809" dirty="0" smtClean="0">
                <a:latin typeface="Times New Roman"/>
                <a:cs typeface="Times New Roman"/>
              </a:rPr>
              <a:t>r</a:t>
            </a:r>
            <a:r>
              <a:rPr sz="2100" i="1" spc="-7" baseline="-23809" dirty="0" smtClean="0">
                <a:latin typeface="Times New Roman"/>
                <a:cs typeface="Times New Roman"/>
              </a:rPr>
              <a:t>e</a:t>
            </a:r>
            <a:r>
              <a:rPr sz="2100" i="1" spc="7" baseline="-23809" dirty="0" smtClean="0">
                <a:latin typeface="Times New Roman"/>
                <a:cs typeface="Times New Roman"/>
              </a:rPr>
              <a:t>d</a:t>
            </a:r>
            <a:r>
              <a:rPr sz="2100" i="1" spc="-52" baseline="-23809" dirty="0" smtClean="0">
                <a:latin typeface="Times New Roman"/>
                <a:cs typeface="Times New Roman"/>
              </a:rPr>
              <a:t> </a:t>
            </a:r>
            <a:r>
              <a:rPr sz="2450" spc="150" dirty="0" smtClean="0">
                <a:latin typeface="Times New Roman"/>
                <a:cs typeface="Times New Roman"/>
              </a:rPr>
              <a:t>(</a:t>
            </a:r>
            <a:r>
              <a:rPr sz="2450" i="1" spc="105" dirty="0" smtClean="0">
                <a:latin typeface="Times New Roman"/>
                <a:cs typeface="Times New Roman"/>
              </a:rPr>
              <a:t>x</a:t>
            </a:r>
            <a:r>
              <a:rPr sz="2450" spc="0" dirty="0" smtClean="0">
                <a:latin typeface="Times New Roman"/>
                <a:cs typeface="Times New Roman"/>
              </a:rPr>
              <a:t>)</a:t>
            </a:r>
            <a:r>
              <a:rPr sz="2450" spc="-200" dirty="0" smtClean="0">
                <a:latin typeface="Times New Roman"/>
                <a:cs typeface="Times New Roman"/>
              </a:rPr>
              <a:t> </a:t>
            </a:r>
            <a:r>
              <a:rPr sz="2450" spc="-90" dirty="0" smtClean="0">
                <a:latin typeface="Arial"/>
                <a:cs typeface="Arial"/>
              </a:rPr>
              <a:t>=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8818" y="1770190"/>
            <a:ext cx="661670" cy="417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spc="-375" dirty="0" smtClean="0">
                <a:latin typeface="Times New Roman"/>
                <a:cs typeface="Times New Roman"/>
              </a:rPr>
              <a:t>1</a:t>
            </a:r>
            <a:r>
              <a:rPr sz="2450" spc="-90" dirty="0" smtClean="0">
                <a:latin typeface="Arial"/>
                <a:cs typeface="Arial"/>
              </a:rPr>
              <a:t>+</a:t>
            </a:r>
            <a:r>
              <a:rPr sz="2450" spc="-320" dirty="0" smtClean="0">
                <a:latin typeface="Arial"/>
                <a:cs typeface="Arial"/>
              </a:rPr>
              <a:t> </a:t>
            </a:r>
            <a:r>
              <a:rPr sz="2450" i="1" spc="30" dirty="0" smtClean="0">
                <a:latin typeface="Times New Roman"/>
                <a:cs typeface="Times New Roman"/>
              </a:rPr>
              <a:t>e</a:t>
            </a:r>
            <a:r>
              <a:rPr sz="2100" spc="-67" baseline="43650" dirty="0" smtClean="0">
                <a:latin typeface="Arial"/>
                <a:cs typeface="Arial"/>
              </a:rPr>
              <a:t>−</a:t>
            </a:r>
            <a:r>
              <a:rPr sz="2100" spc="-397" baseline="43650" dirty="0" smtClean="0">
                <a:latin typeface="Arial"/>
                <a:cs typeface="Arial"/>
              </a:rPr>
              <a:t> </a:t>
            </a:r>
            <a:r>
              <a:rPr sz="1500" i="1" spc="7" baseline="61111" dirty="0" smtClean="0">
                <a:latin typeface="Times New Roman"/>
                <a:cs typeface="Times New Roman"/>
              </a:rPr>
              <a:t>z</a:t>
            </a:r>
            <a:endParaRPr sz="1500" baseline="61111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73676" y="1766166"/>
            <a:ext cx="670284" cy="0"/>
          </a:xfrm>
          <a:custGeom>
            <a:avLst/>
            <a:gdLst/>
            <a:ahLst/>
            <a:cxnLst/>
            <a:rect l="l" t="t" r="r" b="b"/>
            <a:pathLst>
              <a:path w="670284">
                <a:moveTo>
                  <a:pt x="0" y="0"/>
                </a:moveTo>
                <a:lnTo>
                  <a:pt x="670284" y="0"/>
                </a:lnTo>
              </a:path>
            </a:pathLst>
          </a:custGeom>
          <a:ln w="154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316284" y="1334545"/>
            <a:ext cx="1668780" cy="401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499870" algn="l"/>
              </a:tabLst>
            </a:pPr>
            <a:r>
              <a:rPr sz="2450" dirty="0" smtClean="0">
                <a:latin typeface="Times New Roman"/>
                <a:cs typeface="Times New Roman"/>
              </a:rPr>
              <a:t>1	1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1774" y="1521945"/>
            <a:ext cx="196215" cy="417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spc="-90" dirty="0" smtClean="0">
                <a:latin typeface="Arial"/>
                <a:cs typeface="Arial"/>
              </a:rPr>
              <a:t>=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30335" y="1629843"/>
            <a:ext cx="1680845" cy="5575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75" spc="-562" baseline="-24943" dirty="0" smtClean="0">
                <a:latin typeface="Times New Roman"/>
                <a:cs typeface="Times New Roman"/>
              </a:rPr>
              <a:t>1</a:t>
            </a:r>
            <a:r>
              <a:rPr sz="3675" spc="-135" baseline="-24943" dirty="0" smtClean="0">
                <a:latin typeface="Arial"/>
                <a:cs typeface="Arial"/>
              </a:rPr>
              <a:t>+</a:t>
            </a:r>
            <a:r>
              <a:rPr sz="3675" spc="-480" baseline="-24943" dirty="0" smtClean="0">
                <a:latin typeface="Arial"/>
                <a:cs typeface="Arial"/>
              </a:rPr>
              <a:t> </a:t>
            </a:r>
            <a:r>
              <a:rPr sz="3675" i="1" spc="44" baseline="-24943" dirty="0" smtClean="0">
                <a:latin typeface="Times New Roman"/>
                <a:cs typeface="Times New Roman"/>
              </a:rPr>
              <a:t>e</a:t>
            </a:r>
            <a:r>
              <a:rPr sz="1400" spc="25" dirty="0" smtClean="0">
                <a:latin typeface="Arial"/>
                <a:cs typeface="Arial"/>
              </a:rPr>
              <a:t>−</a:t>
            </a:r>
            <a:r>
              <a:rPr sz="1400" spc="105" dirty="0" smtClean="0">
                <a:latin typeface="Times New Roman"/>
                <a:cs typeface="Times New Roman"/>
              </a:rPr>
              <a:t>(</a:t>
            </a:r>
            <a:r>
              <a:rPr sz="1450" spc="-30" dirty="0" smtClean="0">
                <a:latin typeface="Arial"/>
                <a:cs typeface="Arial"/>
              </a:rPr>
              <a:t>β</a:t>
            </a:r>
            <a:r>
              <a:rPr sz="1500" spc="15" baseline="-19444" dirty="0" smtClean="0">
                <a:latin typeface="Times New Roman"/>
                <a:cs typeface="Times New Roman"/>
              </a:rPr>
              <a:t>0</a:t>
            </a:r>
            <a:r>
              <a:rPr sz="1500" spc="-179" baseline="-19444" dirty="0" smtClean="0">
                <a:latin typeface="Times New Roman"/>
                <a:cs typeface="Times New Roman"/>
              </a:rPr>
              <a:t> </a:t>
            </a:r>
            <a:r>
              <a:rPr sz="1400" spc="-20" dirty="0" smtClean="0">
                <a:latin typeface="Arial"/>
                <a:cs typeface="Arial"/>
              </a:rPr>
              <a:t>+</a:t>
            </a:r>
            <a:r>
              <a:rPr sz="1450" spc="-130" dirty="0" smtClean="0">
                <a:latin typeface="Arial"/>
                <a:cs typeface="Arial"/>
              </a:rPr>
              <a:t>β</a:t>
            </a:r>
            <a:r>
              <a:rPr sz="1500" spc="67" baseline="-19444" dirty="0" smtClean="0">
                <a:latin typeface="Times New Roman"/>
                <a:cs typeface="Times New Roman"/>
              </a:rPr>
              <a:t>1</a:t>
            </a:r>
            <a:r>
              <a:rPr sz="1400" i="1" spc="45" dirty="0" smtClean="0">
                <a:latin typeface="Times New Roman"/>
                <a:cs typeface="Times New Roman"/>
              </a:rPr>
              <a:t>x</a:t>
            </a:r>
            <a:r>
              <a:rPr sz="1400" spc="-150" dirty="0" smtClean="0">
                <a:latin typeface="Arial"/>
                <a:cs typeface="Arial"/>
              </a:rPr>
              <a:t>+</a:t>
            </a:r>
            <a:r>
              <a:rPr sz="1400" spc="-5" dirty="0" smtClean="0">
                <a:latin typeface="Times New Roman"/>
                <a:cs typeface="Times New Roman"/>
              </a:rPr>
              <a:t>..</a:t>
            </a:r>
            <a:r>
              <a:rPr sz="1400" spc="-10" dirty="0" smtClean="0">
                <a:latin typeface="Times New Roman"/>
                <a:cs typeface="Times New Roman"/>
              </a:rPr>
              <a:t>.</a:t>
            </a:r>
            <a:r>
              <a:rPr sz="1400" spc="-114" dirty="0" smtClean="0">
                <a:latin typeface="Arial"/>
                <a:cs typeface="Arial"/>
              </a:rPr>
              <a:t>+</a:t>
            </a:r>
            <a:r>
              <a:rPr sz="1450" spc="-30" dirty="0" smtClean="0">
                <a:latin typeface="Arial"/>
                <a:cs typeface="Arial"/>
              </a:rPr>
              <a:t>ε</a:t>
            </a:r>
            <a:r>
              <a:rPr sz="1450" spc="-21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193" y="1766166"/>
            <a:ext cx="1680979" cy="0"/>
          </a:xfrm>
          <a:custGeom>
            <a:avLst/>
            <a:gdLst/>
            <a:ahLst/>
            <a:cxnLst/>
            <a:rect l="l" t="t" r="r" b="b"/>
            <a:pathLst>
              <a:path w="1680979">
                <a:moveTo>
                  <a:pt x="0" y="0"/>
                </a:moveTo>
                <a:lnTo>
                  <a:pt x="1680979" y="0"/>
                </a:lnTo>
              </a:path>
            </a:pathLst>
          </a:custGeom>
          <a:ln w="154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/>
          <p:cNvSpPr/>
          <p:nvPr/>
        </p:nvSpPr>
        <p:spPr>
          <a:xfrm>
            <a:off x="2198716" y="3227022"/>
            <a:ext cx="320039" cy="116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/>
          <p:cNvSpPr/>
          <p:nvPr/>
        </p:nvSpPr>
        <p:spPr>
          <a:xfrm>
            <a:off x="2243558" y="3265830"/>
            <a:ext cx="230925" cy="1"/>
          </a:xfrm>
          <a:custGeom>
            <a:avLst/>
            <a:gdLst/>
            <a:ahLst/>
            <a:cxnLst/>
            <a:rect l="l" t="t" r="r" b="b"/>
            <a:pathLst>
              <a:path w="230925" h="1">
                <a:moveTo>
                  <a:pt x="230925" y="0"/>
                </a:moveTo>
                <a:lnTo>
                  <a:pt x="0" y="1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3"/>
          <p:cNvSpPr/>
          <p:nvPr/>
        </p:nvSpPr>
        <p:spPr>
          <a:xfrm>
            <a:off x="5546692" y="2699150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4"/>
          <p:cNvSpPr/>
          <p:nvPr/>
        </p:nvSpPr>
        <p:spPr>
          <a:xfrm>
            <a:off x="5546676" y="269915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41"/>
          <p:cNvSpPr/>
          <p:nvPr/>
        </p:nvSpPr>
        <p:spPr>
          <a:xfrm flipV="1">
            <a:off x="2362200" y="3265065"/>
            <a:ext cx="6067132" cy="0"/>
          </a:xfrm>
          <a:custGeom>
            <a:avLst/>
            <a:gdLst/>
            <a:ahLst/>
            <a:cxnLst/>
            <a:rect l="l" t="t" r="r" b="b"/>
            <a:pathLst>
              <a:path w="5221475" h="1">
                <a:moveTo>
                  <a:pt x="0" y="0"/>
                </a:moveTo>
                <a:lnTo>
                  <a:pt x="5221475" y="1"/>
                </a:lnTo>
              </a:path>
            </a:pathLst>
          </a:custGeom>
          <a:ln w="253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9"/>
          <p:cNvSpPr/>
          <p:nvPr/>
        </p:nvSpPr>
        <p:spPr>
          <a:xfrm>
            <a:off x="1997075" y="2376064"/>
            <a:ext cx="6524845" cy="1892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600200" y="2470550"/>
            <a:ext cx="67818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object 2"/>
          <p:cNvSpPr txBox="1"/>
          <p:nvPr/>
        </p:nvSpPr>
        <p:spPr>
          <a:xfrm>
            <a:off x="152400" y="2286000"/>
            <a:ext cx="1447800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y</a:t>
            </a:r>
            <a:r>
              <a:rPr lang="en-US" sz="2200" dirty="0" err="1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_true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= 1</a:t>
            </a:r>
            <a:endParaRPr sz="2200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7287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606276"/>
            <a:ext cx="5491480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3200" dirty="0" smtClean="0">
                <a:solidFill>
                  <a:srgbClr val="9BBB59"/>
                </a:solidFill>
                <a:latin typeface="Calibri"/>
                <a:cs typeface="Calibri"/>
              </a:rPr>
              <a:t>Logistic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 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Regressi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n 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C</a:t>
            </a:r>
            <a:r>
              <a:rPr sz="3200" spc="-5" dirty="0" smtClean="0">
                <a:solidFill>
                  <a:srgbClr val="4BACC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s</a:t>
            </a:r>
            <a:r>
              <a:rPr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t </a:t>
            </a:r>
            <a:r>
              <a:rPr lang="en-CA"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Function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487" y="1521945"/>
            <a:ext cx="1151255" cy="447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i="1" spc="95" dirty="0" smtClean="0">
                <a:latin typeface="Times New Roman"/>
                <a:cs typeface="Times New Roman"/>
              </a:rPr>
              <a:t>y</a:t>
            </a:r>
            <a:r>
              <a:rPr sz="2100" i="1" spc="7" baseline="-23809" dirty="0" smtClean="0">
                <a:latin typeface="Times New Roman"/>
                <a:cs typeface="Times New Roman"/>
              </a:rPr>
              <a:t>p</a:t>
            </a:r>
            <a:r>
              <a:rPr sz="2100" i="1" spc="0" baseline="-23809" dirty="0" smtClean="0">
                <a:latin typeface="Times New Roman"/>
                <a:cs typeface="Times New Roman"/>
              </a:rPr>
              <a:t>r</a:t>
            </a:r>
            <a:r>
              <a:rPr sz="2100" i="1" spc="-7" baseline="-23809" dirty="0" smtClean="0">
                <a:latin typeface="Times New Roman"/>
                <a:cs typeface="Times New Roman"/>
              </a:rPr>
              <a:t>e</a:t>
            </a:r>
            <a:r>
              <a:rPr sz="2100" i="1" spc="7" baseline="-23809" dirty="0" smtClean="0">
                <a:latin typeface="Times New Roman"/>
                <a:cs typeface="Times New Roman"/>
              </a:rPr>
              <a:t>d</a:t>
            </a:r>
            <a:r>
              <a:rPr sz="2100" i="1" spc="-52" baseline="-23809" dirty="0" smtClean="0">
                <a:latin typeface="Times New Roman"/>
                <a:cs typeface="Times New Roman"/>
              </a:rPr>
              <a:t> </a:t>
            </a:r>
            <a:r>
              <a:rPr sz="2450" spc="150" dirty="0" smtClean="0">
                <a:latin typeface="Times New Roman"/>
                <a:cs typeface="Times New Roman"/>
              </a:rPr>
              <a:t>(</a:t>
            </a:r>
            <a:r>
              <a:rPr sz="2450" i="1" spc="105" dirty="0" smtClean="0">
                <a:latin typeface="Times New Roman"/>
                <a:cs typeface="Times New Roman"/>
              </a:rPr>
              <a:t>x</a:t>
            </a:r>
            <a:r>
              <a:rPr sz="2450" spc="0" dirty="0" smtClean="0">
                <a:latin typeface="Times New Roman"/>
                <a:cs typeface="Times New Roman"/>
              </a:rPr>
              <a:t>)</a:t>
            </a:r>
            <a:r>
              <a:rPr sz="2450" spc="-200" dirty="0" smtClean="0">
                <a:latin typeface="Times New Roman"/>
                <a:cs typeface="Times New Roman"/>
              </a:rPr>
              <a:t> </a:t>
            </a:r>
            <a:r>
              <a:rPr sz="2450" spc="-90" dirty="0" smtClean="0">
                <a:latin typeface="Arial"/>
                <a:cs typeface="Arial"/>
              </a:rPr>
              <a:t>=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8818" y="1770190"/>
            <a:ext cx="661670" cy="417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spc="-375" dirty="0" smtClean="0">
                <a:latin typeface="Times New Roman"/>
                <a:cs typeface="Times New Roman"/>
              </a:rPr>
              <a:t>1</a:t>
            </a:r>
            <a:r>
              <a:rPr sz="2450" spc="-90" dirty="0" smtClean="0">
                <a:latin typeface="Arial"/>
                <a:cs typeface="Arial"/>
              </a:rPr>
              <a:t>+</a:t>
            </a:r>
            <a:r>
              <a:rPr sz="2450" spc="-320" dirty="0" smtClean="0">
                <a:latin typeface="Arial"/>
                <a:cs typeface="Arial"/>
              </a:rPr>
              <a:t> </a:t>
            </a:r>
            <a:r>
              <a:rPr sz="2450" i="1" spc="30" dirty="0" smtClean="0">
                <a:latin typeface="Times New Roman"/>
                <a:cs typeface="Times New Roman"/>
              </a:rPr>
              <a:t>e</a:t>
            </a:r>
            <a:r>
              <a:rPr sz="2100" spc="-67" baseline="43650" dirty="0" smtClean="0">
                <a:latin typeface="Arial"/>
                <a:cs typeface="Arial"/>
              </a:rPr>
              <a:t>−</a:t>
            </a:r>
            <a:r>
              <a:rPr sz="2100" spc="-397" baseline="43650" dirty="0" smtClean="0">
                <a:latin typeface="Arial"/>
                <a:cs typeface="Arial"/>
              </a:rPr>
              <a:t> </a:t>
            </a:r>
            <a:r>
              <a:rPr sz="1500" i="1" spc="7" baseline="61111" dirty="0" smtClean="0">
                <a:latin typeface="Times New Roman"/>
                <a:cs typeface="Times New Roman"/>
              </a:rPr>
              <a:t>z</a:t>
            </a:r>
            <a:endParaRPr sz="1500" baseline="61111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73676" y="1766166"/>
            <a:ext cx="670284" cy="0"/>
          </a:xfrm>
          <a:custGeom>
            <a:avLst/>
            <a:gdLst/>
            <a:ahLst/>
            <a:cxnLst/>
            <a:rect l="l" t="t" r="r" b="b"/>
            <a:pathLst>
              <a:path w="670284">
                <a:moveTo>
                  <a:pt x="0" y="0"/>
                </a:moveTo>
                <a:lnTo>
                  <a:pt x="670284" y="0"/>
                </a:lnTo>
              </a:path>
            </a:pathLst>
          </a:custGeom>
          <a:ln w="154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316284" y="1334545"/>
            <a:ext cx="1668780" cy="401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499870" algn="l"/>
              </a:tabLst>
            </a:pPr>
            <a:r>
              <a:rPr sz="2450" dirty="0" smtClean="0">
                <a:latin typeface="Times New Roman"/>
                <a:cs typeface="Times New Roman"/>
              </a:rPr>
              <a:t>1	1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1774" y="1521945"/>
            <a:ext cx="196215" cy="417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spc="-90" dirty="0" smtClean="0">
                <a:latin typeface="Arial"/>
                <a:cs typeface="Arial"/>
              </a:rPr>
              <a:t>=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30335" y="1629843"/>
            <a:ext cx="1680845" cy="5575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75" spc="-562" baseline="-24943" dirty="0" smtClean="0">
                <a:latin typeface="Times New Roman"/>
                <a:cs typeface="Times New Roman"/>
              </a:rPr>
              <a:t>1</a:t>
            </a:r>
            <a:r>
              <a:rPr sz="3675" spc="-135" baseline="-24943" dirty="0" smtClean="0">
                <a:latin typeface="Arial"/>
                <a:cs typeface="Arial"/>
              </a:rPr>
              <a:t>+</a:t>
            </a:r>
            <a:r>
              <a:rPr sz="3675" spc="-480" baseline="-24943" dirty="0" smtClean="0">
                <a:latin typeface="Arial"/>
                <a:cs typeface="Arial"/>
              </a:rPr>
              <a:t> </a:t>
            </a:r>
            <a:r>
              <a:rPr sz="3675" i="1" spc="44" baseline="-24943" dirty="0" smtClean="0">
                <a:latin typeface="Times New Roman"/>
                <a:cs typeface="Times New Roman"/>
              </a:rPr>
              <a:t>e</a:t>
            </a:r>
            <a:r>
              <a:rPr sz="1400" spc="25" dirty="0" smtClean="0">
                <a:latin typeface="Arial"/>
                <a:cs typeface="Arial"/>
              </a:rPr>
              <a:t>−</a:t>
            </a:r>
            <a:r>
              <a:rPr sz="1400" spc="105" dirty="0" smtClean="0">
                <a:latin typeface="Times New Roman"/>
                <a:cs typeface="Times New Roman"/>
              </a:rPr>
              <a:t>(</a:t>
            </a:r>
            <a:r>
              <a:rPr sz="1450" spc="-30" dirty="0" smtClean="0">
                <a:latin typeface="Arial"/>
                <a:cs typeface="Arial"/>
              </a:rPr>
              <a:t>β</a:t>
            </a:r>
            <a:r>
              <a:rPr sz="1500" spc="15" baseline="-19444" dirty="0" smtClean="0">
                <a:latin typeface="Times New Roman"/>
                <a:cs typeface="Times New Roman"/>
              </a:rPr>
              <a:t>0</a:t>
            </a:r>
            <a:r>
              <a:rPr sz="1500" spc="-179" baseline="-19444" dirty="0" smtClean="0">
                <a:latin typeface="Times New Roman"/>
                <a:cs typeface="Times New Roman"/>
              </a:rPr>
              <a:t> </a:t>
            </a:r>
            <a:r>
              <a:rPr sz="1400" spc="-20" dirty="0" smtClean="0">
                <a:latin typeface="Arial"/>
                <a:cs typeface="Arial"/>
              </a:rPr>
              <a:t>+</a:t>
            </a:r>
            <a:r>
              <a:rPr sz="1450" spc="-130" dirty="0" smtClean="0">
                <a:latin typeface="Arial"/>
                <a:cs typeface="Arial"/>
              </a:rPr>
              <a:t>β</a:t>
            </a:r>
            <a:r>
              <a:rPr sz="1500" spc="67" baseline="-19444" dirty="0" smtClean="0">
                <a:latin typeface="Times New Roman"/>
                <a:cs typeface="Times New Roman"/>
              </a:rPr>
              <a:t>1</a:t>
            </a:r>
            <a:r>
              <a:rPr sz="1400" i="1" spc="45" dirty="0" smtClean="0">
                <a:latin typeface="Times New Roman"/>
                <a:cs typeface="Times New Roman"/>
              </a:rPr>
              <a:t>x</a:t>
            </a:r>
            <a:r>
              <a:rPr sz="1400" spc="-150" dirty="0" smtClean="0">
                <a:latin typeface="Arial"/>
                <a:cs typeface="Arial"/>
              </a:rPr>
              <a:t>+</a:t>
            </a:r>
            <a:r>
              <a:rPr sz="1400" spc="-5" dirty="0" smtClean="0">
                <a:latin typeface="Times New Roman"/>
                <a:cs typeface="Times New Roman"/>
              </a:rPr>
              <a:t>..</a:t>
            </a:r>
            <a:r>
              <a:rPr sz="1400" spc="-10" dirty="0" smtClean="0">
                <a:latin typeface="Times New Roman"/>
                <a:cs typeface="Times New Roman"/>
              </a:rPr>
              <a:t>.</a:t>
            </a:r>
            <a:r>
              <a:rPr sz="1400" spc="-114" dirty="0" smtClean="0">
                <a:latin typeface="Arial"/>
                <a:cs typeface="Arial"/>
              </a:rPr>
              <a:t>+</a:t>
            </a:r>
            <a:r>
              <a:rPr sz="1450" spc="-30" dirty="0" smtClean="0">
                <a:latin typeface="Arial"/>
                <a:cs typeface="Arial"/>
              </a:rPr>
              <a:t>ε</a:t>
            </a:r>
            <a:r>
              <a:rPr sz="1450" spc="-21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193" y="1766166"/>
            <a:ext cx="1680979" cy="0"/>
          </a:xfrm>
          <a:custGeom>
            <a:avLst/>
            <a:gdLst/>
            <a:ahLst/>
            <a:cxnLst/>
            <a:rect l="l" t="t" r="r" b="b"/>
            <a:pathLst>
              <a:path w="1680979">
                <a:moveTo>
                  <a:pt x="0" y="0"/>
                </a:moveTo>
                <a:lnTo>
                  <a:pt x="1680979" y="0"/>
                </a:lnTo>
              </a:path>
            </a:pathLst>
          </a:custGeom>
          <a:ln w="154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/>
          <p:cNvSpPr/>
          <p:nvPr/>
        </p:nvSpPr>
        <p:spPr>
          <a:xfrm>
            <a:off x="2198716" y="3227022"/>
            <a:ext cx="320039" cy="116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/>
          <p:cNvSpPr/>
          <p:nvPr/>
        </p:nvSpPr>
        <p:spPr>
          <a:xfrm>
            <a:off x="2243558" y="3265830"/>
            <a:ext cx="230925" cy="1"/>
          </a:xfrm>
          <a:custGeom>
            <a:avLst/>
            <a:gdLst/>
            <a:ahLst/>
            <a:cxnLst/>
            <a:rect l="l" t="t" r="r" b="b"/>
            <a:pathLst>
              <a:path w="230925" h="1">
                <a:moveTo>
                  <a:pt x="230925" y="0"/>
                </a:moveTo>
                <a:lnTo>
                  <a:pt x="0" y="1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3"/>
          <p:cNvSpPr/>
          <p:nvPr/>
        </p:nvSpPr>
        <p:spPr>
          <a:xfrm>
            <a:off x="5546692" y="2699150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4"/>
          <p:cNvSpPr/>
          <p:nvPr/>
        </p:nvSpPr>
        <p:spPr>
          <a:xfrm>
            <a:off x="5546676" y="269915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41"/>
          <p:cNvSpPr/>
          <p:nvPr/>
        </p:nvSpPr>
        <p:spPr>
          <a:xfrm flipV="1">
            <a:off x="2362200" y="3265065"/>
            <a:ext cx="6067132" cy="0"/>
          </a:xfrm>
          <a:custGeom>
            <a:avLst/>
            <a:gdLst/>
            <a:ahLst/>
            <a:cxnLst/>
            <a:rect l="l" t="t" r="r" b="b"/>
            <a:pathLst>
              <a:path w="5221475" h="1">
                <a:moveTo>
                  <a:pt x="0" y="0"/>
                </a:moveTo>
                <a:lnTo>
                  <a:pt x="5221475" y="1"/>
                </a:lnTo>
              </a:path>
            </a:pathLst>
          </a:custGeom>
          <a:ln w="253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9"/>
          <p:cNvSpPr/>
          <p:nvPr/>
        </p:nvSpPr>
        <p:spPr>
          <a:xfrm>
            <a:off x="1997075" y="2376064"/>
            <a:ext cx="6524845" cy="1892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600200" y="2470550"/>
            <a:ext cx="67818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object 2"/>
          <p:cNvSpPr txBox="1"/>
          <p:nvPr/>
        </p:nvSpPr>
        <p:spPr>
          <a:xfrm>
            <a:off x="152400" y="2286000"/>
            <a:ext cx="1447800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y</a:t>
            </a:r>
            <a:r>
              <a:rPr lang="en-US" sz="2200" dirty="0" err="1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_true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= 1</a:t>
            </a:r>
            <a:endParaRPr sz="2200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612092" y="2879525"/>
            <a:ext cx="67818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object 2"/>
          <p:cNvSpPr txBox="1"/>
          <p:nvPr/>
        </p:nvSpPr>
        <p:spPr>
          <a:xfrm>
            <a:off x="152400" y="2667000"/>
            <a:ext cx="1447800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y</a:t>
            </a:r>
            <a:r>
              <a:rPr lang="en-US" sz="2200" dirty="0" err="1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_pred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=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.75</a:t>
            </a:r>
            <a:endParaRPr sz="2200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793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606276"/>
            <a:ext cx="5491480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3200" dirty="0" smtClean="0">
                <a:solidFill>
                  <a:srgbClr val="9BBB59"/>
                </a:solidFill>
                <a:latin typeface="Calibri"/>
                <a:cs typeface="Calibri"/>
              </a:rPr>
              <a:t>Logistic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 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Regressi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n 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C</a:t>
            </a:r>
            <a:r>
              <a:rPr sz="3200" spc="-5" dirty="0" smtClean="0">
                <a:solidFill>
                  <a:srgbClr val="4BACC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s</a:t>
            </a:r>
            <a:r>
              <a:rPr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t </a:t>
            </a:r>
            <a:r>
              <a:rPr lang="en-CA"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Function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487" y="1521945"/>
            <a:ext cx="1151255" cy="447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i="1" spc="95" dirty="0" smtClean="0">
                <a:latin typeface="Times New Roman"/>
                <a:cs typeface="Times New Roman"/>
              </a:rPr>
              <a:t>y</a:t>
            </a:r>
            <a:r>
              <a:rPr sz="2100" i="1" spc="7" baseline="-23809" dirty="0" smtClean="0">
                <a:latin typeface="Times New Roman"/>
                <a:cs typeface="Times New Roman"/>
              </a:rPr>
              <a:t>p</a:t>
            </a:r>
            <a:r>
              <a:rPr sz="2100" i="1" spc="0" baseline="-23809" dirty="0" smtClean="0">
                <a:latin typeface="Times New Roman"/>
                <a:cs typeface="Times New Roman"/>
              </a:rPr>
              <a:t>r</a:t>
            </a:r>
            <a:r>
              <a:rPr sz="2100" i="1" spc="-7" baseline="-23809" dirty="0" smtClean="0">
                <a:latin typeface="Times New Roman"/>
                <a:cs typeface="Times New Roman"/>
              </a:rPr>
              <a:t>e</a:t>
            </a:r>
            <a:r>
              <a:rPr sz="2100" i="1" spc="7" baseline="-23809" dirty="0" smtClean="0">
                <a:latin typeface="Times New Roman"/>
                <a:cs typeface="Times New Roman"/>
              </a:rPr>
              <a:t>d</a:t>
            </a:r>
            <a:r>
              <a:rPr sz="2100" i="1" spc="-52" baseline="-23809" dirty="0" smtClean="0">
                <a:latin typeface="Times New Roman"/>
                <a:cs typeface="Times New Roman"/>
              </a:rPr>
              <a:t> </a:t>
            </a:r>
            <a:r>
              <a:rPr sz="2450" spc="150" dirty="0" smtClean="0">
                <a:latin typeface="Times New Roman"/>
                <a:cs typeface="Times New Roman"/>
              </a:rPr>
              <a:t>(</a:t>
            </a:r>
            <a:r>
              <a:rPr sz="2450" i="1" spc="105" dirty="0" smtClean="0">
                <a:latin typeface="Times New Roman"/>
                <a:cs typeface="Times New Roman"/>
              </a:rPr>
              <a:t>x</a:t>
            </a:r>
            <a:r>
              <a:rPr sz="2450" spc="0" dirty="0" smtClean="0">
                <a:latin typeface="Times New Roman"/>
                <a:cs typeface="Times New Roman"/>
              </a:rPr>
              <a:t>)</a:t>
            </a:r>
            <a:r>
              <a:rPr sz="2450" spc="-200" dirty="0" smtClean="0">
                <a:latin typeface="Times New Roman"/>
                <a:cs typeface="Times New Roman"/>
              </a:rPr>
              <a:t> </a:t>
            </a:r>
            <a:r>
              <a:rPr sz="2450" spc="-90" dirty="0" smtClean="0">
                <a:latin typeface="Arial"/>
                <a:cs typeface="Arial"/>
              </a:rPr>
              <a:t>=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8818" y="1770190"/>
            <a:ext cx="661670" cy="417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spc="-375" dirty="0" smtClean="0">
                <a:latin typeface="Times New Roman"/>
                <a:cs typeface="Times New Roman"/>
              </a:rPr>
              <a:t>1</a:t>
            </a:r>
            <a:r>
              <a:rPr sz="2450" spc="-90" dirty="0" smtClean="0">
                <a:latin typeface="Arial"/>
                <a:cs typeface="Arial"/>
              </a:rPr>
              <a:t>+</a:t>
            </a:r>
            <a:r>
              <a:rPr sz="2450" spc="-320" dirty="0" smtClean="0">
                <a:latin typeface="Arial"/>
                <a:cs typeface="Arial"/>
              </a:rPr>
              <a:t> </a:t>
            </a:r>
            <a:r>
              <a:rPr sz="2450" i="1" spc="30" dirty="0" smtClean="0">
                <a:latin typeface="Times New Roman"/>
                <a:cs typeface="Times New Roman"/>
              </a:rPr>
              <a:t>e</a:t>
            </a:r>
            <a:r>
              <a:rPr sz="2100" spc="-67" baseline="43650" dirty="0" smtClean="0">
                <a:latin typeface="Arial"/>
                <a:cs typeface="Arial"/>
              </a:rPr>
              <a:t>−</a:t>
            </a:r>
            <a:r>
              <a:rPr sz="2100" spc="-397" baseline="43650" dirty="0" smtClean="0">
                <a:latin typeface="Arial"/>
                <a:cs typeface="Arial"/>
              </a:rPr>
              <a:t> </a:t>
            </a:r>
            <a:r>
              <a:rPr sz="1500" i="1" spc="7" baseline="61111" dirty="0" smtClean="0">
                <a:latin typeface="Times New Roman"/>
                <a:cs typeface="Times New Roman"/>
              </a:rPr>
              <a:t>z</a:t>
            </a:r>
            <a:endParaRPr sz="1500" baseline="61111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73676" y="1766166"/>
            <a:ext cx="670284" cy="0"/>
          </a:xfrm>
          <a:custGeom>
            <a:avLst/>
            <a:gdLst/>
            <a:ahLst/>
            <a:cxnLst/>
            <a:rect l="l" t="t" r="r" b="b"/>
            <a:pathLst>
              <a:path w="670284">
                <a:moveTo>
                  <a:pt x="0" y="0"/>
                </a:moveTo>
                <a:lnTo>
                  <a:pt x="670284" y="0"/>
                </a:lnTo>
              </a:path>
            </a:pathLst>
          </a:custGeom>
          <a:ln w="154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316284" y="1334545"/>
            <a:ext cx="1668780" cy="401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499870" algn="l"/>
              </a:tabLst>
            </a:pPr>
            <a:r>
              <a:rPr sz="2450" dirty="0" smtClean="0">
                <a:latin typeface="Times New Roman"/>
                <a:cs typeface="Times New Roman"/>
              </a:rPr>
              <a:t>1	1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1774" y="1521945"/>
            <a:ext cx="196215" cy="417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spc="-90" dirty="0" smtClean="0">
                <a:latin typeface="Arial"/>
                <a:cs typeface="Arial"/>
              </a:rPr>
              <a:t>=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30335" y="1629843"/>
            <a:ext cx="1680845" cy="5575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75" spc="-562" baseline="-24943" dirty="0" smtClean="0">
                <a:latin typeface="Times New Roman"/>
                <a:cs typeface="Times New Roman"/>
              </a:rPr>
              <a:t>1</a:t>
            </a:r>
            <a:r>
              <a:rPr sz="3675" spc="-135" baseline="-24943" dirty="0" smtClean="0">
                <a:latin typeface="Arial"/>
                <a:cs typeface="Arial"/>
              </a:rPr>
              <a:t>+</a:t>
            </a:r>
            <a:r>
              <a:rPr sz="3675" spc="-480" baseline="-24943" dirty="0" smtClean="0">
                <a:latin typeface="Arial"/>
                <a:cs typeface="Arial"/>
              </a:rPr>
              <a:t> </a:t>
            </a:r>
            <a:r>
              <a:rPr sz="3675" i="1" spc="44" baseline="-24943" dirty="0" smtClean="0">
                <a:latin typeface="Times New Roman"/>
                <a:cs typeface="Times New Roman"/>
              </a:rPr>
              <a:t>e</a:t>
            </a:r>
            <a:r>
              <a:rPr sz="1400" spc="25" dirty="0" smtClean="0">
                <a:latin typeface="Arial"/>
                <a:cs typeface="Arial"/>
              </a:rPr>
              <a:t>−</a:t>
            </a:r>
            <a:r>
              <a:rPr sz="1400" spc="105" dirty="0" smtClean="0">
                <a:latin typeface="Times New Roman"/>
                <a:cs typeface="Times New Roman"/>
              </a:rPr>
              <a:t>(</a:t>
            </a:r>
            <a:r>
              <a:rPr sz="1450" spc="-30" dirty="0" smtClean="0">
                <a:latin typeface="Arial"/>
                <a:cs typeface="Arial"/>
              </a:rPr>
              <a:t>β</a:t>
            </a:r>
            <a:r>
              <a:rPr sz="1500" spc="15" baseline="-19444" dirty="0" smtClean="0">
                <a:latin typeface="Times New Roman"/>
                <a:cs typeface="Times New Roman"/>
              </a:rPr>
              <a:t>0</a:t>
            </a:r>
            <a:r>
              <a:rPr sz="1500" spc="-179" baseline="-19444" dirty="0" smtClean="0">
                <a:latin typeface="Times New Roman"/>
                <a:cs typeface="Times New Roman"/>
              </a:rPr>
              <a:t> </a:t>
            </a:r>
            <a:r>
              <a:rPr sz="1400" spc="-20" dirty="0" smtClean="0">
                <a:latin typeface="Arial"/>
                <a:cs typeface="Arial"/>
              </a:rPr>
              <a:t>+</a:t>
            </a:r>
            <a:r>
              <a:rPr sz="1450" spc="-130" dirty="0" smtClean="0">
                <a:latin typeface="Arial"/>
                <a:cs typeface="Arial"/>
              </a:rPr>
              <a:t>β</a:t>
            </a:r>
            <a:r>
              <a:rPr sz="1500" spc="67" baseline="-19444" dirty="0" smtClean="0">
                <a:latin typeface="Times New Roman"/>
                <a:cs typeface="Times New Roman"/>
              </a:rPr>
              <a:t>1</a:t>
            </a:r>
            <a:r>
              <a:rPr sz="1400" i="1" spc="45" dirty="0" smtClean="0">
                <a:latin typeface="Times New Roman"/>
                <a:cs typeface="Times New Roman"/>
              </a:rPr>
              <a:t>x</a:t>
            </a:r>
            <a:r>
              <a:rPr sz="1400" spc="-150" dirty="0" smtClean="0">
                <a:latin typeface="Arial"/>
                <a:cs typeface="Arial"/>
              </a:rPr>
              <a:t>+</a:t>
            </a:r>
            <a:r>
              <a:rPr sz="1400" spc="-5" dirty="0" smtClean="0">
                <a:latin typeface="Times New Roman"/>
                <a:cs typeface="Times New Roman"/>
              </a:rPr>
              <a:t>..</a:t>
            </a:r>
            <a:r>
              <a:rPr sz="1400" spc="-10" dirty="0" smtClean="0">
                <a:latin typeface="Times New Roman"/>
                <a:cs typeface="Times New Roman"/>
              </a:rPr>
              <a:t>.</a:t>
            </a:r>
            <a:r>
              <a:rPr sz="1400" spc="-114" dirty="0" smtClean="0">
                <a:latin typeface="Arial"/>
                <a:cs typeface="Arial"/>
              </a:rPr>
              <a:t>+</a:t>
            </a:r>
            <a:r>
              <a:rPr sz="1450" spc="-30" dirty="0" smtClean="0">
                <a:latin typeface="Arial"/>
                <a:cs typeface="Arial"/>
              </a:rPr>
              <a:t>ε</a:t>
            </a:r>
            <a:r>
              <a:rPr sz="1450" spc="-21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193" y="1766166"/>
            <a:ext cx="1680979" cy="0"/>
          </a:xfrm>
          <a:custGeom>
            <a:avLst/>
            <a:gdLst/>
            <a:ahLst/>
            <a:cxnLst/>
            <a:rect l="l" t="t" r="r" b="b"/>
            <a:pathLst>
              <a:path w="1680979">
                <a:moveTo>
                  <a:pt x="0" y="0"/>
                </a:moveTo>
                <a:lnTo>
                  <a:pt x="1680979" y="0"/>
                </a:lnTo>
              </a:path>
            </a:pathLst>
          </a:custGeom>
          <a:ln w="154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/>
          <p:cNvSpPr/>
          <p:nvPr/>
        </p:nvSpPr>
        <p:spPr>
          <a:xfrm>
            <a:off x="2198716" y="3227022"/>
            <a:ext cx="320039" cy="116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/>
          <p:cNvSpPr/>
          <p:nvPr/>
        </p:nvSpPr>
        <p:spPr>
          <a:xfrm>
            <a:off x="2243558" y="3265830"/>
            <a:ext cx="230925" cy="1"/>
          </a:xfrm>
          <a:custGeom>
            <a:avLst/>
            <a:gdLst/>
            <a:ahLst/>
            <a:cxnLst/>
            <a:rect l="l" t="t" r="r" b="b"/>
            <a:pathLst>
              <a:path w="230925" h="1">
                <a:moveTo>
                  <a:pt x="230925" y="0"/>
                </a:moveTo>
                <a:lnTo>
                  <a:pt x="0" y="1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3"/>
          <p:cNvSpPr/>
          <p:nvPr/>
        </p:nvSpPr>
        <p:spPr>
          <a:xfrm>
            <a:off x="5546692" y="2699150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4"/>
          <p:cNvSpPr/>
          <p:nvPr/>
        </p:nvSpPr>
        <p:spPr>
          <a:xfrm>
            <a:off x="5546676" y="269915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41"/>
          <p:cNvSpPr/>
          <p:nvPr/>
        </p:nvSpPr>
        <p:spPr>
          <a:xfrm flipV="1">
            <a:off x="2362200" y="3265065"/>
            <a:ext cx="6067132" cy="0"/>
          </a:xfrm>
          <a:custGeom>
            <a:avLst/>
            <a:gdLst/>
            <a:ahLst/>
            <a:cxnLst/>
            <a:rect l="l" t="t" r="r" b="b"/>
            <a:pathLst>
              <a:path w="5221475" h="1">
                <a:moveTo>
                  <a:pt x="0" y="0"/>
                </a:moveTo>
                <a:lnTo>
                  <a:pt x="5221475" y="1"/>
                </a:lnTo>
              </a:path>
            </a:pathLst>
          </a:custGeom>
          <a:ln w="253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9"/>
          <p:cNvSpPr/>
          <p:nvPr/>
        </p:nvSpPr>
        <p:spPr>
          <a:xfrm>
            <a:off x="1997075" y="2376064"/>
            <a:ext cx="6524845" cy="1892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600200" y="2470550"/>
            <a:ext cx="67818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612092" y="2879525"/>
            <a:ext cx="67818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object 2"/>
          <p:cNvSpPr txBox="1"/>
          <p:nvPr/>
        </p:nvSpPr>
        <p:spPr>
          <a:xfrm>
            <a:off x="32154" y="2482450"/>
            <a:ext cx="1143000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e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rror =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.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2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5</a:t>
            </a:r>
            <a:endParaRPr sz="2200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1219200" y="2454475"/>
            <a:ext cx="304800" cy="457200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07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606276"/>
            <a:ext cx="5491480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3200" dirty="0" smtClean="0">
                <a:solidFill>
                  <a:srgbClr val="9BBB59"/>
                </a:solidFill>
                <a:latin typeface="Calibri"/>
                <a:cs typeface="Calibri"/>
              </a:rPr>
              <a:t>Logistic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 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Regressi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n 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C</a:t>
            </a:r>
            <a:r>
              <a:rPr sz="3200" spc="-5" dirty="0" smtClean="0">
                <a:solidFill>
                  <a:srgbClr val="4BACC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s</a:t>
            </a:r>
            <a:r>
              <a:rPr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t </a:t>
            </a:r>
            <a:r>
              <a:rPr lang="en-CA"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Function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487" y="1521945"/>
            <a:ext cx="1151255" cy="447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i="1" spc="95" dirty="0" smtClean="0">
                <a:latin typeface="Times New Roman"/>
                <a:cs typeface="Times New Roman"/>
              </a:rPr>
              <a:t>y</a:t>
            </a:r>
            <a:r>
              <a:rPr sz="2100" i="1" spc="7" baseline="-23809" dirty="0" smtClean="0">
                <a:latin typeface="Times New Roman"/>
                <a:cs typeface="Times New Roman"/>
              </a:rPr>
              <a:t>p</a:t>
            </a:r>
            <a:r>
              <a:rPr sz="2100" i="1" spc="0" baseline="-23809" dirty="0" smtClean="0">
                <a:latin typeface="Times New Roman"/>
                <a:cs typeface="Times New Roman"/>
              </a:rPr>
              <a:t>r</a:t>
            </a:r>
            <a:r>
              <a:rPr sz="2100" i="1" spc="-7" baseline="-23809" dirty="0" smtClean="0">
                <a:latin typeface="Times New Roman"/>
                <a:cs typeface="Times New Roman"/>
              </a:rPr>
              <a:t>e</a:t>
            </a:r>
            <a:r>
              <a:rPr sz="2100" i="1" spc="7" baseline="-23809" dirty="0" smtClean="0">
                <a:latin typeface="Times New Roman"/>
                <a:cs typeface="Times New Roman"/>
              </a:rPr>
              <a:t>d</a:t>
            </a:r>
            <a:r>
              <a:rPr sz="2100" i="1" spc="-52" baseline="-23809" dirty="0" smtClean="0">
                <a:latin typeface="Times New Roman"/>
                <a:cs typeface="Times New Roman"/>
              </a:rPr>
              <a:t> </a:t>
            </a:r>
            <a:r>
              <a:rPr sz="2450" spc="150" dirty="0" smtClean="0">
                <a:latin typeface="Times New Roman"/>
                <a:cs typeface="Times New Roman"/>
              </a:rPr>
              <a:t>(</a:t>
            </a:r>
            <a:r>
              <a:rPr sz="2450" i="1" spc="105" dirty="0" smtClean="0">
                <a:latin typeface="Times New Roman"/>
                <a:cs typeface="Times New Roman"/>
              </a:rPr>
              <a:t>x</a:t>
            </a:r>
            <a:r>
              <a:rPr sz="2450" spc="0" dirty="0" smtClean="0">
                <a:latin typeface="Times New Roman"/>
                <a:cs typeface="Times New Roman"/>
              </a:rPr>
              <a:t>)</a:t>
            </a:r>
            <a:r>
              <a:rPr sz="2450" spc="-200" dirty="0" smtClean="0">
                <a:latin typeface="Times New Roman"/>
                <a:cs typeface="Times New Roman"/>
              </a:rPr>
              <a:t> </a:t>
            </a:r>
            <a:r>
              <a:rPr sz="2450" spc="-90" dirty="0" smtClean="0">
                <a:latin typeface="Arial"/>
                <a:cs typeface="Arial"/>
              </a:rPr>
              <a:t>=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8818" y="1770190"/>
            <a:ext cx="661670" cy="417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spc="-375" dirty="0" smtClean="0">
                <a:latin typeface="Times New Roman"/>
                <a:cs typeface="Times New Roman"/>
              </a:rPr>
              <a:t>1</a:t>
            </a:r>
            <a:r>
              <a:rPr sz="2450" spc="-90" dirty="0" smtClean="0">
                <a:latin typeface="Arial"/>
                <a:cs typeface="Arial"/>
              </a:rPr>
              <a:t>+</a:t>
            </a:r>
            <a:r>
              <a:rPr sz="2450" spc="-320" dirty="0" smtClean="0">
                <a:latin typeface="Arial"/>
                <a:cs typeface="Arial"/>
              </a:rPr>
              <a:t> </a:t>
            </a:r>
            <a:r>
              <a:rPr sz="2450" i="1" spc="30" dirty="0" smtClean="0">
                <a:latin typeface="Times New Roman"/>
                <a:cs typeface="Times New Roman"/>
              </a:rPr>
              <a:t>e</a:t>
            </a:r>
            <a:r>
              <a:rPr sz="2100" spc="-67" baseline="43650" dirty="0" smtClean="0">
                <a:latin typeface="Arial"/>
                <a:cs typeface="Arial"/>
              </a:rPr>
              <a:t>−</a:t>
            </a:r>
            <a:r>
              <a:rPr sz="2100" spc="-397" baseline="43650" dirty="0" smtClean="0">
                <a:latin typeface="Arial"/>
                <a:cs typeface="Arial"/>
              </a:rPr>
              <a:t> </a:t>
            </a:r>
            <a:r>
              <a:rPr sz="1500" i="1" spc="7" baseline="61111" dirty="0" smtClean="0">
                <a:latin typeface="Times New Roman"/>
                <a:cs typeface="Times New Roman"/>
              </a:rPr>
              <a:t>z</a:t>
            </a:r>
            <a:endParaRPr sz="1500" baseline="61111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73676" y="1766166"/>
            <a:ext cx="670284" cy="0"/>
          </a:xfrm>
          <a:custGeom>
            <a:avLst/>
            <a:gdLst/>
            <a:ahLst/>
            <a:cxnLst/>
            <a:rect l="l" t="t" r="r" b="b"/>
            <a:pathLst>
              <a:path w="670284">
                <a:moveTo>
                  <a:pt x="0" y="0"/>
                </a:moveTo>
                <a:lnTo>
                  <a:pt x="670284" y="0"/>
                </a:lnTo>
              </a:path>
            </a:pathLst>
          </a:custGeom>
          <a:ln w="154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316284" y="1334545"/>
            <a:ext cx="1668780" cy="401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499870" algn="l"/>
              </a:tabLst>
            </a:pPr>
            <a:r>
              <a:rPr sz="2450" dirty="0" smtClean="0">
                <a:latin typeface="Times New Roman"/>
                <a:cs typeface="Times New Roman"/>
              </a:rPr>
              <a:t>1	1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1774" y="1521945"/>
            <a:ext cx="196215" cy="417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spc="-90" dirty="0" smtClean="0">
                <a:latin typeface="Arial"/>
                <a:cs typeface="Arial"/>
              </a:rPr>
              <a:t>=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30335" y="1629843"/>
            <a:ext cx="1680845" cy="5575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75" spc="-562" baseline="-24943" dirty="0" smtClean="0">
                <a:latin typeface="Times New Roman"/>
                <a:cs typeface="Times New Roman"/>
              </a:rPr>
              <a:t>1</a:t>
            </a:r>
            <a:r>
              <a:rPr sz="3675" spc="-135" baseline="-24943" dirty="0" smtClean="0">
                <a:latin typeface="Arial"/>
                <a:cs typeface="Arial"/>
              </a:rPr>
              <a:t>+</a:t>
            </a:r>
            <a:r>
              <a:rPr sz="3675" spc="-480" baseline="-24943" dirty="0" smtClean="0">
                <a:latin typeface="Arial"/>
                <a:cs typeface="Arial"/>
              </a:rPr>
              <a:t> </a:t>
            </a:r>
            <a:r>
              <a:rPr sz="3675" i="1" spc="44" baseline="-24943" dirty="0" smtClean="0">
                <a:latin typeface="Times New Roman"/>
                <a:cs typeface="Times New Roman"/>
              </a:rPr>
              <a:t>e</a:t>
            </a:r>
            <a:r>
              <a:rPr sz="1400" spc="25" dirty="0" smtClean="0">
                <a:latin typeface="Arial"/>
                <a:cs typeface="Arial"/>
              </a:rPr>
              <a:t>−</a:t>
            </a:r>
            <a:r>
              <a:rPr sz="1400" spc="105" dirty="0" smtClean="0">
                <a:latin typeface="Times New Roman"/>
                <a:cs typeface="Times New Roman"/>
              </a:rPr>
              <a:t>(</a:t>
            </a:r>
            <a:r>
              <a:rPr sz="1450" spc="-30" dirty="0" smtClean="0">
                <a:latin typeface="Arial"/>
                <a:cs typeface="Arial"/>
              </a:rPr>
              <a:t>β</a:t>
            </a:r>
            <a:r>
              <a:rPr sz="1500" spc="15" baseline="-19444" dirty="0" smtClean="0">
                <a:latin typeface="Times New Roman"/>
                <a:cs typeface="Times New Roman"/>
              </a:rPr>
              <a:t>0</a:t>
            </a:r>
            <a:r>
              <a:rPr sz="1500" spc="-179" baseline="-19444" dirty="0" smtClean="0">
                <a:latin typeface="Times New Roman"/>
                <a:cs typeface="Times New Roman"/>
              </a:rPr>
              <a:t> </a:t>
            </a:r>
            <a:r>
              <a:rPr sz="1400" spc="-20" dirty="0" smtClean="0">
                <a:latin typeface="Arial"/>
                <a:cs typeface="Arial"/>
              </a:rPr>
              <a:t>+</a:t>
            </a:r>
            <a:r>
              <a:rPr sz="1450" spc="-130" dirty="0" smtClean="0">
                <a:latin typeface="Arial"/>
                <a:cs typeface="Arial"/>
              </a:rPr>
              <a:t>β</a:t>
            </a:r>
            <a:r>
              <a:rPr sz="1500" spc="67" baseline="-19444" dirty="0" smtClean="0">
                <a:latin typeface="Times New Roman"/>
                <a:cs typeface="Times New Roman"/>
              </a:rPr>
              <a:t>1</a:t>
            </a:r>
            <a:r>
              <a:rPr sz="1400" i="1" spc="45" dirty="0" smtClean="0">
                <a:latin typeface="Times New Roman"/>
                <a:cs typeface="Times New Roman"/>
              </a:rPr>
              <a:t>x</a:t>
            </a:r>
            <a:r>
              <a:rPr sz="1400" spc="-150" dirty="0" smtClean="0">
                <a:latin typeface="Arial"/>
                <a:cs typeface="Arial"/>
              </a:rPr>
              <a:t>+</a:t>
            </a:r>
            <a:r>
              <a:rPr sz="1400" spc="-5" dirty="0" smtClean="0">
                <a:latin typeface="Times New Roman"/>
                <a:cs typeface="Times New Roman"/>
              </a:rPr>
              <a:t>..</a:t>
            </a:r>
            <a:r>
              <a:rPr sz="1400" spc="-10" dirty="0" smtClean="0">
                <a:latin typeface="Times New Roman"/>
                <a:cs typeface="Times New Roman"/>
              </a:rPr>
              <a:t>.</a:t>
            </a:r>
            <a:r>
              <a:rPr sz="1400" spc="-114" dirty="0" smtClean="0">
                <a:latin typeface="Arial"/>
                <a:cs typeface="Arial"/>
              </a:rPr>
              <a:t>+</a:t>
            </a:r>
            <a:r>
              <a:rPr sz="1450" spc="-30" dirty="0" smtClean="0">
                <a:latin typeface="Arial"/>
                <a:cs typeface="Arial"/>
              </a:rPr>
              <a:t>ε</a:t>
            </a:r>
            <a:r>
              <a:rPr sz="1450" spc="-21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193" y="1766166"/>
            <a:ext cx="1680979" cy="0"/>
          </a:xfrm>
          <a:custGeom>
            <a:avLst/>
            <a:gdLst/>
            <a:ahLst/>
            <a:cxnLst/>
            <a:rect l="l" t="t" r="r" b="b"/>
            <a:pathLst>
              <a:path w="1680979">
                <a:moveTo>
                  <a:pt x="0" y="0"/>
                </a:moveTo>
                <a:lnTo>
                  <a:pt x="1680979" y="0"/>
                </a:lnTo>
              </a:path>
            </a:pathLst>
          </a:custGeom>
          <a:ln w="154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/>
          <p:cNvSpPr/>
          <p:nvPr/>
        </p:nvSpPr>
        <p:spPr>
          <a:xfrm>
            <a:off x="2198716" y="3227022"/>
            <a:ext cx="320039" cy="116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/>
          <p:cNvSpPr/>
          <p:nvPr/>
        </p:nvSpPr>
        <p:spPr>
          <a:xfrm>
            <a:off x="2243558" y="3265830"/>
            <a:ext cx="230925" cy="1"/>
          </a:xfrm>
          <a:custGeom>
            <a:avLst/>
            <a:gdLst/>
            <a:ahLst/>
            <a:cxnLst/>
            <a:rect l="l" t="t" r="r" b="b"/>
            <a:pathLst>
              <a:path w="230925" h="1">
                <a:moveTo>
                  <a:pt x="230925" y="0"/>
                </a:moveTo>
                <a:lnTo>
                  <a:pt x="0" y="1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3"/>
          <p:cNvSpPr/>
          <p:nvPr/>
        </p:nvSpPr>
        <p:spPr>
          <a:xfrm>
            <a:off x="4876816" y="3505199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4"/>
          <p:cNvSpPr/>
          <p:nvPr/>
        </p:nvSpPr>
        <p:spPr>
          <a:xfrm>
            <a:off x="4876800" y="350520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41"/>
          <p:cNvSpPr/>
          <p:nvPr/>
        </p:nvSpPr>
        <p:spPr>
          <a:xfrm flipV="1">
            <a:off x="2362200" y="3265065"/>
            <a:ext cx="6067132" cy="0"/>
          </a:xfrm>
          <a:custGeom>
            <a:avLst/>
            <a:gdLst/>
            <a:ahLst/>
            <a:cxnLst/>
            <a:rect l="l" t="t" r="r" b="b"/>
            <a:pathLst>
              <a:path w="5221475" h="1">
                <a:moveTo>
                  <a:pt x="0" y="0"/>
                </a:moveTo>
                <a:lnTo>
                  <a:pt x="5221475" y="1"/>
                </a:lnTo>
              </a:path>
            </a:pathLst>
          </a:custGeom>
          <a:ln w="253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9"/>
          <p:cNvSpPr/>
          <p:nvPr/>
        </p:nvSpPr>
        <p:spPr>
          <a:xfrm>
            <a:off x="1997075" y="2376064"/>
            <a:ext cx="6524845" cy="1892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600200" y="2470550"/>
            <a:ext cx="67818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612092" y="3685575"/>
            <a:ext cx="67818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object 2"/>
          <p:cNvSpPr txBox="1"/>
          <p:nvPr/>
        </p:nvSpPr>
        <p:spPr>
          <a:xfrm>
            <a:off x="32154" y="2863450"/>
            <a:ext cx="1143000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e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rror =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.75</a:t>
            </a:r>
            <a:endParaRPr sz="2200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1219200" y="2454474"/>
            <a:ext cx="304800" cy="1203125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72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606276"/>
            <a:ext cx="5491480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3200" dirty="0" smtClean="0">
                <a:solidFill>
                  <a:srgbClr val="9BBB59"/>
                </a:solidFill>
                <a:latin typeface="Calibri"/>
                <a:cs typeface="Calibri"/>
              </a:rPr>
              <a:t>Logistic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 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Regressi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n 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C</a:t>
            </a:r>
            <a:r>
              <a:rPr sz="3200" spc="-5" dirty="0" smtClean="0">
                <a:solidFill>
                  <a:srgbClr val="4BACC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s</a:t>
            </a:r>
            <a:r>
              <a:rPr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t </a:t>
            </a:r>
            <a:r>
              <a:rPr lang="en-CA"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Function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487" y="1521945"/>
            <a:ext cx="1151255" cy="447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i="1" spc="95" dirty="0" smtClean="0">
                <a:latin typeface="Times New Roman"/>
                <a:cs typeface="Times New Roman"/>
              </a:rPr>
              <a:t>y</a:t>
            </a:r>
            <a:r>
              <a:rPr sz="2100" i="1" spc="7" baseline="-23809" dirty="0" smtClean="0">
                <a:latin typeface="Times New Roman"/>
                <a:cs typeface="Times New Roman"/>
              </a:rPr>
              <a:t>p</a:t>
            </a:r>
            <a:r>
              <a:rPr sz="2100" i="1" spc="0" baseline="-23809" dirty="0" smtClean="0">
                <a:latin typeface="Times New Roman"/>
                <a:cs typeface="Times New Roman"/>
              </a:rPr>
              <a:t>r</a:t>
            </a:r>
            <a:r>
              <a:rPr sz="2100" i="1" spc="-7" baseline="-23809" dirty="0" smtClean="0">
                <a:latin typeface="Times New Roman"/>
                <a:cs typeface="Times New Roman"/>
              </a:rPr>
              <a:t>e</a:t>
            </a:r>
            <a:r>
              <a:rPr sz="2100" i="1" spc="7" baseline="-23809" dirty="0" smtClean="0">
                <a:latin typeface="Times New Roman"/>
                <a:cs typeface="Times New Roman"/>
              </a:rPr>
              <a:t>d</a:t>
            </a:r>
            <a:r>
              <a:rPr sz="2100" i="1" spc="-52" baseline="-23809" dirty="0" smtClean="0">
                <a:latin typeface="Times New Roman"/>
                <a:cs typeface="Times New Roman"/>
              </a:rPr>
              <a:t> </a:t>
            </a:r>
            <a:r>
              <a:rPr sz="2450" spc="150" dirty="0" smtClean="0">
                <a:latin typeface="Times New Roman"/>
                <a:cs typeface="Times New Roman"/>
              </a:rPr>
              <a:t>(</a:t>
            </a:r>
            <a:r>
              <a:rPr sz="2450" i="1" spc="105" dirty="0" smtClean="0">
                <a:latin typeface="Times New Roman"/>
                <a:cs typeface="Times New Roman"/>
              </a:rPr>
              <a:t>x</a:t>
            </a:r>
            <a:r>
              <a:rPr sz="2450" spc="0" dirty="0" smtClean="0">
                <a:latin typeface="Times New Roman"/>
                <a:cs typeface="Times New Roman"/>
              </a:rPr>
              <a:t>)</a:t>
            </a:r>
            <a:r>
              <a:rPr sz="2450" spc="-200" dirty="0" smtClean="0">
                <a:latin typeface="Times New Roman"/>
                <a:cs typeface="Times New Roman"/>
              </a:rPr>
              <a:t> </a:t>
            </a:r>
            <a:r>
              <a:rPr sz="2450" spc="-90" dirty="0" smtClean="0">
                <a:latin typeface="Arial"/>
                <a:cs typeface="Arial"/>
              </a:rPr>
              <a:t>=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8818" y="1770190"/>
            <a:ext cx="661670" cy="417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spc="-375" dirty="0" smtClean="0">
                <a:latin typeface="Times New Roman"/>
                <a:cs typeface="Times New Roman"/>
              </a:rPr>
              <a:t>1</a:t>
            </a:r>
            <a:r>
              <a:rPr sz="2450" spc="-90" dirty="0" smtClean="0">
                <a:latin typeface="Arial"/>
                <a:cs typeface="Arial"/>
              </a:rPr>
              <a:t>+</a:t>
            </a:r>
            <a:r>
              <a:rPr sz="2450" spc="-320" dirty="0" smtClean="0">
                <a:latin typeface="Arial"/>
                <a:cs typeface="Arial"/>
              </a:rPr>
              <a:t> </a:t>
            </a:r>
            <a:r>
              <a:rPr sz="2450" i="1" spc="30" dirty="0" smtClean="0">
                <a:latin typeface="Times New Roman"/>
                <a:cs typeface="Times New Roman"/>
              </a:rPr>
              <a:t>e</a:t>
            </a:r>
            <a:r>
              <a:rPr sz="2100" spc="-67" baseline="43650" dirty="0" smtClean="0">
                <a:latin typeface="Arial"/>
                <a:cs typeface="Arial"/>
              </a:rPr>
              <a:t>−</a:t>
            </a:r>
            <a:r>
              <a:rPr sz="2100" spc="-397" baseline="43650" dirty="0" smtClean="0">
                <a:latin typeface="Arial"/>
                <a:cs typeface="Arial"/>
              </a:rPr>
              <a:t> </a:t>
            </a:r>
            <a:r>
              <a:rPr sz="1500" i="1" spc="7" baseline="61111" dirty="0" smtClean="0">
                <a:latin typeface="Times New Roman"/>
                <a:cs typeface="Times New Roman"/>
              </a:rPr>
              <a:t>z</a:t>
            </a:r>
            <a:endParaRPr sz="1500" baseline="61111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73676" y="1766166"/>
            <a:ext cx="670284" cy="0"/>
          </a:xfrm>
          <a:custGeom>
            <a:avLst/>
            <a:gdLst/>
            <a:ahLst/>
            <a:cxnLst/>
            <a:rect l="l" t="t" r="r" b="b"/>
            <a:pathLst>
              <a:path w="670284">
                <a:moveTo>
                  <a:pt x="0" y="0"/>
                </a:moveTo>
                <a:lnTo>
                  <a:pt x="670284" y="0"/>
                </a:lnTo>
              </a:path>
            </a:pathLst>
          </a:custGeom>
          <a:ln w="154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316284" y="1334545"/>
            <a:ext cx="1668780" cy="401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499870" algn="l"/>
              </a:tabLst>
            </a:pPr>
            <a:r>
              <a:rPr sz="2450" dirty="0" smtClean="0">
                <a:latin typeface="Times New Roman"/>
                <a:cs typeface="Times New Roman"/>
              </a:rPr>
              <a:t>1	1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1774" y="1521945"/>
            <a:ext cx="196215" cy="417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spc="-90" dirty="0" smtClean="0">
                <a:latin typeface="Arial"/>
                <a:cs typeface="Arial"/>
              </a:rPr>
              <a:t>=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30335" y="1629843"/>
            <a:ext cx="1680845" cy="5575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75" spc="-562" baseline="-24943" dirty="0" smtClean="0">
                <a:latin typeface="Times New Roman"/>
                <a:cs typeface="Times New Roman"/>
              </a:rPr>
              <a:t>1</a:t>
            </a:r>
            <a:r>
              <a:rPr sz="3675" spc="-135" baseline="-24943" dirty="0" smtClean="0">
                <a:latin typeface="Arial"/>
                <a:cs typeface="Arial"/>
              </a:rPr>
              <a:t>+</a:t>
            </a:r>
            <a:r>
              <a:rPr sz="3675" spc="-480" baseline="-24943" dirty="0" smtClean="0">
                <a:latin typeface="Arial"/>
                <a:cs typeface="Arial"/>
              </a:rPr>
              <a:t> </a:t>
            </a:r>
            <a:r>
              <a:rPr sz="3675" i="1" spc="44" baseline="-24943" dirty="0" smtClean="0">
                <a:latin typeface="Times New Roman"/>
                <a:cs typeface="Times New Roman"/>
              </a:rPr>
              <a:t>e</a:t>
            </a:r>
            <a:r>
              <a:rPr sz="1400" spc="25" dirty="0" smtClean="0">
                <a:latin typeface="Arial"/>
                <a:cs typeface="Arial"/>
              </a:rPr>
              <a:t>−</a:t>
            </a:r>
            <a:r>
              <a:rPr sz="1400" spc="105" dirty="0" smtClean="0">
                <a:latin typeface="Times New Roman"/>
                <a:cs typeface="Times New Roman"/>
              </a:rPr>
              <a:t>(</a:t>
            </a:r>
            <a:r>
              <a:rPr sz="1450" spc="-30" dirty="0" smtClean="0">
                <a:latin typeface="Arial"/>
                <a:cs typeface="Arial"/>
              </a:rPr>
              <a:t>β</a:t>
            </a:r>
            <a:r>
              <a:rPr sz="1500" spc="15" baseline="-19444" dirty="0" smtClean="0">
                <a:latin typeface="Times New Roman"/>
                <a:cs typeface="Times New Roman"/>
              </a:rPr>
              <a:t>0</a:t>
            </a:r>
            <a:r>
              <a:rPr sz="1500" spc="-179" baseline="-19444" dirty="0" smtClean="0">
                <a:latin typeface="Times New Roman"/>
                <a:cs typeface="Times New Roman"/>
              </a:rPr>
              <a:t> </a:t>
            </a:r>
            <a:r>
              <a:rPr sz="1400" spc="-20" dirty="0" smtClean="0">
                <a:latin typeface="Arial"/>
                <a:cs typeface="Arial"/>
              </a:rPr>
              <a:t>+</a:t>
            </a:r>
            <a:r>
              <a:rPr sz="1450" spc="-130" dirty="0" smtClean="0">
                <a:latin typeface="Arial"/>
                <a:cs typeface="Arial"/>
              </a:rPr>
              <a:t>β</a:t>
            </a:r>
            <a:r>
              <a:rPr sz="1500" spc="67" baseline="-19444" dirty="0" smtClean="0">
                <a:latin typeface="Times New Roman"/>
                <a:cs typeface="Times New Roman"/>
              </a:rPr>
              <a:t>1</a:t>
            </a:r>
            <a:r>
              <a:rPr sz="1400" i="1" spc="45" dirty="0" smtClean="0">
                <a:latin typeface="Times New Roman"/>
                <a:cs typeface="Times New Roman"/>
              </a:rPr>
              <a:t>x</a:t>
            </a:r>
            <a:r>
              <a:rPr sz="1400" spc="-150" dirty="0" smtClean="0">
                <a:latin typeface="Arial"/>
                <a:cs typeface="Arial"/>
              </a:rPr>
              <a:t>+</a:t>
            </a:r>
            <a:r>
              <a:rPr sz="1400" spc="-5" dirty="0" smtClean="0">
                <a:latin typeface="Times New Roman"/>
                <a:cs typeface="Times New Roman"/>
              </a:rPr>
              <a:t>..</a:t>
            </a:r>
            <a:r>
              <a:rPr sz="1400" spc="-10" dirty="0" smtClean="0">
                <a:latin typeface="Times New Roman"/>
                <a:cs typeface="Times New Roman"/>
              </a:rPr>
              <a:t>.</a:t>
            </a:r>
            <a:r>
              <a:rPr sz="1400" spc="-114" dirty="0" smtClean="0">
                <a:latin typeface="Arial"/>
                <a:cs typeface="Arial"/>
              </a:rPr>
              <a:t>+</a:t>
            </a:r>
            <a:r>
              <a:rPr sz="1450" spc="-30" dirty="0" smtClean="0">
                <a:latin typeface="Arial"/>
                <a:cs typeface="Arial"/>
              </a:rPr>
              <a:t>ε</a:t>
            </a:r>
            <a:r>
              <a:rPr sz="1450" spc="-21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193" y="1766166"/>
            <a:ext cx="1680979" cy="0"/>
          </a:xfrm>
          <a:custGeom>
            <a:avLst/>
            <a:gdLst/>
            <a:ahLst/>
            <a:cxnLst/>
            <a:rect l="l" t="t" r="r" b="b"/>
            <a:pathLst>
              <a:path w="1680979">
                <a:moveTo>
                  <a:pt x="0" y="0"/>
                </a:moveTo>
                <a:lnTo>
                  <a:pt x="1680979" y="0"/>
                </a:lnTo>
              </a:path>
            </a:pathLst>
          </a:custGeom>
          <a:ln w="154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/>
          <p:cNvSpPr/>
          <p:nvPr/>
        </p:nvSpPr>
        <p:spPr>
          <a:xfrm>
            <a:off x="2198716" y="3227022"/>
            <a:ext cx="320039" cy="116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/>
          <p:cNvSpPr/>
          <p:nvPr/>
        </p:nvSpPr>
        <p:spPr>
          <a:xfrm>
            <a:off x="2243558" y="3265830"/>
            <a:ext cx="230925" cy="1"/>
          </a:xfrm>
          <a:custGeom>
            <a:avLst/>
            <a:gdLst/>
            <a:ahLst/>
            <a:cxnLst/>
            <a:rect l="l" t="t" r="r" b="b"/>
            <a:pathLst>
              <a:path w="230925" h="1">
                <a:moveTo>
                  <a:pt x="230925" y="0"/>
                </a:moveTo>
                <a:lnTo>
                  <a:pt x="0" y="1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3"/>
          <p:cNvSpPr/>
          <p:nvPr/>
        </p:nvSpPr>
        <p:spPr>
          <a:xfrm>
            <a:off x="4251292" y="3844213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4"/>
          <p:cNvSpPr/>
          <p:nvPr/>
        </p:nvSpPr>
        <p:spPr>
          <a:xfrm>
            <a:off x="4251276" y="384421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41"/>
          <p:cNvSpPr/>
          <p:nvPr/>
        </p:nvSpPr>
        <p:spPr>
          <a:xfrm flipV="1">
            <a:off x="2362200" y="3265065"/>
            <a:ext cx="6067132" cy="0"/>
          </a:xfrm>
          <a:custGeom>
            <a:avLst/>
            <a:gdLst/>
            <a:ahLst/>
            <a:cxnLst/>
            <a:rect l="l" t="t" r="r" b="b"/>
            <a:pathLst>
              <a:path w="5221475" h="1">
                <a:moveTo>
                  <a:pt x="0" y="0"/>
                </a:moveTo>
                <a:lnTo>
                  <a:pt x="5221475" y="1"/>
                </a:lnTo>
              </a:path>
            </a:pathLst>
          </a:custGeom>
          <a:ln w="253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9"/>
          <p:cNvSpPr/>
          <p:nvPr/>
        </p:nvSpPr>
        <p:spPr>
          <a:xfrm>
            <a:off x="1997075" y="2376064"/>
            <a:ext cx="6524845" cy="1892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600200" y="2470550"/>
            <a:ext cx="67818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612092" y="4006450"/>
            <a:ext cx="67818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object 2"/>
          <p:cNvSpPr txBox="1"/>
          <p:nvPr/>
        </p:nvSpPr>
        <p:spPr>
          <a:xfrm>
            <a:off x="32154" y="3048000"/>
            <a:ext cx="1143000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e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rror =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.93</a:t>
            </a:r>
            <a:endParaRPr sz="2200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1219200" y="2454474"/>
            <a:ext cx="304800" cy="1584126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42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606276"/>
            <a:ext cx="5491480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3200" dirty="0" smtClean="0">
                <a:solidFill>
                  <a:srgbClr val="9BBB59"/>
                </a:solidFill>
                <a:latin typeface="Calibri"/>
                <a:cs typeface="Calibri"/>
              </a:rPr>
              <a:t>Logistic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 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Regressi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n 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C</a:t>
            </a:r>
            <a:r>
              <a:rPr sz="3200" spc="-5" dirty="0" smtClean="0">
                <a:solidFill>
                  <a:srgbClr val="4BACC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s</a:t>
            </a:r>
            <a:r>
              <a:rPr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t </a:t>
            </a:r>
            <a:r>
              <a:rPr lang="en-CA"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Function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487" y="1521945"/>
            <a:ext cx="1151255" cy="447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i="1" spc="95" dirty="0" smtClean="0">
                <a:latin typeface="Times New Roman"/>
                <a:cs typeface="Times New Roman"/>
              </a:rPr>
              <a:t>y</a:t>
            </a:r>
            <a:r>
              <a:rPr sz="2100" i="1" spc="7" baseline="-23809" dirty="0" smtClean="0">
                <a:latin typeface="Times New Roman"/>
                <a:cs typeface="Times New Roman"/>
              </a:rPr>
              <a:t>p</a:t>
            </a:r>
            <a:r>
              <a:rPr sz="2100" i="1" spc="0" baseline="-23809" dirty="0" smtClean="0">
                <a:latin typeface="Times New Roman"/>
                <a:cs typeface="Times New Roman"/>
              </a:rPr>
              <a:t>r</a:t>
            </a:r>
            <a:r>
              <a:rPr sz="2100" i="1" spc="-7" baseline="-23809" dirty="0" smtClean="0">
                <a:latin typeface="Times New Roman"/>
                <a:cs typeface="Times New Roman"/>
              </a:rPr>
              <a:t>e</a:t>
            </a:r>
            <a:r>
              <a:rPr sz="2100" i="1" spc="7" baseline="-23809" dirty="0" smtClean="0">
                <a:latin typeface="Times New Roman"/>
                <a:cs typeface="Times New Roman"/>
              </a:rPr>
              <a:t>d</a:t>
            </a:r>
            <a:r>
              <a:rPr sz="2100" i="1" spc="-52" baseline="-23809" dirty="0" smtClean="0">
                <a:latin typeface="Times New Roman"/>
                <a:cs typeface="Times New Roman"/>
              </a:rPr>
              <a:t> </a:t>
            </a:r>
            <a:r>
              <a:rPr sz="2450" spc="150" dirty="0" smtClean="0">
                <a:latin typeface="Times New Roman"/>
                <a:cs typeface="Times New Roman"/>
              </a:rPr>
              <a:t>(</a:t>
            </a:r>
            <a:r>
              <a:rPr sz="2450" i="1" spc="105" dirty="0" smtClean="0">
                <a:latin typeface="Times New Roman"/>
                <a:cs typeface="Times New Roman"/>
              </a:rPr>
              <a:t>x</a:t>
            </a:r>
            <a:r>
              <a:rPr sz="2450" spc="0" dirty="0" smtClean="0">
                <a:latin typeface="Times New Roman"/>
                <a:cs typeface="Times New Roman"/>
              </a:rPr>
              <a:t>)</a:t>
            </a:r>
            <a:r>
              <a:rPr sz="2450" spc="-200" dirty="0" smtClean="0">
                <a:latin typeface="Times New Roman"/>
                <a:cs typeface="Times New Roman"/>
              </a:rPr>
              <a:t> </a:t>
            </a:r>
            <a:r>
              <a:rPr sz="2450" spc="-90" dirty="0" smtClean="0">
                <a:latin typeface="Arial"/>
                <a:cs typeface="Arial"/>
              </a:rPr>
              <a:t>=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8818" y="1770190"/>
            <a:ext cx="661670" cy="417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spc="-375" dirty="0" smtClean="0">
                <a:latin typeface="Times New Roman"/>
                <a:cs typeface="Times New Roman"/>
              </a:rPr>
              <a:t>1</a:t>
            </a:r>
            <a:r>
              <a:rPr sz="2450" spc="-90" dirty="0" smtClean="0">
                <a:latin typeface="Arial"/>
                <a:cs typeface="Arial"/>
              </a:rPr>
              <a:t>+</a:t>
            </a:r>
            <a:r>
              <a:rPr sz="2450" spc="-320" dirty="0" smtClean="0">
                <a:latin typeface="Arial"/>
                <a:cs typeface="Arial"/>
              </a:rPr>
              <a:t> </a:t>
            </a:r>
            <a:r>
              <a:rPr sz="2450" i="1" spc="30" dirty="0" smtClean="0">
                <a:latin typeface="Times New Roman"/>
                <a:cs typeface="Times New Roman"/>
              </a:rPr>
              <a:t>e</a:t>
            </a:r>
            <a:r>
              <a:rPr sz="2100" spc="-67" baseline="43650" dirty="0" smtClean="0">
                <a:latin typeface="Arial"/>
                <a:cs typeface="Arial"/>
              </a:rPr>
              <a:t>−</a:t>
            </a:r>
            <a:r>
              <a:rPr sz="2100" spc="-397" baseline="43650" dirty="0" smtClean="0">
                <a:latin typeface="Arial"/>
                <a:cs typeface="Arial"/>
              </a:rPr>
              <a:t> </a:t>
            </a:r>
            <a:r>
              <a:rPr sz="1500" i="1" spc="7" baseline="61111" dirty="0" smtClean="0">
                <a:latin typeface="Times New Roman"/>
                <a:cs typeface="Times New Roman"/>
              </a:rPr>
              <a:t>z</a:t>
            </a:r>
            <a:endParaRPr sz="1500" baseline="61111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73676" y="1766166"/>
            <a:ext cx="670284" cy="0"/>
          </a:xfrm>
          <a:custGeom>
            <a:avLst/>
            <a:gdLst/>
            <a:ahLst/>
            <a:cxnLst/>
            <a:rect l="l" t="t" r="r" b="b"/>
            <a:pathLst>
              <a:path w="670284">
                <a:moveTo>
                  <a:pt x="0" y="0"/>
                </a:moveTo>
                <a:lnTo>
                  <a:pt x="670284" y="0"/>
                </a:lnTo>
              </a:path>
            </a:pathLst>
          </a:custGeom>
          <a:ln w="154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316284" y="1334545"/>
            <a:ext cx="1668780" cy="401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499870" algn="l"/>
              </a:tabLst>
            </a:pPr>
            <a:r>
              <a:rPr sz="2450" dirty="0" smtClean="0">
                <a:latin typeface="Times New Roman"/>
                <a:cs typeface="Times New Roman"/>
              </a:rPr>
              <a:t>1	1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1774" y="1521945"/>
            <a:ext cx="196215" cy="417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spc="-90" dirty="0" smtClean="0">
                <a:latin typeface="Arial"/>
                <a:cs typeface="Arial"/>
              </a:rPr>
              <a:t>=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30335" y="1629843"/>
            <a:ext cx="1680845" cy="5575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75" spc="-562" baseline="-24943" dirty="0" smtClean="0">
                <a:latin typeface="Times New Roman"/>
                <a:cs typeface="Times New Roman"/>
              </a:rPr>
              <a:t>1</a:t>
            </a:r>
            <a:r>
              <a:rPr sz="3675" spc="-135" baseline="-24943" dirty="0" smtClean="0">
                <a:latin typeface="Arial"/>
                <a:cs typeface="Arial"/>
              </a:rPr>
              <a:t>+</a:t>
            </a:r>
            <a:r>
              <a:rPr sz="3675" spc="-480" baseline="-24943" dirty="0" smtClean="0">
                <a:latin typeface="Arial"/>
                <a:cs typeface="Arial"/>
              </a:rPr>
              <a:t> </a:t>
            </a:r>
            <a:r>
              <a:rPr sz="3675" i="1" spc="44" baseline="-24943" dirty="0" smtClean="0">
                <a:latin typeface="Times New Roman"/>
                <a:cs typeface="Times New Roman"/>
              </a:rPr>
              <a:t>e</a:t>
            </a:r>
            <a:r>
              <a:rPr sz="1400" spc="25" dirty="0" smtClean="0">
                <a:latin typeface="Arial"/>
                <a:cs typeface="Arial"/>
              </a:rPr>
              <a:t>−</a:t>
            </a:r>
            <a:r>
              <a:rPr sz="1400" spc="105" dirty="0" smtClean="0">
                <a:latin typeface="Times New Roman"/>
                <a:cs typeface="Times New Roman"/>
              </a:rPr>
              <a:t>(</a:t>
            </a:r>
            <a:r>
              <a:rPr sz="1450" spc="-30" dirty="0" smtClean="0">
                <a:latin typeface="Arial"/>
                <a:cs typeface="Arial"/>
              </a:rPr>
              <a:t>β</a:t>
            </a:r>
            <a:r>
              <a:rPr sz="1500" spc="15" baseline="-19444" dirty="0" smtClean="0">
                <a:latin typeface="Times New Roman"/>
                <a:cs typeface="Times New Roman"/>
              </a:rPr>
              <a:t>0</a:t>
            </a:r>
            <a:r>
              <a:rPr sz="1500" spc="-179" baseline="-19444" dirty="0" smtClean="0">
                <a:latin typeface="Times New Roman"/>
                <a:cs typeface="Times New Roman"/>
              </a:rPr>
              <a:t> </a:t>
            </a:r>
            <a:r>
              <a:rPr sz="1400" spc="-20" dirty="0" smtClean="0">
                <a:latin typeface="Arial"/>
                <a:cs typeface="Arial"/>
              </a:rPr>
              <a:t>+</a:t>
            </a:r>
            <a:r>
              <a:rPr sz="1450" spc="-130" dirty="0" smtClean="0">
                <a:latin typeface="Arial"/>
                <a:cs typeface="Arial"/>
              </a:rPr>
              <a:t>β</a:t>
            </a:r>
            <a:r>
              <a:rPr sz="1500" spc="67" baseline="-19444" dirty="0" smtClean="0">
                <a:latin typeface="Times New Roman"/>
                <a:cs typeface="Times New Roman"/>
              </a:rPr>
              <a:t>1</a:t>
            </a:r>
            <a:r>
              <a:rPr sz="1400" i="1" spc="45" dirty="0" smtClean="0">
                <a:latin typeface="Times New Roman"/>
                <a:cs typeface="Times New Roman"/>
              </a:rPr>
              <a:t>x</a:t>
            </a:r>
            <a:r>
              <a:rPr sz="1400" spc="-150" dirty="0" smtClean="0">
                <a:latin typeface="Arial"/>
                <a:cs typeface="Arial"/>
              </a:rPr>
              <a:t>+</a:t>
            </a:r>
            <a:r>
              <a:rPr sz="1400" spc="-5" dirty="0" smtClean="0">
                <a:latin typeface="Times New Roman"/>
                <a:cs typeface="Times New Roman"/>
              </a:rPr>
              <a:t>..</a:t>
            </a:r>
            <a:r>
              <a:rPr sz="1400" spc="-10" dirty="0" smtClean="0">
                <a:latin typeface="Times New Roman"/>
                <a:cs typeface="Times New Roman"/>
              </a:rPr>
              <a:t>.</a:t>
            </a:r>
            <a:r>
              <a:rPr sz="1400" spc="-114" dirty="0" smtClean="0">
                <a:latin typeface="Arial"/>
                <a:cs typeface="Arial"/>
              </a:rPr>
              <a:t>+</a:t>
            </a:r>
            <a:r>
              <a:rPr sz="1450" spc="-30" dirty="0" smtClean="0">
                <a:latin typeface="Arial"/>
                <a:cs typeface="Arial"/>
              </a:rPr>
              <a:t>ε</a:t>
            </a:r>
            <a:r>
              <a:rPr sz="1450" spc="-21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193" y="1766166"/>
            <a:ext cx="1680979" cy="0"/>
          </a:xfrm>
          <a:custGeom>
            <a:avLst/>
            <a:gdLst/>
            <a:ahLst/>
            <a:cxnLst/>
            <a:rect l="l" t="t" r="r" b="b"/>
            <a:pathLst>
              <a:path w="1680979">
                <a:moveTo>
                  <a:pt x="0" y="0"/>
                </a:moveTo>
                <a:lnTo>
                  <a:pt x="1680979" y="0"/>
                </a:lnTo>
              </a:path>
            </a:pathLst>
          </a:custGeom>
          <a:ln w="154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/>
          <p:cNvSpPr/>
          <p:nvPr/>
        </p:nvSpPr>
        <p:spPr>
          <a:xfrm>
            <a:off x="2198716" y="3227022"/>
            <a:ext cx="320039" cy="116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/>
          <p:cNvSpPr/>
          <p:nvPr/>
        </p:nvSpPr>
        <p:spPr>
          <a:xfrm>
            <a:off x="2243558" y="3265830"/>
            <a:ext cx="230925" cy="1"/>
          </a:xfrm>
          <a:custGeom>
            <a:avLst/>
            <a:gdLst/>
            <a:ahLst/>
            <a:cxnLst/>
            <a:rect l="l" t="t" r="r" b="b"/>
            <a:pathLst>
              <a:path w="230925" h="1">
                <a:moveTo>
                  <a:pt x="230925" y="0"/>
                </a:moveTo>
                <a:lnTo>
                  <a:pt x="0" y="1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3"/>
          <p:cNvSpPr/>
          <p:nvPr/>
        </p:nvSpPr>
        <p:spPr>
          <a:xfrm>
            <a:off x="6400816" y="2362199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4"/>
          <p:cNvSpPr/>
          <p:nvPr/>
        </p:nvSpPr>
        <p:spPr>
          <a:xfrm>
            <a:off x="6400800" y="236220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41"/>
          <p:cNvSpPr/>
          <p:nvPr/>
        </p:nvSpPr>
        <p:spPr>
          <a:xfrm flipV="1">
            <a:off x="2362200" y="3265065"/>
            <a:ext cx="6067132" cy="0"/>
          </a:xfrm>
          <a:custGeom>
            <a:avLst/>
            <a:gdLst/>
            <a:ahLst/>
            <a:cxnLst/>
            <a:rect l="l" t="t" r="r" b="b"/>
            <a:pathLst>
              <a:path w="5221475" h="1">
                <a:moveTo>
                  <a:pt x="0" y="0"/>
                </a:moveTo>
                <a:lnTo>
                  <a:pt x="5221475" y="1"/>
                </a:lnTo>
              </a:path>
            </a:pathLst>
          </a:custGeom>
          <a:ln w="253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9"/>
          <p:cNvSpPr/>
          <p:nvPr/>
        </p:nvSpPr>
        <p:spPr>
          <a:xfrm>
            <a:off x="1997075" y="2376064"/>
            <a:ext cx="6524845" cy="1892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600200" y="2470550"/>
            <a:ext cx="67818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612092" y="2526500"/>
            <a:ext cx="67818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object 2"/>
          <p:cNvSpPr txBox="1"/>
          <p:nvPr/>
        </p:nvSpPr>
        <p:spPr>
          <a:xfrm>
            <a:off x="32154" y="2286000"/>
            <a:ext cx="1143000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e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rror =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.02</a:t>
            </a:r>
            <a:endParaRPr sz="2200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1219200" y="2438399"/>
            <a:ext cx="304800" cy="136326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78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606276"/>
            <a:ext cx="5491480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3200" dirty="0" smtClean="0">
                <a:solidFill>
                  <a:srgbClr val="9BBB59"/>
                </a:solidFill>
                <a:latin typeface="Calibri"/>
                <a:cs typeface="Calibri"/>
              </a:rPr>
              <a:t>Logistic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 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Regressi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n 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C</a:t>
            </a:r>
            <a:r>
              <a:rPr sz="3200" spc="-5" dirty="0" smtClean="0">
                <a:solidFill>
                  <a:srgbClr val="4BACC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s</a:t>
            </a:r>
            <a:r>
              <a:rPr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t </a:t>
            </a:r>
            <a:r>
              <a:rPr lang="en-CA"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Function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4972" y="2763520"/>
            <a:ext cx="2379345" cy="4368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75" i="1" spc="-7" baseline="2267" dirty="0" smtClean="0">
                <a:latin typeface="Times New Roman"/>
                <a:cs typeface="Times New Roman"/>
              </a:rPr>
              <a:t>C</a:t>
            </a:r>
            <a:r>
              <a:rPr sz="3675" i="1" spc="0" baseline="2267" dirty="0" smtClean="0">
                <a:latin typeface="Times New Roman"/>
                <a:cs typeface="Times New Roman"/>
              </a:rPr>
              <a:t>o</a:t>
            </a:r>
            <a:r>
              <a:rPr sz="3675" i="1" spc="-7" baseline="2267" dirty="0" smtClean="0">
                <a:latin typeface="Times New Roman"/>
                <a:cs typeface="Times New Roman"/>
              </a:rPr>
              <a:t>s</a:t>
            </a:r>
            <a:r>
              <a:rPr sz="3675" i="1" spc="179" baseline="2267" dirty="0" smtClean="0">
                <a:latin typeface="Times New Roman"/>
                <a:cs typeface="Times New Roman"/>
              </a:rPr>
              <a:t>t</a:t>
            </a:r>
            <a:r>
              <a:rPr sz="3675" spc="232" baseline="2267" dirty="0" smtClean="0">
                <a:latin typeface="Times New Roman"/>
                <a:cs typeface="Times New Roman"/>
              </a:rPr>
              <a:t>(</a:t>
            </a:r>
            <a:r>
              <a:rPr sz="3675" i="1" spc="165" baseline="2267" dirty="0" smtClean="0">
                <a:latin typeface="Times New Roman"/>
                <a:cs typeface="Times New Roman"/>
              </a:rPr>
              <a:t>y</a:t>
            </a:r>
            <a:r>
              <a:rPr sz="2100" i="1" spc="7" baseline="-21825" dirty="0" smtClean="0">
                <a:latin typeface="Times New Roman"/>
                <a:cs typeface="Times New Roman"/>
              </a:rPr>
              <a:t>p</a:t>
            </a:r>
            <a:r>
              <a:rPr sz="2100" i="1" spc="0" baseline="-21825" dirty="0" smtClean="0">
                <a:latin typeface="Times New Roman"/>
                <a:cs typeface="Times New Roman"/>
              </a:rPr>
              <a:t>r</a:t>
            </a:r>
            <a:r>
              <a:rPr sz="2100" i="1" spc="-7" baseline="-21825" dirty="0" smtClean="0">
                <a:latin typeface="Times New Roman"/>
                <a:cs typeface="Times New Roman"/>
              </a:rPr>
              <a:t>e</a:t>
            </a:r>
            <a:r>
              <a:rPr sz="2100" i="1" spc="7" baseline="-21825" dirty="0" smtClean="0">
                <a:latin typeface="Times New Roman"/>
                <a:cs typeface="Times New Roman"/>
              </a:rPr>
              <a:t>d</a:t>
            </a:r>
            <a:r>
              <a:rPr sz="2100" i="1" spc="-277" baseline="-21825" dirty="0" smtClean="0">
                <a:latin typeface="Times New Roman"/>
                <a:cs typeface="Times New Roman"/>
              </a:rPr>
              <a:t> </a:t>
            </a:r>
            <a:r>
              <a:rPr sz="3675" spc="0" baseline="2267" dirty="0" smtClean="0">
                <a:latin typeface="Times New Roman"/>
                <a:cs typeface="Times New Roman"/>
              </a:rPr>
              <a:t>,</a:t>
            </a:r>
            <a:r>
              <a:rPr sz="3675" spc="-270" baseline="2267" dirty="0" smtClean="0">
                <a:latin typeface="Times New Roman"/>
                <a:cs typeface="Times New Roman"/>
              </a:rPr>
              <a:t> </a:t>
            </a:r>
            <a:r>
              <a:rPr sz="3675" i="1" spc="-44" baseline="2267" dirty="0" smtClean="0">
                <a:latin typeface="Times New Roman"/>
                <a:cs typeface="Times New Roman"/>
              </a:rPr>
              <a:t>y</a:t>
            </a:r>
            <a:r>
              <a:rPr sz="2100" i="1" spc="-7" baseline="-21825" dirty="0" smtClean="0">
                <a:latin typeface="Times New Roman"/>
                <a:cs typeface="Times New Roman"/>
              </a:rPr>
              <a:t>t</a:t>
            </a:r>
            <a:r>
              <a:rPr sz="2100" i="1" spc="0" baseline="-21825" dirty="0" smtClean="0">
                <a:latin typeface="Times New Roman"/>
                <a:cs typeface="Times New Roman"/>
              </a:rPr>
              <a:t>r</a:t>
            </a:r>
            <a:r>
              <a:rPr sz="2100" i="1" spc="7" baseline="-21825" dirty="0" smtClean="0">
                <a:latin typeface="Times New Roman"/>
                <a:cs typeface="Times New Roman"/>
              </a:rPr>
              <a:t>ue</a:t>
            </a:r>
            <a:r>
              <a:rPr sz="2100" i="1" spc="-127" baseline="-21825" dirty="0" smtClean="0">
                <a:latin typeface="Times New Roman"/>
                <a:cs typeface="Times New Roman"/>
              </a:rPr>
              <a:t> </a:t>
            </a:r>
            <a:r>
              <a:rPr sz="3675" spc="0" baseline="2267" dirty="0" smtClean="0">
                <a:latin typeface="Times New Roman"/>
                <a:cs typeface="Times New Roman"/>
              </a:rPr>
              <a:t>)</a:t>
            </a:r>
            <a:r>
              <a:rPr sz="3675" spc="-292" baseline="2267" dirty="0" smtClean="0">
                <a:latin typeface="Times New Roman"/>
                <a:cs typeface="Times New Roman"/>
              </a:rPr>
              <a:t> </a:t>
            </a:r>
            <a:r>
              <a:rPr sz="3675" spc="-135" baseline="2267" dirty="0" smtClean="0">
                <a:latin typeface="Arial"/>
                <a:cs typeface="Arial"/>
              </a:rPr>
              <a:t>=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7600" y="2681467"/>
            <a:ext cx="1387475" cy="447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spc="-90" dirty="0" smtClean="0">
                <a:latin typeface="Arial"/>
                <a:cs typeface="Arial"/>
              </a:rPr>
              <a:t>−</a:t>
            </a:r>
            <a:r>
              <a:rPr sz="2450" spc="-430" dirty="0" smtClean="0">
                <a:latin typeface="Arial"/>
                <a:cs typeface="Arial"/>
              </a:rPr>
              <a:t> </a:t>
            </a:r>
            <a:r>
              <a:rPr sz="2450" spc="-5" dirty="0" smtClean="0">
                <a:latin typeface="Times New Roman"/>
                <a:cs typeface="Times New Roman"/>
              </a:rPr>
              <a:t>l</a:t>
            </a:r>
            <a:r>
              <a:rPr sz="2450" spc="0" dirty="0" smtClean="0">
                <a:latin typeface="Times New Roman"/>
                <a:cs typeface="Times New Roman"/>
              </a:rPr>
              <a:t>og</a:t>
            </a:r>
            <a:r>
              <a:rPr sz="2450" spc="155" dirty="0" smtClean="0">
                <a:latin typeface="Times New Roman"/>
                <a:cs typeface="Times New Roman"/>
              </a:rPr>
              <a:t>(</a:t>
            </a:r>
            <a:r>
              <a:rPr sz="2450" i="1" spc="110" dirty="0" smtClean="0">
                <a:latin typeface="Times New Roman"/>
                <a:cs typeface="Times New Roman"/>
              </a:rPr>
              <a:t>y</a:t>
            </a:r>
            <a:r>
              <a:rPr sz="2100" i="1" spc="7" baseline="-23809" dirty="0" smtClean="0">
                <a:latin typeface="Times New Roman"/>
                <a:cs typeface="Times New Roman"/>
              </a:rPr>
              <a:t>p</a:t>
            </a:r>
            <a:r>
              <a:rPr sz="2100" i="1" spc="0" baseline="-23809" dirty="0" smtClean="0">
                <a:latin typeface="Times New Roman"/>
                <a:cs typeface="Times New Roman"/>
              </a:rPr>
              <a:t>r</a:t>
            </a:r>
            <a:r>
              <a:rPr sz="2100" i="1" spc="-7" baseline="-23809" dirty="0" smtClean="0">
                <a:latin typeface="Times New Roman"/>
                <a:cs typeface="Times New Roman"/>
              </a:rPr>
              <a:t>e</a:t>
            </a:r>
            <a:r>
              <a:rPr sz="2100" i="1" spc="7" baseline="-23809" dirty="0" smtClean="0">
                <a:latin typeface="Times New Roman"/>
                <a:cs typeface="Times New Roman"/>
              </a:rPr>
              <a:t>d </a:t>
            </a:r>
            <a:r>
              <a:rPr sz="2450" spc="0" dirty="0" smtClean="0">
                <a:latin typeface="Times New Roman"/>
                <a:cs typeface="Times New Roman"/>
              </a:rPr>
              <a:t>)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6346" y="2719564"/>
            <a:ext cx="410014" cy="528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0" algn="r">
              <a:lnSpc>
                <a:spcPct val="100000"/>
              </a:lnSpc>
            </a:pPr>
            <a:r>
              <a:rPr sz="2450" i="1" spc="-5" dirty="0" smtClean="0">
                <a:latin typeface="Times New Roman"/>
                <a:cs typeface="Times New Roman"/>
              </a:rPr>
              <a:t>i</a:t>
            </a:r>
            <a:r>
              <a:rPr sz="2450" i="1" spc="0" dirty="0" smtClean="0">
                <a:latin typeface="Times New Roman"/>
                <a:cs typeface="Times New Roman"/>
              </a:rPr>
              <a:t>f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05550" y="2796540"/>
            <a:ext cx="933450" cy="8559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0005">
              <a:lnSpc>
                <a:spcPct val="100000"/>
              </a:lnSpc>
            </a:pPr>
            <a:r>
              <a:rPr sz="3675" i="1" spc="-44" baseline="13605" dirty="0" smtClean="0">
                <a:latin typeface="Times New Roman"/>
                <a:cs typeface="Times New Roman"/>
              </a:rPr>
              <a:t>y</a:t>
            </a:r>
            <a:r>
              <a:rPr sz="1400" i="1" spc="-5" dirty="0" smtClean="0">
                <a:latin typeface="Times New Roman"/>
                <a:cs typeface="Times New Roman"/>
              </a:rPr>
              <a:t>t</a:t>
            </a:r>
            <a:r>
              <a:rPr sz="1400" i="1" spc="0" dirty="0" smtClean="0">
                <a:latin typeface="Times New Roman"/>
                <a:cs typeface="Times New Roman"/>
              </a:rPr>
              <a:t>r</a:t>
            </a:r>
            <a:r>
              <a:rPr sz="1400" i="1" spc="5" dirty="0" smtClean="0">
                <a:latin typeface="Times New Roman"/>
                <a:cs typeface="Times New Roman"/>
              </a:rPr>
              <a:t>ue 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3675" spc="-135" baseline="13605" dirty="0" smtClean="0">
                <a:latin typeface="Arial"/>
                <a:cs typeface="Arial"/>
              </a:rPr>
              <a:t>=</a:t>
            </a:r>
            <a:r>
              <a:rPr sz="3675" spc="-630" baseline="13605" dirty="0" smtClean="0">
                <a:latin typeface="Arial"/>
                <a:cs typeface="Arial"/>
              </a:rPr>
              <a:t> </a:t>
            </a:r>
            <a:r>
              <a:rPr sz="3675" spc="0" baseline="13605" dirty="0" smtClean="0">
                <a:latin typeface="Times New Roman"/>
                <a:cs typeface="Times New Roman"/>
              </a:rPr>
              <a:t>1</a:t>
            </a:r>
            <a:endParaRPr sz="3675" baseline="13605" dirty="0">
              <a:latin typeface="Times New Roman"/>
              <a:cs typeface="Times New Roman"/>
            </a:endParaRPr>
          </a:p>
          <a:p>
            <a:pPr>
              <a:lnSpc>
                <a:spcPts val="850"/>
              </a:lnSpc>
              <a:spcBef>
                <a:spcPts val="39"/>
              </a:spcBef>
            </a:pPr>
            <a:endParaRPr sz="850" dirty="0"/>
          </a:p>
          <a:p>
            <a:pPr marL="12700">
              <a:lnSpc>
                <a:spcPts val="2905"/>
              </a:lnSpc>
            </a:pPr>
            <a:r>
              <a:rPr sz="3675" i="1" spc="-44" baseline="13605" dirty="0" smtClean="0">
                <a:latin typeface="Times New Roman"/>
                <a:cs typeface="Times New Roman"/>
              </a:rPr>
              <a:t>y</a:t>
            </a:r>
            <a:r>
              <a:rPr sz="1400" i="1" spc="-5" dirty="0" smtClean="0">
                <a:latin typeface="Times New Roman"/>
                <a:cs typeface="Times New Roman"/>
              </a:rPr>
              <a:t>t</a:t>
            </a:r>
            <a:r>
              <a:rPr sz="1400" i="1" spc="0" dirty="0" smtClean="0">
                <a:latin typeface="Times New Roman"/>
                <a:cs typeface="Times New Roman"/>
              </a:rPr>
              <a:t>r</a:t>
            </a:r>
            <a:r>
              <a:rPr sz="1400" i="1" spc="5" dirty="0" smtClean="0">
                <a:latin typeface="Times New Roman"/>
                <a:cs typeface="Times New Roman"/>
              </a:rPr>
              <a:t>ue 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3675" spc="-135" baseline="13605" dirty="0" smtClean="0">
                <a:latin typeface="Arial"/>
                <a:cs typeface="Arial"/>
              </a:rPr>
              <a:t>=</a:t>
            </a:r>
            <a:r>
              <a:rPr sz="3675" spc="-270" baseline="13605" dirty="0" smtClean="0">
                <a:latin typeface="Arial"/>
                <a:cs typeface="Arial"/>
              </a:rPr>
              <a:t> </a:t>
            </a:r>
            <a:r>
              <a:rPr sz="3675" spc="0" baseline="13605" dirty="0" smtClean="0">
                <a:latin typeface="Times New Roman"/>
                <a:cs typeface="Times New Roman"/>
              </a:rPr>
              <a:t>0</a:t>
            </a:r>
            <a:endParaRPr sz="3675" baseline="13605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5487" y="1521945"/>
            <a:ext cx="1151255" cy="447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i="1" spc="95" dirty="0" smtClean="0">
                <a:latin typeface="Times New Roman"/>
                <a:cs typeface="Times New Roman"/>
              </a:rPr>
              <a:t>y</a:t>
            </a:r>
            <a:r>
              <a:rPr sz="2100" i="1" spc="7" baseline="-23809" dirty="0" smtClean="0">
                <a:latin typeface="Times New Roman"/>
                <a:cs typeface="Times New Roman"/>
              </a:rPr>
              <a:t>p</a:t>
            </a:r>
            <a:r>
              <a:rPr sz="2100" i="1" spc="0" baseline="-23809" dirty="0" smtClean="0">
                <a:latin typeface="Times New Roman"/>
                <a:cs typeface="Times New Roman"/>
              </a:rPr>
              <a:t>r</a:t>
            </a:r>
            <a:r>
              <a:rPr sz="2100" i="1" spc="-7" baseline="-23809" dirty="0" smtClean="0">
                <a:latin typeface="Times New Roman"/>
                <a:cs typeface="Times New Roman"/>
              </a:rPr>
              <a:t>e</a:t>
            </a:r>
            <a:r>
              <a:rPr sz="2100" i="1" spc="7" baseline="-23809" dirty="0" smtClean="0">
                <a:latin typeface="Times New Roman"/>
                <a:cs typeface="Times New Roman"/>
              </a:rPr>
              <a:t>d</a:t>
            </a:r>
            <a:r>
              <a:rPr sz="2100" i="1" spc="-52" baseline="-23809" dirty="0" smtClean="0">
                <a:latin typeface="Times New Roman"/>
                <a:cs typeface="Times New Roman"/>
              </a:rPr>
              <a:t> </a:t>
            </a:r>
            <a:r>
              <a:rPr sz="2450" spc="150" dirty="0" smtClean="0">
                <a:latin typeface="Times New Roman"/>
                <a:cs typeface="Times New Roman"/>
              </a:rPr>
              <a:t>(</a:t>
            </a:r>
            <a:r>
              <a:rPr sz="2450" i="1" spc="105" dirty="0" smtClean="0">
                <a:latin typeface="Times New Roman"/>
                <a:cs typeface="Times New Roman"/>
              </a:rPr>
              <a:t>x</a:t>
            </a:r>
            <a:r>
              <a:rPr sz="2450" spc="0" dirty="0" smtClean="0">
                <a:latin typeface="Times New Roman"/>
                <a:cs typeface="Times New Roman"/>
              </a:rPr>
              <a:t>)</a:t>
            </a:r>
            <a:r>
              <a:rPr sz="2450" spc="-200" dirty="0" smtClean="0">
                <a:latin typeface="Times New Roman"/>
                <a:cs typeface="Times New Roman"/>
              </a:rPr>
              <a:t> </a:t>
            </a:r>
            <a:r>
              <a:rPr sz="2450" spc="-90" dirty="0" smtClean="0">
                <a:latin typeface="Arial"/>
                <a:cs typeface="Arial"/>
              </a:rPr>
              <a:t>=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48818" y="1770190"/>
            <a:ext cx="661670" cy="417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spc="-375" dirty="0" smtClean="0">
                <a:latin typeface="Times New Roman"/>
                <a:cs typeface="Times New Roman"/>
              </a:rPr>
              <a:t>1</a:t>
            </a:r>
            <a:r>
              <a:rPr sz="2450" spc="-90" dirty="0" smtClean="0">
                <a:latin typeface="Arial"/>
                <a:cs typeface="Arial"/>
              </a:rPr>
              <a:t>+</a:t>
            </a:r>
            <a:r>
              <a:rPr sz="2450" spc="-320" dirty="0" smtClean="0">
                <a:latin typeface="Arial"/>
                <a:cs typeface="Arial"/>
              </a:rPr>
              <a:t> </a:t>
            </a:r>
            <a:r>
              <a:rPr sz="2450" i="1" spc="30" dirty="0" smtClean="0">
                <a:latin typeface="Times New Roman"/>
                <a:cs typeface="Times New Roman"/>
              </a:rPr>
              <a:t>e</a:t>
            </a:r>
            <a:r>
              <a:rPr sz="2100" spc="-67" baseline="43650" dirty="0" smtClean="0">
                <a:latin typeface="Arial"/>
                <a:cs typeface="Arial"/>
              </a:rPr>
              <a:t>−</a:t>
            </a:r>
            <a:r>
              <a:rPr sz="2100" spc="-397" baseline="43650" dirty="0" smtClean="0">
                <a:latin typeface="Arial"/>
                <a:cs typeface="Arial"/>
              </a:rPr>
              <a:t> </a:t>
            </a:r>
            <a:r>
              <a:rPr sz="1500" i="1" spc="7" baseline="61111" dirty="0" smtClean="0">
                <a:latin typeface="Times New Roman"/>
                <a:cs typeface="Times New Roman"/>
              </a:rPr>
              <a:t>z</a:t>
            </a:r>
            <a:endParaRPr sz="1500" baseline="61111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73676" y="1766166"/>
            <a:ext cx="670284" cy="0"/>
          </a:xfrm>
          <a:custGeom>
            <a:avLst/>
            <a:gdLst/>
            <a:ahLst/>
            <a:cxnLst/>
            <a:rect l="l" t="t" r="r" b="b"/>
            <a:pathLst>
              <a:path w="670284">
                <a:moveTo>
                  <a:pt x="0" y="0"/>
                </a:moveTo>
                <a:lnTo>
                  <a:pt x="670284" y="0"/>
                </a:lnTo>
              </a:path>
            </a:pathLst>
          </a:custGeom>
          <a:ln w="154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2316284" y="1334545"/>
            <a:ext cx="1668780" cy="401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499870" algn="l"/>
              </a:tabLst>
            </a:pPr>
            <a:r>
              <a:rPr sz="2450" dirty="0" smtClean="0">
                <a:latin typeface="Times New Roman"/>
                <a:cs typeface="Times New Roman"/>
              </a:rPr>
              <a:t>1	1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01774" y="1521945"/>
            <a:ext cx="196215" cy="417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spc="-90" dirty="0" smtClean="0">
                <a:latin typeface="Arial"/>
                <a:cs typeface="Arial"/>
              </a:rPr>
              <a:t>=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30335" y="1629843"/>
            <a:ext cx="1680845" cy="5575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75" spc="-562" baseline="-24943" dirty="0" smtClean="0">
                <a:latin typeface="Times New Roman"/>
                <a:cs typeface="Times New Roman"/>
              </a:rPr>
              <a:t>1</a:t>
            </a:r>
            <a:r>
              <a:rPr sz="3675" spc="-135" baseline="-24943" dirty="0" smtClean="0">
                <a:latin typeface="Arial"/>
                <a:cs typeface="Arial"/>
              </a:rPr>
              <a:t>+</a:t>
            </a:r>
            <a:r>
              <a:rPr sz="3675" spc="-480" baseline="-24943" dirty="0" smtClean="0">
                <a:latin typeface="Arial"/>
                <a:cs typeface="Arial"/>
              </a:rPr>
              <a:t> </a:t>
            </a:r>
            <a:r>
              <a:rPr sz="3675" i="1" spc="44" baseline="-24943" dirty="0" smtClean="0">
                <a:latin typeface="Times New Roman"/>
                <a:cs typeface="Times New Roman"/>
              </a:rPr>
              <a:t>e</a:t>
            </a:r>
            <a:r>
              <a:rPr sz="1400" spc="25" dirty="0" smtClean="0">
                <a:latin typeface="Arial"/>
                <a:cs typeface="Arial"/>
              </a:rPr>
              <a:t>−</a:t>
            </a:r>
            <a:r>
              <a:rPr sz="1400" spc="105" dirty="0" smtClean="0">
                <a:latin typeface="Times New Roman"/>
                <a:cs typeface="Times New Roman"/>
              </a:rPr>
              <a:t>(</a:t>
            </a:r>
            <a:r>
              <a:rPr sz="1450" spc="-30" dirty="0" smtClean="0">
                <a:latin typeface="Arial"/>
                <a:cs typeface="Arial"/>
              </a:rPr>
              <a:t>β</a:t>
            </a:r>
            <a:r>
              <a:rPr sz="1500" spc="15" baseline="-19444" dirty="0" smtClean="0">
                <a:latin typeface="Times New Roman"/>
                <a:cs typeface="Times New Roman"/>
              </a:rPr>
              <a:t>0</a:t>
            </a:r>
            <a:r>
              <a:rPr sz="1500" spc="-179" baseline="-19444" dirty="0" smtClean="0">
                <a:latin typeface="Times New Roman"/>
                <a:cs typeface="Times New Roman"/>
              </a:rPr>
              <a:t> </a:t>
            </a:r>
            <a:r>
              <a:rPr sz="1400" spc="-20" dirty="0" smtClean="0">
                <a:latin typeface="Arial"/>
                <a:cs typeface="Arial"/>
              </a:rPr>
              <a:t>+</a:t>
            </a:r>
            <a:r>
              <a:rPr sz="1450" spc="-130" dirty="0" smtClean="0">
                <a:latin typeface="Arial"/>
                <a:cs typeface="Arial"/>
              </a:rPr>
              <a:t>β</a:t>
            </a:r>
            <a:r>
              <a:rPr sz="1500" spc="67" baseline="-19444" dirty="0" smtClean="0">
                <a:latin typeface="Times New Roman"/>
                <a:cs typeface="Times New Roman"/>
              </a:rPr>
              <a:t>1</a:t>
            </a:r>
            <a:r>
              <a:rPr sz="1400" i="1" spc="45" dirty="0" smtClean="0">
                <a:latin typeface="Times New Roman"/>
                <a:cs typeface="Times New Roman"/>
              </a:rPr>
              <a:t>x</a:t>
            </a:r>
            <a:r>
              <a:rPr sz="1400" spc="-150" dirty="0" smtClean="0">
                <a:latin typeface="Arial"/>
                <a:cs typeface="Arial"/>
              </a:rPr>
              <a:t>+</a:t>
            </a:r>
            <a:r>
              <a:rPr sz="1400" spc="-5" dirty="0" smtClean="0">
                <a:latin typeface="Times New Roman"/>
                <a:cs typeface="Times New Roman"/>
              </a:rPr>
              <a:t>..</a:t>
            </a:r>
            <a:r>
              <a:rPr sz="1400" spc="-10" dirty="0" smtClean="0">
                <a:latin typeface="Times New Roman"/>
                <a:cs typeface="Times New Roman"/>
              </a:rPr>
              <a:t>.</a:t>
            </a:r>
            <a:r>
              <a:rPr sz="1400" spc="-114" dirty="0" smtClean="0">
                <a:latin typeface="Arial"/>
                <a:cs typeface="Arial"/>
              </a:rPr>
              <a:t>+</a:t>
            </a:r>
            <a:r>
              <a:rPr sz="1450" spc="-30" dirty="0" smtClean="0">
                <a:latin typeface="Arial"/>
                <a:cs typeface="Arial"/>
              </a:rPr>
              <a:t>ε</a:t>
            </a:r>
            <a:r>
              <a:rPr sz="1450" spc="-21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55193" y="1766166"/>
            <a:ext cx="1680979" cy="0"/>
          </a:xfrm>
          <a:custGeom>
            <a:avLst/>
            <a:gdLst/>
            <a:ahLst/>
            <a:cxnLst/>
            <a:rect l="l" t="t" r="r" b="b"/>
            <a:pathLst>
              <a:path w="1680979">
                <a:moveTo>
                  <a:pt x="0" y="0"/>
                </a:moveTo>
                <a:lnTo>
                  <a:pt x="1680979" y="0"/>
                </a:lnTo>
              </a:path>
            </a:pathLst>
          </a:custGeom>
          <a:ln w="154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4"/>
          <p:cNvSpPr txBox="1"/>
          <p:nvPr/>
        </p:nvSpPr>
        <p:spPr>
          <a:xfrm>
            <a:off x="3662225" y="3204845"/>
            <a:ext cx="2117332" cy="447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spc="-90" dirty="0" smtClean="0">
                <a:latin typeface="Arial"/>
                <a:cs typeface="Arial"/>
              </a:rPr>
              <a:t>−</a:t>
            </a:r>
            <a:r>
              <a:rPr sz="2450" spc="-430" dirty="0" smtClean="0">
                <a:latin typeface="Arial"/>
                <a:cs typeface="Arial"/>
              </a:rPr>
              <a:t> </a:t>
            </a:r>
            <a:r>
              <a:rPr sz="2450" spc="-5" dirty="0" smtClean="0">
                <a:latin typeface="Times New Roman"/>
                <a:cs typeface="Times New Roman"/>
              </a:rPr>
              <a:t>l</a:t>
            </a:r>
            <a:r>
              <a:rPr sz="2450" spc="0" dirty="0" smtClean="0">
                <a:latin typeface="Times New Roman"/>
                <a:cs typeface="Times New Roman"/>
              </a:rPr>
              <a:t>og</a:t>
            </a:r>
            <a:r>
              <a:rPr sz="2450" spc="155" dirty="0" smtClean="0">
                <a:latin typeface="Times New Roman"/>
                <a:cs typeface="Times New Roman"/>
              </a:rPr>
              <a:t>(</a:t>
            </a:r>
            <a:r>
              <a:rPr lang="en-CA" sz="2450" spc="155" dirty="0" smtClean="0">
                <a:latin typeface="Times New Roman"/>
                <a:cs typeface="Times New Roman"/>
              </a:rPr>
              <a:t>1–</a:t>
            </a:r>
            <a:r>
              <a:rPr sz="2450" i="1" spc="110" dirty="0" err="1" smtClean="0">
                <a:latin typeface="Times New Roman"/>
                <a:cs typeface="Times New Roman"/>
              </a:rPr>
              <a:t>y</a:t>
            </a:r>
            <a:r>
              <a:rPr sz="2100" i="1" spc="7" baseline="-23809" dirty="0" err="1" smtClean="0">
                <a:latin typeface="Times New Roman"/>
                <a:cs typeface="Times New Roman"/>
              </a:rPr>
              <a:t>p</a:t>
            </a:r>
            <a:r>
              <a:rPr sz="2100" i="1" spc="0" baseline="-23809" dirty="0" err="1" smtClean="0">
                <a:latin typeface="Times New Roman"/>
                <a:cs typeface="Times New Roman"/>
              </a:rPr>
              <a:t>r</a:t>
            </a:r>
            <a:r>
              <a:rPr sz="2100" i="1" spc="-7" baseline="-23809" dirty="0" err="1" smtClean="0">
                <a:latin typeface="Times New Roman"/>
                <a:cs typeface="Times New Roman"/>
              </a:rPr>
              <a:t>e</a:t>
            </a:r>
            <a:r>
              <a:rPr sz="2100" i="1" spc="7" baseline="-23809" dirty="0" err="1" smtClean="0">
                <a:latin typeface="Times New Roman"/>
                <a:cs typeface="Times New Roman"/>
              </a:rPr>
              <a:t>d</a:t>
            </a:r>
            <a:r>
              <a:rPr sz="2100" i="1" spc="7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)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17" name="object 5"/>
          <p:cNvSpPr txBox="1"/>
          <p:nvPr/>
        </p:nvSpPr>
        <p:spPr>
          <a:xfrm>
            <a:off x="5504204" y="3204845"/>
            <a:ext cx="410014" cy="528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0" algn="r">
              <a:lnSpc>
                <a:spcPct val="100000"/>
              </a:lnSpc>
            </a:pPr>
            <a:r>
              <a:rPr sz="2450" i="1" spc="-5" dirty="0" smtClean="0">
                <a:latin typeface="Times New Roman"/>
                <a:cs typeface="Times New Roman"/>
              </a:rPr>
              <a:t>i</a:t>
            </a:r>
            <a:r>
              <a:rPr sz="2450" i="1" spc="0" dirty="0" smtClean="0">
                <a:latin typeface="Times New Roman"/>
                <a:cs typeface="Times New Roman"/>
              </a:rPr>
              <a:t>f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18" name="Left Brace 17"/>
          <p:cNvSpPr/>
          <p:nvPr/>
        </p:nvSpPr>
        <p:spPr>
          <a:xfrm>
            <a:off x="3174316" y="2482672"/>
            <a:ext cx="353247" cy="121678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606276"/>
            <a:ext cx="5491480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3200" dirty="0" smtClean="0">
                <a:solidFill>
                  <a:srgbClr val="9BBB59"/>
                </a:solidFill>
                <a:latin typeface="Calibri"/>
                <a:cs typeface="Calibri"/>
              </a:rPr>
              <a:t>Logistic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 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Regressi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n 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C</a:t>
            </a:r>
            <a:r>
              <a:rPr sz="3200" spc="-5" dirty="0" smtClean="0">
                <a:solidFill>
                  <a:srgbClr val="4BACC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s</a:t>
            </a:r>
            <a:r>
              <a:rPr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t </a:t>
            </a:r>
            <a:r>
              <a:rPr lang="en-CA"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Function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9927" y="3167528"/>
            <a:ext cx="4149266" cy="3496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3"/>
          <p:cNvSpPr txBox="1"/>
          <p:nvPr/>
        </p:nvSpPr>
        <p:spPr>
          <a:xfrm>
            <a:off x="794972" y="1796503"/>
            <a:ext cx="2379345" cy="4368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75" i="1" spc="-7" baseline="2267" dirty="0" smtClean="0">
                <a:latin typeface="Times New Roman"/>
                <a:cs typeface="Times New Roman"/>
              </a:rPr>
              <a:t>C</a:t>
            </a:r>
            <a:r>
              <a:rPr sz="3675" i="1" spc="0" baseline="2267" dirty="0" smtClean="0">
                <a:latin typeface="Times New Roman"/>
                <a:cs typeface="Times New Roman"/>
              </a:rPr>
              <a:t>o</a:t>
            </a:r>
            <a:r>
              <a:rPr sz="3675" i="1" spc="-7" baseline="2267" dirty="0" smtClean="0">
                <a:latin typeface="Times New Roman"/>
                <a:cs typeface="Times New Roman"/>
              </a:rPr>
              <a:t>s</a:t>
            </a:r>
            <a:r>
              <a:rPr sz="3675" i="1" spc="179" baseline="2267" dirty="0" smtClean="0">
                <a:latin typeface="Times New Roman"/>
                <a:cs typeface="Times New Roman"/>
              </a:rPr>
              <a:t>t</a:t>
            </a:r>
            <a:r>
              <a:rPr sz="3675" spc="232" baseline="2267" dirty="0" smtClean="0">
                <a:latin typeface="Times New Roman"/>
                <a:cs typeface="Times New Roman"/>
              </a:rPr>
              <a:t>(</a:t>
            </a:r>
            <a:r>
              <a:rPr sz="3675" i="1" spc="165" baseline="2267" dirty="0" smtClean="0">
                <a:latin typeface="Times New Roman"/>
                <a:cs typeface="Times New Roman"/>
              </a:rPr>
              <a:t>y</a:t>
            </a:r>
            <a:r>
              <a:rPr sz="2100" i="1" spc="7" baseline="-21825" dirty="0" smtClean="0">
                <a:latin typeface="Times New Roman"/>
                <a:cs typeface="Times New Roman"/>
              </a:rPr>
              <a:t>p</a:t>
            </a:r>
            <a:r>
              <a:rPr sz="2100" i="1" spc="0" baseline="-21825" dirty="0" smtClean="0">
                <a:latin typeface="Times New Roman"/>
                <a:cs typeface="Times New Roman"/>
              </a:rPr>
              <a:t>r</a:t>
            </a:r>
            <a:r>
              <a:rPr sz="2100" i="1" spc="-7" baseline="-21825" dirty="0" smtClean="0">
                <a:latin typeface="Times New Roman"/>
                <a:cs typeface="Times New Roman"/>
              </a:rPr>
              <a:t>e</a:t>
            </a:r>
            <a:r>
              <a:rPr sz="2100" i="1" spc="7" baseline="-21825" dirty="0" smtClean="0">
                <a:latin typeface="Times New Roman"/>
                <a:cs typeface="Times New Roman"/>
              </a:rPr>
              <a:t>d</a:t>
            </a:r>
            <a:r>
              <a:rPr sz="2100" i="1" spc="-277" baseline="-21825" dirty="0" smtClean="0">
                <a:latin typeface="Times New Roman"/>
                <a:cs typeface="Times New Roman"/>
              </a:rPr>
              <a:t> </a:t>
            </a:r>
            <a:r>
              <a:rPr sz="3675" spc="0" baseline="2267" dirty="0" smtClean="0">
                <a:latin typeface="Times New Roman"/>
                <a:cs typeface="Times New Roman"/>
              </a:rPr>
              <a:t>,</a:t>
            </a:r>
            <a:r>
              <a:rPr sz="3675" spc="-270" baseline="2267" dirty="0" smtClean="0">
                <a:latin typeface="Times New Roman"/>
                <a:cs typeface="Times New Roman"/>
              </a:rPr>
              <a:t> </a:t>
            </a:r>
            <a:r>
              <a:rPr sz="3675" i="1" spc="-44" baseline="2267" dirty="0" smtClean="0">
                <a:latin typeface="Times New Roman"/>
                <a:cs typeface="Times New Roman"/>
              </a:rPr>
              <a:t>y</a:t>
            </a:r>
            <a:r>
              <a:rPr sz="2100" i="1" spc="-7" baseline="-21825" dirty="0" smtClean="0">
                <a:latin typeface="Times New Roman"/>
                <a:cs typeface="Times New Roman"/>
              </a:rPr>
              <a:t>t</a:t>
            </a:r>
            <a:r>
              <a:rPr sz="2100" i="1" spc="0" baseline="-21825" dirty="0" smtClean="0">
                <a:latin typeface="Times New Roman"/>
                <a:cs typeface="Times New Roman"/>
              </a:rPr>
              <a:t>r</a:t>
            </a:r>
            <a:r>
              <a:rPr sz="2100" i="1" spc="7" baseline="-21825" dirty="0" smtClean="0">
                <a:latin typeface="Times New Roman"/>
                <a:cs typeface="Times New Roman"/>
              </a:rPr>
              <a:t>ue</a:t>
            </a:r>
            <a:r>
              <a:rPr sz="2100" i="1" spc="-127" baseline="-21825" dirty="0" smtClean="0">
                <a:latin typeface="Times New Roman"/>
                <a:cs typeface="Times New Roman"/>
              </a:rPr>
              <a:t> </a:t>
            </a:r>
            <a:r>
              <a:rPr sz="3675" spc="0" baseline="2267" dirty="0" smtClean="0">
                <a:latin typeface="Times New Roman"/>
                <a:cs typeface="Times New Roman"/>
              </a:rPr>
              <a:t>)</a:t>
            </a:r>
            <a:r>
              <a:rPr sz="3675" spc="-292" baseline="2267" dirty="0" smtClean="0">
                <a:latin typeface="Times New Roman"/>
                <a:cs typeface="Times New Roman"/>
              </a:rPr>
              <a:t> </a:t>
            </a:r>
            <a:r>
              <a:rPr sz="3675" spc="-135" baseline="2267" dirty="0" smtClean="0">
                <a:latin typeface="Arial"/>
                <a:cs typeface="Arial"/>
              </a:rPr>
              <a:t>=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3657600" y="1714450"/>
            <a:ext cx="1387475" cy="447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spc="-90" dirty="0" smtClean="0">
                <a:latin typeface="Arial"/>
                <a:cs typeface="Arial"/>
              </a:rPr>
              <a:t>−</a:t>
            </a:r>
            <a:r>
              <a:rPr sz="2450" spc="-430" dirty="0" smtClean="0">
                <a:latin typeface="Arial"/>
                <a:cs typeface="Arial"/>
              </a:rPr>
              <a:t> </a:t>
            </a:r>
            <a:r>
              <a:rPr sz="2450" spc="-5" dirty="0" smtClean="0">
                <a:latin typeface="Times New Roman"/>
                <a:cs typeface="Times New Roman"/>
              </a:rPr>
              <a:t>l</a:t>
            </a:r>
            <a:r>
              <a:rPr sz="2450" spc="0" dirty="0" smtClean="0">
                <a:latin typeface="Times New Roman"/>
                <a:cs typeface="Times New Roman"/>
              </a:rPr>
              <a:t>og</a:t>
            </a:r>
            <a:r>
              <a:rPr sz="2450" spc="155" dirty="0" smtClean="0">
                <a:latin typeface="Times New Roman"/>
                <a:cs typeface="Times New Roman"/>
              </a:rPr>
              <a:t>(</a:t>
            </a:r>
            <a:r>
              <a:rPr sz="2450" i="1" spc="110" dirty="0" smtClean="0">
                <a:latin typeface="Times New Roman"/>
                <a:cs typeface="Times New Roman"/>
              </a:rPr>
              <a:t>y</a:t>
            </a:r>
            <a:r>
              <a:rPr sz="2100" i="1" spc="7" baseline="-23809" dirty="0" smtClean="0">
                <a:latin typeface="Times New Roman"/>
                <a:cs typeface="Times New Roman"/>
              </a:rPr>
              <a:t>p</a:t>
            </a:r>
            <a:r>
              <a:rPr sz="2100" i="1" spc="0" baseline="-23809" dirty="0" smtClean="0">
                <a:latin typeface="Times New Roman"/>
                <a:cs typeface="Times New Roman"/>
              </a:rPr>
              <a:t>r</a:t>
            </a:r>
            <a:r>
              <a:rPr sz="2100" i="1" spc="-7" baseline="-23809" dirty="0" smtClean="0">
                <a:latin typeface="Times New Roman"/>
                <a:cs typeface="Times New Roman"/>
              </a:rPr>
              <a:t>e</a:t>
            </a:r>
            <a:r>
              <a:rPr sz="2100" i="1" spc="7" baseline="-23809" dirty="0" smtClean="0">
                <a:latin typeface="Times New Roman"/>
                <a:cs typeface="Times New Roman"/>
              </a:rPr>
              <a:t>d </a:t>
            </a:r>
            <a:r>
              <a:rPr sz="2450" spc="0" dirty="0" smtClean="0">
                <a:latin typeface="Times New Roman"/>
                <a:cs typeface="Times New Roman"/>
              </a:rPr>
              <a:t>)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12" name="object 5"/>
          <p:cNvSpPr txBox="1"/>
          <p:nvPr/>
        </p:nvSpPr>
        <p:spPr>
          <a:xfrm>
            <a:off x="5516346" y="1752547"/>
            <a:ext cx="410014" cy="528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0" algn="r">
              <a:lnSpc>
                <a:spcPct val="100000"/>
              </a:lnSpc>
            </a:pPr>
            <a:r>
              <a:rPr sz="2450" i="1" spc="-5" dirty="0" smtClean="0">
                <a:latin typeface="Times New Roman"/>
                <a:cs typeface="Times New Roman"/>
              </a:rPr>
              <a:t>i</a:t>
            </a:r>
            <a:r>
              <a:rPr sz="2450" i="1" spc="0" dirty="0" smtClean="0">
                <a:latin typeface="Times New Roman"/>
                <a:cs typeface="Times New Roman"/>
              </a:rPr>
              <a:t>f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6305550" y="1829523"/>
            <a:ext cx="933450" cy="8559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0005">
              <a:lnSpc>
                <a:spcPct val="100000"/>
              </a:lnSpc>
            </a:pPr>
            <a:r>
              <a:rPr sz="3675" i="1" spc="-44" baseline="13605" dirty="0" smtClean="0">
                <a:latin typeface="Times New Roman"/>
                <a:cs typeface="Times New Roman"/>
              </a:rPr>
              <a:t>y</a:t>
            </a:r>
            <a:r>
              <a:rPr sz="1400" i="1" spc="-5" dirty="0" smtClean="0">
                <a:latin typeface="Times New Roman"/>
                <a:cs typeface="Times New Roman"/>
              </a:rPr>
              <a:t>t</a:t>
            </a:r>
            <a:r>
              <a:rPr sz="1400" i="1" spc="0" dirty="0" smtClean="0">
                <a:latin typeface="Times New Roman"/>
                <a:cs typeface="Times New Roman"/>
              </a:rPr>
              <a:t>r</a:t>
            </a:r>
            <a:r>
              <a:rPr sz="1400" i="1" spc="5" dirty="0" smtClean="0">
                <a:latin typeface="Times New Roman"/>
                <a:cs typeface="Times New Roman"/>
              </a:rPr>
              <a:t>ue 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3675" spc="-135" baseline="13605" dirty="0" smtClean="0">
                <a:latin typeface="Arial"/>
                <a:cs typeface="Arial"/>
              </a:rPr>
              <a:t>=</a:t>
            </a:r>
            <a:r>
              <a:rPr sz="3675" spc="-630" baseline="13605" dirty="0" smtClean="0">
                <a:latin typeface="Arial"/>
                <a:cs typeface="Arial"/>
              </a:rPr>
              <a:t> </a:t>
            </a:r>
            <a:r>
              <a:rPr sz="3675" spc="0" baseline="13605" dirty="0" smtClean="0">
                <a:latin typeface="Times New Roman"/>
                <a:cs typeface="Times New Roman"/>
              </a:rPr>
              <a:t>1</a:t>
            </a:r>
            <a:endParaRPr sz="3675" baseline="13605" dirty="0">
              <a:latin typeface="Times New Roman"/>
              <a:cs typeface="Times New Roman"/>
            </a:endParaRPr>
          </a:p>
          <a:p>
            <a:pPr>
              <a:lnSpc>
                <a:spcPts val="850"/>
              </a:lnSpc>
              <a:spcBef>
                <a:spcPts val="39"/>
              </a:spcBef>
            </a:pPr>
            <a:endParaRPr sz="850" dirty="0"/>
          </a:p>
          <a:p>
            <a:pPr marL="12700">
              <a:lnSpc>
                <a:spcPts val="2905"/>
              </a:lnSpc>
            </a:pPr>
            <a:r>
              <a:rPr sz="3675" i="1" spc="-44" baseline="13605" dirty="0" smtClean="0">
                <a:latin typeface="Times New Roman"/>
                <a:cs typeface="Times New Roman"/>
              </a:rPr>
              <a:t>y</a:t>
            </a:r>
            <a:r>
              <a:rPr sz="1400" i="1" spc="-5" dirty="0" smtClean="0">
                <a:latin typeface="Times New Roman"/>
                <a:cs typeface="Times New Roman"/>
              </a:rPr>
              <a:t>t</a:t>
            </a:r>
            <a:r>
              <a:rPr sz="1400" i="1" spc="0" dirty="0" smtClean="0">
                <a:latin typeface="Times New Roman"/>
                <a:cs typeface="Times New Roman"/>
              </a:rPr>
              <a:t>r</a:t>
            </a:r>
            <a:r>
              <a:rPr sz="1400" i="1" spc="5" dirty="0" smtClean="0">
                <a:latin typeface="Times New Roman"/>
                <a:cs typeface="Times New Roman"/>
              </a:rPr>
              <a:t>ue 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3675" spc="-135" baseline="13605" dirty="0" smtClean="0">
                <a:latin typeface="Arial"/>
                <a:cs typeface="Arial"/>
              </a:rPr>
              <a:t>=</a:t>
            </a:r>
            <a:r>
              <a:rPr sz="3675" spc="-270" baseline="13605" dirty="0" smtClean="0">
                <a:latin typeface="Arial"/>
                <a:cs typeface="Arial"/>
              </a:rPr>
              <a:t> </a:t>
            </a:r>
            <a:r>
              <a:rPr sz="3675" spc="0" baseline="13605" dirty="0" smtClean="0">
                <a:latin typeface="Times New Roman"/>
                <a:cs typeface="Times New Roman"/>
              </a:rPr>
              <a:t>0</a:t>
            </a:r>
            <a:endParaRPr sz="3675" baseline="13605" dirty="0">
              <a:latin typeface="Times New Roman"/>
              <a:cs typeface="Times New Roman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3662225" y="2237828"/>
            <a:ext cx="2117332" cy="447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spc="-90" dirty="0" smtClean="0">
                <a:latin typeface="Arial"/>
                <a:cs typeface="Arial"/>
              </a:rPr>
              <a:t>−</a:t>
            </a:r>
            <a:r>
              <a:rPr sz="2450" spc="-430" dirty="0" smtClean="0">
                <a:latin typeface="Arial"/>
                <a:cs typeface="Arial"/>
              </a:rPr>
              <a:t> </a:t>
            </a:r>
            <a:r>
              <a:rPr sz="2450" spc="-5" dirty="0" smtClean="0">
                <a:latin typeface="Times New Roman"/>
                <a:cs typeface="Times New Roman"/>
              </a:rPr>
              <a:t>l</a:t>
            </a:r>
            <a:r>
              <a:rPr sz="2450" spc="0" dirty="0" smtClean="0">
                <a:latin typeface="Times New Roman"/>
                <a:cs typeface="Times New Roman"/>
              </a:rPr>
              <a:t>og</a:t>
            </a:r>
            <a:r>
              <a:rPr sz="2450" spc="155" dirty="0" smtClean="0">
                <a:latin typeface="Times New Roman"/>
                <a:cs typeface="Times New Roman"/>
              </a:rPr>
              <a:t>(</a:t>
            </a:r>
            <a:r>
              <a:rPr lang="en-CA" sz="2450" spc="155" dirty="0" smtClean="0">
                <a:latin typeface="Times New Roman"/>
                <a:cs typeface="Times New Roman"/>
              </a:rPr>
              <a:t>1–</a:t>
            </a:r>
            <a:r>
              <a:rPr sz="2450" i="1" spc="110" dirty="0" err="1" smtClean="0">
                <a:latin typeface="Times New Roman"/>
                <a:cs typeface="Times New Roman"/>
              </a:rPr>
              <a:t>y</a:t>
            </a:r>
            <a:r>
              <a:rPr sz="2100" i="1" spc="7" baseline="-23809" dirty="0" err="1" smtClean="0">
                <a:latin typeface="Times New Roman"/>
                <a:cs typeface="Times New Roman"/>
              </a:rPr>
              <a:t>p</a:t>
            </a:r>
            <a:r>
              <a:rPr sz="2100" i="1" spc="0" baseline="-23809" dirty="0" err="1" smtClean="0">
                <a:latin typeface="Times New Roman"/>
                <a:cs typeface="Times New Roman"/>
              </a:rPr>
              <a:t>r</a:t>
            </a:r>
            <a:r>
              <a:rPr sz="2100" i="1" spc="-7" baseline="-23809" dirty="0" err="1" smtClean="0">
                <a:latin typeface="Times New Roman"/>
                <a:cs typeface="Times New Roman"/>
              </a:rPr>
              <a:t>e</a:t>
            </a:r>
            <a:r>
              <a:rPr sz="2100" i="1" spc="7" baseline="-23809" dirty="0" err="1" smtClean="0">
                <a:latin typeface="Times New Roman"/>
                <a:cs typeface="Times New Roman"/>
              </a:rPr>
              <a:t>d</a:t>
            </a:r>
            <a:r>
              <a:rPr sz="2100" i="1" spc="7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)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15" name="object 5"/>
          <p:cNvSpPr txBox="1"/>
          <p:nvPr/>
        </p:nvSpPr>
        <p:spPr>
          <a:xfrm>
            <a:off x="5504204" y="2237828"/>
            <a:ext cx="410014" cy="528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0" algn="r">
              <a:lnSpc>
                <a:spcPct val="100000"/>
              </a:lnSpc>
            </a:pPr>
            <a:r>
              <a:rPr sz="2450" i="1" spc="-5" dirty="0" smtClean="0">
                <a:latin typeface="Times New Roman"/>
                <a:cs typeface="Times New Roman"/>
              </a:rPr>
              <a:t>i</a:t>
            </a:r>
            <a:r>
              <a:rPr sz="2450" i="1" spc="0" dirty="0" smtClean="0">
                <a:latin typeface="Times New Roman"/>
                <a:cs typeface="Times New Roman"/>
              </a:rPr>
              <a:t>f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3174316" y="1515655"/>
            <a:ext cx="353247" cy="121678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52" y="2488806"/>
            <a:ext cx="1322167" cy="1104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CA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Patient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 status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 after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5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yr.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3025832"/>
            <a:ext cx="320039" cy="116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243558" y="3064640"/>
            <a:ext cx="230925" cy="1"/>
          </a:xfrm>
          <a:custGeom>
            <a:avLst/>
            <a:gdLst/>
            <a:ahLst/>
            <a:cxnLst/>
            <a:rect l="l" t="t" r="r" b="b"/>
            <a:pathLst>
              <a:path w="230925" h="1">
                <a:moveTo>
                  <a:pt x="230925" y="0"/>
                </a:moveTo>
                <a:lnTo>
                  <a:pt x="0" y="1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997976" y="3702756"/>
            <a:ext cx="7257415" cy="2414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90295">
              <a:lnSpc>
                <a:spcPct val="100000"/>
              </a:lnSpc>
            </a:pPr>
            <a:r>
              <a:rPr sz="2400" spc="-15" dirty="0" smtClean="0">
                <a:solidFill>
                  <a:srgbClr val="4BACC6"/>
                </a:solidFill>
                <a:latin typeface="Calibri"/>
                <a:cs typeface="Calibri"/>
              </a:rPr>
              <a:t>0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75"/>
              </a:spcBef>
            </a:pPr>
            <a:endParaRPr sz="1000" dirty="0"/>
          </a:p>
          <a:p>
            <a:pPr marL="2663190">
              <a:lnSpc>
                <a:spcPct val="100000"/>
              </a:lnSpc>
            </a:pP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 of 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positive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nod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5"/>
              </a:spcBef>
            </a:pPr>
            <a:endParaRPr sz="6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800" dirty="0" smtClean="0">
                <a:solidFill>
                  <a:srgbClr val="F79646"/>
                </a:solidFill>
                <a:latin typeface="Calibri"/>
                <a:cs typeface="Calibri"/>
              </a:rPr>
              <a:t>Find th</a:t>
            </a:r>
            <a:r>
              <a:rPr sz="2800" spc="-15" dirty="0" smtClean="0">
                <a:solidFill>
                  <a:srgbClr val="F79646"/>
                </a:solidFill>
                <a:latin typeface="Calibri"/>
                <a:cs typeface="Calibri"/>
              </a:rPr>
              <a:t>e bes</a:t>
            </a:r>
            <a:r>
              <a:rPr sz="2800" spc="-10" dirty="0" smtClean="0">
                <a:solidFill>
                  <a:srgbClr val="F79646"/>
                </a:solidFill>
                <a:latin typeface="Calibri"/>
                <a:cs typeface="Calibri"/>
              </a:rPr>
              <a:t>t b</a:t>
            </a:r>
            <a:r>
              <a:rPr sz="28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2800" spc="0" dirty="0" smtClean="0">
                <a:solidFill>
                  <a:srgbClr val="F79646"/>
                </a:solidFill>
                <a:latin typeface="Calibri"/>
                <a:cs typeface="Calibri"/>
              </a:rPr>
              <a:t>und</a:t>
            </a:r>
            <a:r>
              <a:rPr sz="2800" spc="-15" dirty="0" smtClean="0">
                <a:solidFill>
                  <a:srgbClr val="F79646"/>
                </a:solidFill>
                <a:latin typeface="Calibri"/>
                <a:cs typeface="Calibri"/>
              </a:rPr>
              <a:t>ary that separates two classes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Supp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r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t Vector 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Machine (SVM)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92934" y="2177934"/>
            <a:ext cx="419792" cy="444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942957" y="2203762"/>
            <a:ext cx="320707" cy="3467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7942940" y="220376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6562897" y="2128058"/>
            <a:ext cx="419792" cy="4488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6612118" y="2154921"/>
            <a:ext cx="320707" cy="346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6612102" y="21549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2064760" y="2062308"/>
            <a:ext cx="18034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1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1784" y="2856108"/>
            <a:ext cx="41148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0</a:t>
            </a:r>
            <a:r>
              <a:rPr sz="2400" spc="0" dirty="0" smtClean="0">
                <a:solidFill>
                  <a:srgbClr val="9BBB59"/>
                </a:solidFill>
                <a:latin typeface="Calibri"/>
                <a:cs typeface="Calibri"/>
              </a:rPr>
              <a:t>.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5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606276"/>
            <a:ext cx="5491480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3200" dirty="0" smtClean="0">
                <a:solidFill>
                  <a:srgbClr val="9BBB59"/>
                </a:solidFill>
                <a:latin typeface="Calibri"/>
                <a:cs typeface="Calibri"/>
              </a:rPr>
              <a:t>Logistic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 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Regressi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n 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C</a:t>
            </a:r>
            <a:r>
              <a:rPr sz="3200" spc="-5" dirty="0" smtClean="0">
                <a:solidFill>
                  <a:srgbClr val="4BACC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s</a:t>
            </a:r>
            <a:r>
              <a:rPr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t </a:t>
            </a:r>
            <a:r>
              <a:rPr lang="en-CA"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Function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9927" y="3167528"/>
            <a:ext cx="4149266" cy="3496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4586941" y="3133806"/>
            <a:ext cx="4356051" cy="35723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3"/>
          <p:cNvSpPr txBox="1"/>
          <p:nvPr/>
        </p:nvSpPr>
        <p:spPr>
          <a:xfrm>
            <a:off x="794972" y="1796503"/>
            <a:ext cx="2379345" cy="4368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75" i="1" spc="-7" baseline="2267" dirty="0" smtClean="0">
                <a:latin typeface="Times New Roman"/>
                <a:cs typeface="Times New Roman"/>
              </a:rPr>
              <a:t>C</a:t>
            </a:r>
            <a:r>
              <a:rPr sz="3675" i="1" spc="0" baseline="2267" dirty="0" smtClean="0">
                <a:latin typeface="Times New Roman"/>
                <a:cs typeface="Times New Roman"/>
              </a:rPr>
              <a:t>o</a:t>
            </a:r>
            <a:r>
              <a:rPr sz="3675" i="1" spc="-7" baseline="2267" dirty="0" smtClean="0">
                <a:latin typeface="Times New Roman"/>
                <a:cs typeface="Times New Roman"/>
              </a:rPr>
              <a:t>s</a:t>
            </a:r>
            <a:r>
              <a:rPr sz="3675" i="1" spc="179" baseline="2267" dirty="0" smtClean="0">
                <a:latin typeface="Times New Roman"/>
                <a:cs typeface="Times New Roman"/>
              </a:rPr>
              <a:t>t</a:t>
            </a:r>
            <a:r>
              <a:rPr sz="3675" spc="232" baseline="2267" dirty="0" smtClean="0">
                <a:latin typeface="Times New Roman"/>
                <a:cs typeface="Times New Roman"/>
              </a:rPr>
              <a:t>(</a:t>
            </a:r>
            <a:r>
              <a:rPr sz="3675" i="1" spc="165" baseline="2267" dirty="0" smtClean="0">
                <a:latin typeface="Times New Roman"/>
                <a:cs typeface="Times New Roman"/>
              </a:rPr>
              <a:t>y</a:t>
            </a:r>
            <a:r>
              <a:rPr sz="2100" i="1" spc="7" baseline="-21825" dirty="0" smtClean="0">
                <a:latin typeface="Times New Roman"/>
                <a:cs typeface="Times New Roman"/>
              </a:rPr>
              <a:t>p</a:t>
            </a:r>
            <a:r>
              <a:rPr sz="2100" i="1" spc="0" baseline="-21825" dirty="0" smtClean="0">
                <a:latin typeface="Times New Roman"/>
                <a:cs typeface="Times New Roman"/>
              </a:rPr>
              <a:t>r</a:t>
            </a:r>
            <a:r>
              <a:rPr sz="2100" i="1" spc="-7" baseline="-21825" dirty="0" smtClean="0">
                <a:latin typeface="Times New Roman"/>
                <a:cs typeface="Times New Roman"/>
              </a:rPr>
              <a:t>e</a:t>
            </a:r>
            <a:r>
              <a:rPr sz="2100" i="1" spc="7" baseline="-21825" dirty="0" smtClean="0">
                <a:latin typeface="Times New Roman"/>
                <a:cs typeface="Times New Roman"/>
              </a:rPr>
              <a:t>d</a:t>
            </a:r>
            <a:r>
              <a:rPr sz="2100" i="1" spc="-277" baseline="-21825" dirty="0" smtClean="0">
                <a:latin typeface="Times New Roman"/>
                <a:cs typeface="Times New Roman"/>
              </a:rPr>
              <a:t> </a:t>
            </a:r>
            <a:r>
              <a:rPr sz="3675" spc="0" baseline="2267" dirty="0" smtClean="0">
                <a:latin typeface="Times New Roman"/>
                <a:cs typeface="Times New Roman"/>
              </a:rPr>
              <a:t>,</a:t>
            </a:r>
            <a:r>
              <a:rPr sz="3675" spc="-270" baseline="2267" dirty="0" smtClean="0">
                <a:latin typeface="Times New Roman"/>
                <a:cs typeface="Times New Roman"/>
              </a:rPr>
              <a:t> </a:t>
            </a:r>
            <a:r>
              <a:rPr sz="3675" i="1" spc="-44" baseline="2267" dirty="0" smtClean="0">
                <a:latin typeface="Times New Roman"/>
                <a:cs typeface="Times New Roman"/>
              </a:rPr>
              <a:t>y</a:t>
            </a:r>
            <a:r>
              <a:rPr sz="2100" i="1" spc="-7" baseline="-21825" dirty="0" smtClean="0">
                <a:latin typeface="Times New Roman"/>
                <a:cs typeface="Times New Roman"/>
              </a:rPr>
              <a:t>t</a:t>
            </a:r>
            <a:r>
              <a:rPr sz="2100" i="1" spc="0" baseline="-21825" dirty="0" smtClean="0">
                <a:latin typeface="Times New Roman"/>
                <a:cs typeface="Times New Roman"/>
              </a:rPr>
              <a:t>r</a:t>
            </a:r>
            <a:r>
              <a:rPr sz="2100" i="1" spc="7" baseline="-21825" dirty="0" smtClean="0">
                <a:latin typeface="Times New Roman"/>
                <a:cs typeface="Times New Roman"/>
              </a:rPr>
              <a:t>ue</a:t>
            </a:r>
            <a:r>
              <a:rPr sz="2100" i="1" spc="-127" baseline="-21825" dirty="0" smtClean="0">
                <a:latin typeface="Times New Roman"/>
                <a:cs typeface="Times New Roman"/>
              </a:rPr>
              <a:t> </a:t>
            </a:r>
            <a:r>
              <a:rPr sz="3675" spc="0" baseline="2267" dirty="0" smtClean="0">
                <a:latin typeface="Times New Roman"/>
                <a:cs typeface="Times New Roman"/>
              </a:rPr>
              <a:t>)</a:t>
            </a:r>
            <a:r>
              <a:rPr sz="3675" spc="-292" baseline="2267" dirty="0" smtClean="0">
                <a:latin typeface="Times New Roman"/>
                <a:cs typeface="Times New Roman"/>
              </a:rPr>
              <a:t> </a:t>
            </a:r>
            <a:r>
              <a:rPr sz="3675" spc="-135" baseline="2267" dirty="0" smtClean="0">
                <a:latin typeface="Arial"/>
                <a:cs typeface="Arial"/>
              </a:rPr>
              <a:t>=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12" name="object 4"/>
          <p:cNvSpPr txBox="1"/>
          <p:nvPr/>
        </p:nvSpPr>
        <p:spPr>
          <a:xfrm>
            <a:off x="3657600" y="1714450"/>
            <a:ext cx="1387475" cy="447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spc="-90" dirty="0" smtClean="0">
                <a:latin typeface="Arial"/>
                <a:cs typeface="Arial"/>
              </a:rPr>
              <a:t>−</a:t>
            </a:r>
            <a:r>
              <a:rPr sz="2450" spc="-430" dirty="0" smtClean="0">
                <a:latin typeface="Arial"/>
                <a:cs typeface="Arial"/>
              </a:rPr>
              <a:t> </a:t>
            </a:r>
            <a:r>
              <a:rPr sz="2450" spc="-5" dirty="0" smtClean="0">
                <a:latin typeface="Times New Roman"/>
                <a:cs typeface="Times New Roman"/>
              </a:rPr>
              <a:t>l</a:t>
            </a:r>
            <a:r>
              <a:rPr sz="2450" spc="0" dirty="0" smtClean="0">
                <a:latin typeface="Times New Roman"/>
                <a:cs typeface="Times New Roman"/>
              </a:rPr>
              <a:t>og</a:t>
            </a:r>
            <a:r>
              <a:rPr sz="2450" spc="155" dirty="0" smtClean="0">
                <a:latin typeface="Times New Roman"/>
                <a:cs typeface="Times New Roman"/>
              </a:rPr>
              <a:t>(</a:t>
            </a:r>
            <a:r>
              <a:rPr sz="2450" i="1" spc="110" dirty="0" smtClean="0">
                <a:latin typeface="Times New Roman"/>
                <a:cs typeface="Times New Roman"/>
              </a:rPr>
              <a:t>y</a:t>
            </a:r>
            <a:r>
              <a:rPr sz="2100" i="1" spc="7" baseline="-23809" dirty="0" smtClean="0">
                <a:latin typeface="Times New Roman"/>
                <a:cs typeface="Times New Roman"/>
              </a:rPr>
              <a:t>p</a:t>
            </a:r>
            <a:r>
              <a:rPr sz="2100" i="1" spc="0" baseline="-23809" dirty="0" smtClean="0">
                <a:latin typeface="Times New Roman"/>
                <a:cs typeface="Times New Roman"/>
              </a:rPr>
              <a:t>r</a:t>
            </a:r>
            <a:r>
              <a:rPr sz="2100" i="1" spc="-7" baseline="-23809" dirty="0" smtClean="0">
                <a:latin typeface="Times New Roman"/>
                <a:cs typeface="Times New Roman"/>
              </a:rPr>
              <a:t>e</a:t>
            </a:r>
            <a:r>
              <a:rPr sz="2100" i="1" spc="7" baseline="-23809" dirty="0" smtClean="0">
                <a:latin typeface="Times New Roman"/>
                <a:cs typeface="Times New Roman"/>
              </a:rPr>
              <a:t>d </a:t>
            </a:r>
            <a:r>
              <a:rPr sz="2450" spc="0" dirty="0" smtClean="0">
                <a:latin typeface="Times New Roman"/>
                <a:cs typeface="Times New Roman"/>
              </a:rPr>
              <a:t>)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5516346" y="1752547"/>
            <a:ext cx="410014" cy="528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0" algn="r">
              <a:lnSpc>
                <a:spcPct val="100000"/>
              </a:lnSpc>
            </a:pPr>
            <a:r>
              <a:rPr sz="2450" i="1" spc="-5" dirty="0" smtClean="0">
                <a:latin typeface="Times New Roman"/>
                <a:cs typeface="Times New Roman"/>
              </a:rPr>
              <a:t>i</a:t>
            </a:r>
            <a:r>
              <a:rPr sz="2450" i="1" spc="0" dirty="0" smtClean="0">
                <a:latin typeface="Times New Roman"/>
                <a:cs typeface="Times New Roman"/>
              </a:rPr>
              <a:t>f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14" name="object 8"/>
          <p:cNvSpPr txBox="1"/>
          <p:nvPr/>
        </p:nvSpPr>
        <p:spPr>
          <a:xfrm>
            <a:off x="6305550" y="1829523"/>
            <a:ext cx="933450" cy="8559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0005">
              <a:lnSpc>
                <a:spcPct val="100000"/>
              </a:lnSpc>
            </a:pPr>
            <a:r>
              <a:rPr sz="3675" i="1" spc="-44" baseline="13605" dirty="0" smtClean="0">
                <a:latin typeface="Times New Roman"/>
                <a:cs typeface="Times New Roman"/>
              </a:rPr>
              <a:t>y</a:t>
            </a:r>
            <a:r>
              <a:rPr sz="1400" i="1" spc="-5" dirty="0" smtClean="0">
                <a:latin typeface="Times New Roman"/>
                <a:cs typeface="Times New Roman"/>
              </a:rPr>
              <a:t>t</a:t>
            </a:r>
            <a:r>
              <a:rPr sz="1400" i="1" spc="0" dirty="0" smtClean="0">
                <a:latin typeface="Times New Roman"/>
                <a:cs typeface="Times New Roman"/>
              </a:rPr>
              <a:t>r</a:t>
            </a:r>
            <a:r>
              <a:rPr sz="1400" i="1" spc="5" dirty="0" smtClean="0">
                <a:latin typeface="Times New Roman"/>
                <a:cs typeface="Times New Roman"/>
              </a:rPr>
              <a:t>ue 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3675" spc="-135" baseline="13605" dirty="0" smtClean="0">
                <a:latin typeface="Arial"/>
                <a:cs typeface="Arial"/>
              </a:rPr>
              <a:t>=</a:t>
            </a:r>
            <a:r>
              <a:rPr sz="3675" spc="-630" baseline="13605" dirty="0" smtClean="0">
                <a:latin typeface="Arial"/>
                <a:cs typeface="Arial"/>
              </a:rPr>
              <a:t> </a:t>
            </a:r>
            <a:r>
              <a:rPr sz="3675" spc="0" baseline="13605" dirty="0" smtClean="0">
                <a:latin typeface="Times New Roman"/>
                <a:cs typeface="Times New Roman"/>
              </a:rPr>
              <a:t>1</a:t>
            </a:r>
            <a:endParaRPr sz="3675" baseline="13605" dirty="0">
              <a:latin typeface="Times New Roman"/>
              <a:cs typeface="Times New Roman"/>
            </a:endParaRPr>
          </a:p>
          <a:p>
            <a:pPr>
              <a:lnSpc>
                <a:spcPts val="850"/>
              </a:lnSpc>
              <a:spcBef>
                <a:spcPts val="39"/>
              </a:spcBef>
            </a:pPr>
            <a:endParaRPr sz="850" dirty="0"/>
          </a:p>
          <a:p>
            <a:pPr marL="12700">
              <a:lnSpc>
                <a:spcPts val="2905"/>
              </a:lnSpc>
            </a:pPr>
            <a:r>
              <a:rPr sz="3675" i="1" spc="-44" baseline="13605" dirty="0" smtClean="0">
                <a:latin typeface="Times New Roman"/>
                <a:cs typeface="Times New Roman"/>
              </a:rPr>
              <a:t>y</a:t>
            </a:r>
            <a:r>
              <a:rPr sz="1400" i="1" spc="-5" dirty="0" smtClean="0">
                <a:latin typeface="Times New Roman"/>
                <a:cs typeface="Times New Roman"/>
              </a:rPr>
              <a:t>t</a:t>
            </a:r>
            <a:r>
              <a:rPr sz="1400" i="1" spc="0" dirty="0" smtClean="0">
                <a:latin typeface="Times New Roman"/>
                <a:cs typeface="Times New Roman"/>
              </a:rPr>
              <a:t>r</a:t>
            </a:r>
            <a:r>
              <a:rPr sz="1400" i="1" spc="5" dirty="0" smtClean="0">
                <a:latin typeface="Times New Roman"/>
                <a:cs typeface="Times New Roman"/>
              </a:rPr>
              <a:t>ue 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3675" spc="-135" baseline="13605" dirty="0" smtClean="0">
                <a:latin typeface="Arial"/>
                <a:cs typeface="Arial"/>
              </a:rPr>
              <a:t>=</a:t>
            </a:r>
            <a:r>
              <a:rPr sz="3675" spc="-270" baseline="13605" dirty="0" smtClean="0">
                <a:latin typeface="Arial"/>
                <a:cs typeface="Arial"/>
              </a:rPr>
              <a:t> </a:t>
            </a:r>
            <a:r>
              <a:rPr sz="3675" spc="0" baseline="13605" dirty="0" smtClean="0">
                <a:latin typeface="Times New Roman"/>
                <a:cs typeface="Times New Roman"/>
              </a:rPr>
              <a:t>0</a:t>
            </a:r>
            <a:endParaRPr sz="3675" baseline="13605" dirty="0">
              <a:latin typeface="Times New Roman"/>
              <a:cs typeface="Times New Roman"/>
            </a:endParaRPr>
          </a:p>
        </p:txBody>
      </p:sp>
      <p:sp>
        <p:nvSpPr>
          <p:cNvPr id="15" name="object 4"/>
          <p:cNvSpPr txBox="1"/>
          <p:nvPr/>
        </p:nvSpPr>
        <p:spPr>
          <a:xfrm>
            <a:off x="3662225" y="2237828"/>
            <a:ext cx="2117332" cy="447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spc="-90" dirty="0" smtClean="0">
                <a:latin typeface="Arial"/>
                <a:cs typeface="Arial"/>
              </a:rPr>
              <a:t>−</a:t>
            </a:r>
            <a:r>
              <a:rPr sz="2450" spc="-430" dirty="0" smtClean="0">
                <a:latin typeface="Arial"/>
                <a:cs typeface="Arial"/>
              </a:rPr>
              <a:t> </a:t>
            </a:r>
            <a:r>
              <a:rPr sz="2450" spc="-5" dirty="0" smtClean="0">
                <a:latin typeface="Times New Roman"/>
                <a:cs typeface="Times New Roman"/>
              </a:rPr>
              <a:t>l</a:t>
            </a:r>
            <a:r>
              <a:rPr sz="2450" spc="0" dirty="0" smtClean="0">
                <a:latin typeface="Times New Roman"/>
                <a:cs typeface="Times New Roman"/>
              </a:rPr>
              <a:t>og</a:t>
            </a:r>
            <a:r>
              <a:rPr sz="2450" spc="155" dirty="0" smtClean="0">
                <a:latin typeface="Times New Roman"/>
                <a:cs typeface="Times New Roman"/>
              </a:rPr>
              <a:t>(</a:t>
            </a:r>
            <a:r>
              <a:rPr lang="en-CA" sz="2450" spc="155" dirty="0" smtClean="0">
                <a:latin typeface="Times New Roman"/>
                <a:cs typeface="Times New Roman"/>
              </a:rPr>
              <a:t>1–</a:t>
            </a:r>
            <a:r>
              <a:rPr sz="2450" i="1" spc="110" dirty="0" err="1" smtClean="0">
                <a:latin typeface="Times New Roman"/>
                <a:cs typeface="Times New Roman"/>
              </a:rPr>
              <a:t>y</a:t>
            </a:r>
            <a:r>
              <a:rPr sz="2100" i="1" spc="7" baseline="-23809" dirty="0" err="1" smtClean="0">
                <a:latin typeface="Times New Roman"/>
                <a:cs typeface="Times New Roman"/>
              </a:rPr>
              <a:t>p</a:t>
            </a:r>
            <a:r>
              <a:rPr sz="2100" i="1" spc="0" baseline="-23809" dirty="0" err="1" smtClean="0">
                <a:latin typeface="Times New Roman"/>
                <a:cs typeface="Times New Roman"/>
              </a:rPr>
              <a:t>r</a:t>
            </a:r>
            <a:r>
              <a:rPr sz="2100" i="1" spc="-7" baseline="-23809" dirty="0" err="1" smtClean="0">
                <a:latin typeface="Times New Roman"/>
                <a:cs typeface="Times New Roman"/>
              </a:rPr>
              <a:t>e</a:t>
            </a:r>
            <a:r>
              <a:rPr sz="2100" i="1" spc="7" baseline="-23809" dirty="0" err="1" smtClean="0">
                <a:latin typeface="Times New Roman"/>
                <a:cs typeface="Times New Roman"/>
              </a:rPr>
              <a:t>d</a:t>
            </a:r>
            <a:r>
              <a:rPr sz="2100" i="1" spc="7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)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16" name="object 5"/>
          <p:cNvSpPr txBox="1"/>
          <p:nvPr/>
        </p:nvSpPr>
        <p:spPr>
          <a:xfrm>
            <a:off x="5504204" y="2237828"/>
            <a:ext cx="410014" cy="528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0" algn="r">
              <a:lnSpc>
                <a:spcPct val="100000"/>
              </a:lnSpc>
            </a:pPr>
            <a:r>
              <a:rPr sz="2450" i="1" spc="-5" dirty="0" smtClean="0">
                <a:latin typeface="Times New Roman"/>
                <a:cs typeface="Times New Roman"/>
              </a:rPr>
              <a:t>i</a:t>
            </a:r>
            <a:r>
              <a:rPr sz="2450" i="1" spc="0" dirty="0" smtClean="0">
                <a:latin typeface="Times New Roman"/>
                <a:cs typeface="Times New Roman"/>
              </a:rPr>
              <a:t>f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17" name="Left Brace 16"/>
          <p:cNvSpPr/>
          <p:nvPr/>
        </p:nvSpPr>
        <p:spPr>
          <a:xfrm>
            <a:off x="3174316" y="1515655"/>
            <a:ext cx="353247" cy="121678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5132395" y="2106736"/>
            <a:ext cx="419792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5181616" y="2133599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5181600" y="213360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104014" y="1608512"/>
            <a:ext cx="145472" cy="30673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169624" y="1629560"/>
            <a:ext cx="14940" cy="2976522"/>
          </a:xfrm>
          <a:custGeom>
            <a:avLst/>
            <a:gdLst/>
            <a:ahLst/>
            <a:cxnLst/>
            <a:rect l="l" t="t" r="r" b="b"/>
            <a:pathLst>
              <a:path w="14940" h="2976522">
                <a:moveTo>
                  <a:pt x="14940" y="0"/>
                </a:moveTo>
                <a:lnTo>
                  <a:pt x="0" y="2976522"/>
                </a:lnTo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710490" y="1662431"/>
            <a:ext cx="14940" cy="2976522"/>
          </a:xfrm>
          <a:custGeom>
            <a:avLst/>
            <a:gdLst/>
            <a:ahLst/>
            <a:cxnLst/>
            <a:rect l="l" t="t" r="r" b="b"/>
            <a:pathLst>
              <a:path w="14940" h="2976522">
                <a:moveTo>
                  <a:pt x="14940" y="0"/>
                </a:moveTo>
                <a:lnTo>
                  <a:pt x="0" y="2976522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4607846" y="1680362"/>
            <a:ext cx="14940" cy="2976521"/>
          </a:xfrm>
          <a:custGeom>
            <a:avLst/>
            <a:gdLst/>
            <a:ahLst/>
            <a:cxnLst/>
            <a:rect l="l" t="t" r="r" b="b"/>
            <a:pathLst>
              <a:path w="14940" h="2976521">
                <a:moveTo>
                  <a:pt x="14940" y="0"/>
                </a:moveTo>
                <a:lnTo>
                  <a:pt x="0" y="2976521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"/>
          <p:cNvSpPr txBox="1"/>
          <p:nvPr/>
        </p:nvSpPr>
        <p:spPr>
          <a:xfrm>
            <a:off x="818988" y="606276"/>
            <a:ext cx="5491480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 smtClean="0">
                <a:solidFill>
                  <a:srgbClr val="9BBB59"/>
                </a:solidFill>
                <a:latin typeface="Calibri"/>
                <a:cs typeface="Calibri"/>
              </a:rPr>
              <a:t>SVM 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C</a:t>
            </a:r>
            <a:r>
              <a:rPr sz="3200" spc="-5" dirty="0" smtClean="0">
                <a:solidFill>
                  <a:srgbClr val="4BACC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s</a:t>
            </a:r>
            <a:r>
              <a:rPr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t </a:t>
            </a:r>
            <a:r>
              <a:rPr lang="en-CA"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Function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22" name="object 10"/>
          <p:cNvSpPr/>
          <p:nvPr/>
        </p:nvSpPr>
        <p:spPr>
          <a:xfrm>
            <a:off x="6172200" y="4509491"/>
            <a:ext cx="2770792" cy="22723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0"/>
          <p:cNvSpPr/>
          <p:nvPr/>
        </p:nvSpPr>
        <p:spPr>
          <a:xfrm>
            <a:off x="4609408" y="2125838"/>
            <a:ext cx="419792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1"/>
          <p:cNvSpPr/>
          <p:nvPr/>
        </p:nvSpPr>
        <p:spPr>
          <a:xfrm>
            <a:off x="4658629" y="2152701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2"/>
          <p:cNvSpPr/>
          <p:nvPr/>
        </p:nvSpPr>
        <p:spPr>
          <a:xfrm>
            <a:off x="4658613" y="215270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0"/>
          <p:cNvSpPr/>
          <p:nvPr/>
        </p:nvSpPr>
        <p:spPr>
          <a:xfrm>
            <a:off x="3962400" y="2133600"/>
            <a:ext cx="419792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11"/>
          <p:cNvSpPr/>
          <p:nvPr/>
        </p:nvSpPr>
        <p:spPr>
          <a:xfrm>
            <a:off x="4011621" y="2160463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12"/>
          <p:cNvSpPr/>
          <p:nvPr/>
        </p:nvSpPr>
        <p:spPr>
          <a:xfrm>
            <a:off x="4011605" y="216046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10"/>
          <p:cNvSpPr/>
          <p:nvPr/>
        </p:nvSpPr>
        <p:spPr>
          <a:xfrm>
            <a:off x="3200400" y="2141913"/>
            <a:ext cx="419792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11"/>
          <p:cNvSpPr/>
          <p:nvPr/>
        </p:nvSpPr>
        <p:spPr>
          <a:xfrm>
            <a:off x="3249621" y="2168776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12"/>
          <p:cNvSpPr/>
          <p:nvPr/>
        </p:nvSpPr>
        <p:spPr>
          <a:xfrm>
            <a:off x="3249605" y="2168777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0618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5132395" y="2106736"/>
            <a:ext cx="419792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5181616" y="2133599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5181600" y="213360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104014" y="1608512"/>
            <a:ext cx="145472" cy="30673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169624" y="1629560"/>
            <a:ext cx="14940" cy="2976522"/>
          </a:xfrm>
          <a:custGeom>
            <a:avLst/>
            <a:gdLst/>
            <a:ahLst/>
            <a:cxnLst/>
            <a:rect l="l" t="t" r="r" b="b"/>
            <a:pathLst>
              <a:path w="14940" h="2976522">
                <a:moveTo>
                  <a:pt x="14940" y="0"/>
                </a:moveTo>
                <a:lnTo>
                  <a:pt x="0" y="2976522"/>
                </a:lnTo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710490" y="1662431"/>
            <a:ext cx="14940" cy="2976522"/>
          </a:xfrm>
          <a:custGeom>
            <a:avLst/>
            <a:gdLst/>
            <a:ahLst/>
            <a:cxnLst/>
            <a:rect l="l" t="t" r="r" b="b"/>
            <a:pathLst>
              <a:path w="14940" h="2976522">
                <a:moveTo>
                  <a:pt x="14940" y="0"/>
                </a:moveTo>
                <a:lnTo>
                  <a:pt x="0" y="2976522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4607846" y="1680362"/>
            <a:ext cx="14940" cy="2976521"/>
          </a:xfrm>
          <a:custGeom>
            <a:avLst/>
            <a:gdLst/>
            <a:ahLst/>
            <a:cxnLst/>
            <a:rect l="l" t="t" r="r" b="b"/>
            <a:pathLst>
              <a:path w="14940" h="2976521">
                <a:moveTo>
                  <a:pt x="14940" y="0"/>
                </a:moveTo>
                <a:lnTo>
                  <a:pt x="0" y="2976521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"/>
          <p:cNvSpPr txBox="1"/>
          <p:nvPr/>
        </p:nvSpPr>
        <p:spPr>
          <a:xfrm>
            <a:off x="818988" y="606276"/>
            <a:ext cx="5491480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 smtClean="0">
                <a:solidFill>
                  <a:srgbClr val="9BBB59"/>
                </a:solidFill>
                <a:latin typeface="Calibri"/>
                <a:cs typeface="Calibri"/>
              </a:rPr>
              <a:t>SVM 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C</a:t>
            </a:r>
            <a:r>
              <a:rPr sz="3200" spc="-5" dirty="0" smtClean="0">
                <a:solidFill>
                  <a:srgbClr val="4BACC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s</a:t>
            </a:r>
            <a:r>
              <a:rPr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t </a:t>
            </a:r>
            <a:r>
              <a:rPr lang="en-CA"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Function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22" name="object 10"/>
          <p:cNvSpPr/>
          <p:nvPr/>
        </p:nvSpPr>
        <p:spPr>
          <a:xfrm>
            <a:off x="6172200" y="4509491"/>
            <a:ext cx="2770792" cy="22723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0"/>
          <p:cNvSpPr/>
          <p:nvPr/>
        </p:nvSpPr>
        <p:spPr>
          <a:xfrm>
            <a:off x="4609408" y="2125838"/>
            <a:ext cx="419792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1"/>
          <p:cNvSpPr/>
          <p:nvPr/>
        </p:nvSpPr>
        <p:spPr>
          <a:xfrm>
            <a:off x="4658629" y="2152701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2"/>
          <p:cNvSpPr/>
          <p:nvPr/>
        </p:nvSpPr>
        <p:spPr>
          <a:xfrm>
            <a:off x="4658613" y="215270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0"/>
          <p:cNvSpPr/>
          <p:nvPr/>
        </p:nvSpPr>
        <p:spPr>
          <a:xfrm>
            <a:off x="3962400" y="2133600"/>
            <a:ext cx="419792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11"/>
          <p:cNvSpPr/>
          <p:nvPr/>
        </p:nvSpPr>
        <p:spPr>
          <a:xfrm>
            <a:off x="4011621" y="2160463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12"/>
          <p:cNvSpPr/>
          <p:nvPr/>
        </p:nvSpPr>
        <p:spPr>
          <a:xfrm>
            <a:off x="4011605" y="216046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10"/>
          <p:cNvSpPr/>
          <p:nvPr/>
        </p:nvSpPr>
        <p:spPr>
          <a:xfrm>
            <a:off x="3200400" y="2141913"/>
            <a:ext cx="419792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11"/>
          <p:cNvSpPr/>
          <p:nvPr/>
        </p:nvSpPr>
        <p:spPr>
          <a:xfrm>
            <a:off x="3249621" y="2168776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12"/>
          <p:cNvSpPr/>
          <p:nvPr/>
        </p:nvSpPr>
        <p:spPr>
          <a:xfrm>
            <a:off x="3249605" y="2168777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7543800" y="1447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686800" y="57912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790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5132395" y="2106736"/>
            <a:ext cx="419792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5181616" y="2133599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5181600" y="213360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104014" y="1608512"/>
            <a:ext cx="145472" cy="30673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169624" y="1629560"/>
            <a:ext cx="14940" cy="2976522"/>
          </a:xfrm>
          <a:custGeom>
            <a:avLst/>
            <a:gdLst/>
            <a:ahLst/>
            <a:cxnLst/>
            <a:rect l="l" t="t" r="r" b="b"/>
            <a:pathLst>
              <a:path w="14940" h="2976522">
                <a:moveTo>
                  <a:pt x="14940" y="0"/>
                </a:moveTo>
                <a:lnTo>
                  <a:pt x="0" y="2976522"/>
                </a:lnTo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710490" y="1662431"/>
            <a:ext cx="14940" cy="2976522"/>
          </a:xfrm>
          <a:custGeom>
            <a:avLst/>
            <a:gdLst/>
            <a:ahLst/>
            <a:cxnLst/>
            <a:rect l="l" t="t" r="r" b="b"/>
            <a:pathLst>
              <a:path w="14940" h="2976522">
                <a:moveTo>
                  <a:pt x="14940" y="0"/>
                </a:moveTo>
                <a:lnTo>
                  <a:pt x="0" y="2976522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4607846" y="1680362"/>
            <a:ext cx="14940" cy="2976521"/>
          </a:xfrm>
          <a:custGeom>
            <a:avLst/>
            <a:gdLst/>
            <a:ahLst/>
            <a:cxnLst/>
            <a:rect l="l" t="t" r="r" b="b"/>
            <a:pathLst>
              <a:path w="14940" h="2976521">
                <a:moveTo>
                  <a:pt x="14940" y="0"/>
                </a:moveTo>
                <a:lnTo>
                  <a:pt x="0" y="2976521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"/>
          <p:cNvSpPr txBox="1"/>
          <p:nvPr/>
        </p:nvSpPr>
        <p:spPr>
          <a:xfrm>
            <a:off x="818988" y="606276"/>
            <a:ext cx="5491480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 smtClean="0">
                <a:solidFill>
                  <a:srgbClr val="9BBB59"/>
                </a:solidFill>
                <a:latin typeface="Calibri"/>
                <a:cs typeface="Calibri"/>
              </a:rPr>
              <a:t>SVM 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C</a:t>
            </a:r>
            <a:r>
              <a:rPr sz="3200" spc="-5" dirty="0" smtClean="0">
                <a:solidFill>
                  <a:srgbClr val="4BACC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s</a:t>
            </a:r>
            <a:r>
              <a:rPr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t </a:t>
            </a:r>
            <a:r>
              <a:rPr lang="en-CA"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Function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22" name="object 10"/>
          <p:cNvSpPr/>
          <p:nvPr/>
        </p:nvSpPr>
        <p:spPr>
          <a:xfrm>
            <a:off x="6172200" y="4509491"/>
            <a:ext cx="2770792" cy="22723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0"/>
          <p:cNvSpPr/>
          <p:nvPr/>
        </p:nvSpPr>
        <p:spPr>
          <a:xfrm>
            <a:off x="4609408" y="2125838"/>
            <a:ext cx="419792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1"/>
          <p:cNvSpPr/>
          <p:nvPr/>
        </p:nvSpPr>
        <p:spPr>
          <a:xfrm>
            <a:off x="4658629" y="2152701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2"/>
          <p:cNvSpPr/>
          <p:nvPr/>
        </p:nvSpPr>
        <p:spPr>
          <a:xfrm>
            <a:off x="4658613" y="215270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0"/>
          <p:cNvSpPr/>
          <p:nvPr/>
        </p:nvSpPr>
        <p:spPr>
          <a:xfrm>
            <a:off x="3962400" y="2133600"/>
            <a:ext cx="419792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11"/>
          <p:cNvSpPr/>
          <p:nvPr/>
        </p:nvSpPr>
        <p:spPr>
          <a:xfrm>
            <a:off x="4011621" y="2160463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12"/>
          <p:cNvSpPr/>
          <p:nvPr/>
        </p:nvSpPr>
        <p:spPr>
          <a:xfrm>
            <a:off x="4011605" y="216046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10"/>
          <p:cNvSpPr/>
          <p:nvPr/>
        </p:nvSpPr>
        <p:spPr>
          <a:xfrm>
            <a:off x="3200400" y="2141913"/>
            <a:ext cx="419792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11"/>
          <p:cNvSpPr/>
          <p:nvPr/>
        </p:nvSpPr>
        <p:spPr>
          <a:xfrm>
            <a:off x="3249621" y="2168776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12"/>
          <p:cNvSpPr/>
          <p:nvPr/>
        </p:nvSpPr>
        <p:spPr>
          <a:xfrm>
            <a:off x="3249605" y="2168777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400800" y="1447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153400" y="57912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567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5132395" y="2106736"/>
            <a:ext cx="419792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5181616" y="2133599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5181600" y="213360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104014" y="1608512"/>
            <a:ext cx="145472" cy="30673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169624" y="1629560"/>
            <a:ext cx="14940" cy="2976522"/>
          </a:xfrm>
          <a:custGeom>
            <a:avLst/>
            <a:gdLst/>
            <a:ahLst/>
            <a:cxnLst/>
            <a:rect l="l" t="t" r="r" b="b"/>
            <a:pathLst>
              <a:path w="14940" h="2976522">
                <a:moveTo>
                  <a:pt x="14940" y="0"/>
                </a:moveTo>
                <a:lnTo>
                  <a:pt x="0" y="2976522"/>
                </a:lnTo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710490" y="1662431"/>
            <a:ext cx="14940" cy="2976522"/>
          </a:xfrm>
          <a:custGeom>
            <a:avLst/>
            <a:gdLst/>
            <a:ahLst/>
            <a:cxnLst/>
            <a:rect l="l" t="t" r="r" b="b"/>
            <a:pathLst>
              <a:path w="14940" h="2976522">
                <a:moveTo>
                  <a:pt x="14940" y="0"/>
                </a:moveTo>
                <a:lnTo>
                  <a:pt x="0" y="2976522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4607846" y="1680362"/>
            <a:ext cx="14940" cy="2976521"/>
          </a:xfrm>
          <a:custGeom>
            <a:avLst/>
            <a:gdLst/>
            <a:ahLst/>
            <a:cxnLst/>
            <a:rect l="l" t="t" r="r" b="b"/>
            <a:pathLst>
              <a:path w="14940" h="2976521">
                <a:moveTo>
                  <a:pt x="14940" y="0"/>
                </a:moveTo>
                <a:lnTo>
                  <a:pt x="0" y="2976521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"/>
          <p:cNvSpPr txBox="1"/>
          <p:nvPr/>
        </p:nvSpPr>
        <p:spPr>
          <a:xfrm>
            <a:off x="818988" y="606276"/>
            <a:ext cx="5491480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 smtClean="0">
                <a:solidFill>
                  <a:srgbClr val="9BBB59"/>
                </a:solidFill>
                <a:latin typeface="Calibri"/>
                <a:cs typeface="Calibri"/>
              </a:rPr>
              <a:t>SVM 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C</a:t>
            </a:r>
            <a:r>
              <a:rPr sz="3200" spc="-5" dirty="0" smtClean="0">
                <a:solidFill>
                  <a:srgbClr val="4BACC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s</a:t>
            </a:r>
            <a:r>
              <a:rPr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t </a:t>
            </a:r>
            <a:r>
              <a:rPr lang="en-CA"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Function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22" name="object 10"/>
          <p:cNvSpPr/>
          <p:nvPr/>
        </p:nvSpPr>
        <p:spPr>
          <a:xfrm>
            <a:off x="6172200" y="4509491"/>
            <a:ext cx="2770792" cy="22723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0"/>
          <p:cNvSpPr/>
          <p:nvPr/>
        </p:nvSpPr>
        <p:spPr>
          <a:xfrm>
            <a:off x="4609408" y="2125838"/>
            <a:ext cx="419792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1"/>
          <p:cNvSpPr/>
          <p:nvPr/>
        </p:nvSpPr>
        <p:spPr>
          <a:xfrm>
            <a:off x="4658629" y="2152701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2"/>
          <p:cNvSpPr/>
          <p:nvPr/>
        </p:nvSpPr>
        <p:spPr>
          <a:xfrm>
            <a:off x="4658613" y="215270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0"/>
          <p:cNvSpPr/>
          <p:nvPr/>
        </p:nvSpPr>
        <p:spPr>
          <a:xfrm>
            <a:off x="3962400" y="2133600"/>
            <a:ext cx="419792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11"/>
          <p:cNvSpPr/>
          <p:nvPr/>
        </p:nvSpPr>
        <p:spPr>
          <a:xfrm>
            <a:off x="4011621" y="2160463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12"/>
          <p:cNvSpPr/>
          <p:nvPr/>
        </p:nvSpPr>
        <p:spPr>
          <a:xfrm>
            <a:off x="4011605" y="216046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10"/>
          <p:cNvSpPr/>
          <p:nvPr/>
        </p:nvSpPr>
        <p:spPr>
          <a:xfrm>
            <a:off x="3200400" y="2141913"/>
            <a:ext cx="419792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11"/>
          <p:cNvSpPr/>
          <p:nvPr/>
        </p:nvSpPr>
        <p:spPr>
          <a:xfrm>
            <a:off x="3249621" y="2168776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12"/>
          <p:cNvSpPr/>
          <p:nvPr/>
        </p:nvSpPr>
        <p:spPr>
          <a:xfrm>
            <a:off x="3249605" y="2168777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715000" y="1447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001000" y="57912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72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5132395" y="2106736"/>
            <a:ext cx="419792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5181616" y="2133599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5181600" y="213360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104014" y="1608512"/>
            <a:ext cx="145472" cy="30673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169624" y="1629560"/>
            <a:ext cx="14940" cy="2976522"/>
          </a:xfrm>
          <a:custGeom>
            <a:avLst/>
            <a:gdLst/>
            <a:ahLst/>
            <a:cxnLst/>
            <a:rect l="l" t="t" r="r" b="b"/>
            <a:pathLst>
              <a:path w="14940" h="2976522">
                <a:moveTo>
                  <a:pt x="14940" y="0"/>
                </a:moveTo>
                <a:lnTo>
                  <a:pt x="0" y="2976522"/>
                </a:lnTo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710490" y="1662431"/>
            <a:ext cx="14940" cy="2976522"/>
          </a:xfrm>
          <a:custGeom>
            <a:avLst/>
            <a:gdLst/>
            <a:ahLst/>
            <a:cxnLst/>
            <a:rect l="l" t="t" r="r" b="b"/>
            <a:pathLst>
              <a:path w="14940" h="2976522">
                <a:moveTo>
                  <a:pt x="14940" y="0"/>
                </a:moveTo>
                <a:lnTo>
                  <a:pt x="0" y="2976522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4607846" y="1680362"/>
            <a:ext cx="14940" cy="2976521"/>
          </a:xfrm>
          <a:custGeom>
            <a:avLst/>
            <a:gdLst/>
            <a:ahLst/>
            <a:cxnLst/>
            <a:rect l="l" t="t" r="r" b="b"/>
            <a:pathLst>
              <a:path w="14940" h="2976521">
                <a:moveTo>
                  <a:pt x="14940" y="0"/>
                </a:moveTo>
                <a:lnTo>
                  <a:pt x="0" y="2976521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"/>
          <p:cNvSpPr txBox="1"/>
          <p:nvPr/>
        </p:nvSpPr>
        <p:spPr>
          <a:xfrm>
            <a:off x="818988" y="606276"/>
            <a:ext cx="5491480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 smtClean="0">
                <a:solidFill>
                  <a:srgbClr val="9BBB59"/>
                </a:solidFill>
                <a:latin typeface="Calibri"/>
                <a:cs typeface="Calibri"/>
              </a:rPr>
              <a:t>SVM 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C</a:t>
            </a:r>
            <a:r>
              <a:rPr sz="3200" spc="-5" dirty="0" smtClean="0">
                <a:solidFill>
                  <a:srgbClr val="4BACC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s</a:t>
            </a:r>
            <a:r>
              <a:rPr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t </a:t>
            </a:r>
            <a:r>
              <a:rPr lang="en-CA"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Function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22" name="object 10"/>
          <p:cNvSpPr/>
          <p:nvPr/>
        </p:nvSpPr>
        <p:spPr>
          <a:xfrm>
            <a:off x="6172200" y="4509491"/>
            <a:ext cx="2770792" cy="22723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0"/>
          <p:cNvSpPr/>
          <p:nvPr/>
        </p:nvSpPr>
        <p:spPr>
          <a:xfrm>
            <a:off x="4609408" y="2125838"/>
            <a:ext cx="419792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1"/>
          <p:cNvSpPr/>
          <p:nvPr/>
        </p:nvSpPr>
        <p:spPr>
          <a:xfrm>
            <a:off x="4658629" y="2152701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2"/>
          <p:cNvSpPr/>
          <p:nvPr/>
        </p:nvSpPr>
        <p:spPr>
          <a:xfrm>
            <a:off x="4658613" y="215270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0"/>
          <p:cNvSpPr/>
          <p:nvPr/>
        </p:nvSpPr>
        <p:spPr>
          <a:xfrm>
            <a:off x="3962400" y="2133600"/>
            <a:ext cx="419792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11"/>
          <p:cNvSpPr/>
          <p:nvPr/>
        </p:nvSpPr>
        <p:spPr>
          <a:xfrm>
            <a:off x="4011621" y="2160463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12"/>
          <p:cNvSpPr/>
          <p:nvPr/>
        </p:nvSpPr>
        <p:spPr>
          <a:xfrm>
            <a:off x="4011605" y="216046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10"/>
          <p:cNvSpPr/>
          <p:nvPr/>
        </p:nvSpPr>
        <p:spPr>
          <a:xfrm>
            <a:off x="3200400" y="2141913"/>
            <a:ext cx="419792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11"/>
          <p:cNvSpPr/>
          <p:nvPr/>
        </p:nvSpPr>
        <p:spPr>
          <a:xfrm>
            <a:off x="3249621" y="2168776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12"/>
          <p:cNvSpPr/>
          <p:nvPr/>
        </p:nvSpPr>
        <p:spPr>
          <a:xfrm>
            <a:off x="3249605" y="2168777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334000" y="1447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848600" y="5562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920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5132395" y="2106736"/>
            <a:ext cx="419792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5181616" y="2133599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5181600" y="213360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104014" y="1608512"/>
            <a:ext cx="145472" cy="30673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169624" y="1629560"/>
            <a:ext cx="14940" cy="2976522"/>
          </a:xfrm>
          <a:custGeom>
            <a:avLst/>
            <a:gdLst/>
            <a:ahLst/>
            <a:cxnLst/>
            <a:rect l="l" t="t" r="r" b="b"/>
            <a:pathLst>
              <a:path w="14940" h="2976522">
                <a:moveTo>
                  <a:pt x="14940" y="0"/>
                </a:moveTo>
                <a:lnTo>
                  <a:pt x="0" y="2976522"/>
                </a:lnTo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710490" y="1662431"/>
            <a:ext cx="14940" cy="2976522"/>
          </a:xfrm>
          <a:custGeom>
            <a:avLst/>
            <a:gdLst/>
            <a:ahLst/>
            <a:cxnLst/>
            <a:rect l="l" t="t" r="r" b="b"/>
            <a:pathLst>
              <a:path w="14940" h="2976522">
                <a:moveTo>
                  <a:pt x="14940" y="0"/>
                </a:moveTo>
                <a:lnTo>
                  <a:pt x="0" y="2976522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4607846" y="1680362"/>
            <a:ext cx="14940" cy="2976521"/>
          </a:xfrm>
          <a:custGeom>
            <a:avLst/>
            <a:gdLst/>
            <a:ahLst/>
            <a:cxnLst/>
            <a:rect l="l" t="t" r="r" b="b"/>
            <a:pathLst>
              <a:path w="14940" h="2976521">
                <a:moveTo>
                  <a:pt x="14940" y="0"/>
                </a:moveTo>
                <a:lnTo>
                  <a:pt x="0" y="2976521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"/>
          <p:cNvSpPr txBox="1"/>
          <p:nvPr/>
        </p:nvSpPr>
        <p:spPr>
          <a:xfrm>
            <a:off x="818988" y="606276"/>
            <a:ext cx="5491480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 smtClean="0">
                <a:solidFill>
                  <a:srgbClr val="9BBB59"/>
                </a:solidFill>
                <a:latin typeface="Calibri"/>
                <a:cs typeface="Calibri"/>
              </a:rPr>
              <a:t>SVM 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C</a:t>
            </a:r>
            <a:r>
              <a:rPr sz="3200" spc="-5" dirty="0" smtClean="0">
                <a:solidFill>
                  <a:srgbClr val="4BACC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s</a:t>
            </a:r>
            <a:r>
              <a:rPr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t </a:t>
            </a:r>
            <a:r>
              <a:rPr lang="en-CA"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Function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22" name="object 10"/>
          <p:cNvSpPr/>
          <p:nvPr/>
        </p:nvSpPr>
        <p:spPr>
          <a:xfrm>
            <a:off x="6172200" y="4509491"/>
            <a:ext cx="2770792" cy="22723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0"/>
          <p:cNvSpPr/>
          <p:nvPr/>
        </p:nvSpPr>
        <p:spPr>
          <a:xfrm>
            <a:off x="4609408" y="2125838"/>
            <a:ext cx="419792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1"/>
          <p:cNvSpPr/>
          <p:nvPr/>
        </p:nvSpPr>
        <p:spPr>
          <a:xfrm>
            <a:off x="4658629" y="2152701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2"/>
          <p:cNvSpPr/>
          <p:nvPr/>
        </p:nvSpPr>
        <p:spPr>
          <a:xfrm>
            <a:off x="4658613" y="215270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0"/>
          <p:cNvSpPr/>
          <p:nvPr/>
        </p:nvSpPr>
        <p:spPr>
          <a:xfrm>
            <a:off x="3962400" y="2133600"/>
            <a:ext cx="419792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11"/>
          <p:cNvSpPr/>
          <p:nvPr/>
        </p:nvSpPr>
        <p:spPr>
          <a:xfrm>
            <a:off x="4011621" y="2160463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12"/>
          <p:cNvSpPr/>
          <p:nvPr/>
        </p:nvSpPr>
        <p:spPr>
          <a:xfrm>
            <a:off x="4011605" y="216046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10"/>
          <p:cNvSpPr/>
          <p:nvPr/>
        </p:nvSpPr>
        <p:spPr>
          <a:xfrm>
            <a:off x="3200400" y="2141913"/>
            <a:ext cx="419792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11"/>
          <p:cNvSpPr/>
          <p:nvPr/>
        </p:nvSpPr>
        <p:spPr>
          <a:xfrm>
            <a:off x="3249621" y="2168776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12"/>
          <p:cNvSpPr/>
          <p:nvPr/>
        </p:nvSpPr>
        <p:spPr>
          <a:xfrm>
            <a:off x="3249605" y="2168777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812492" y="1447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620000" y="54102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771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5132395" y="2106736"/>
            <a:ext cx="419792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5181616" y="2133599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5181600" y="213360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104014" y="1608512"/>
            <a:ext cx="145472" cy="30673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169624" y="1629560"/>
            <a:ext cx="14940" cy="2976522"/>
          </a:xfrm>
          <a:custGeom>
            <a:avLst/>
            <a:gdLst/>
            <a:ahLst/>
            <a:cxnLst/>
            <a:rect l="l" t="t" r="r" b="b"/>
            <a:pathLst>
              <a:path w="14940" h="2976522">
                <a:moveTo>
                  <a:pt x="14940" y="0"/>
                </a:moveTo>
                <a:lnTo>
                  <a:pt x="0" y="2976522"/>
                </a:lnTo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710490" y="1662431"/>
            <a:ext cx="14940" cy="2976522"/>
          </a:xfrm>
          <a:custGeom>
            <a:avLst/>
            <a:gdLst/>
            <a:ahLst/>
            <a:cxnLst/>
            <a:rect l="l" t="t" r="r" b="b"/>
            <a:pathLst>
              <a:path w="14940" h="2976522">
                <a:moveTo>
                  <a:pt x="14940" y="0"/>
                </a:moveTo>
                <a:lnTo>
                  <a:pt x="0" y="2976522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4607846" y="1680362"/>
            <a:ext cx="14940" cy="2976521"/>
          </a:xfrm>
          <a:custGeom>
            <a:avLst/>
            <a:gdLst/>
            <a:ahLst/>
            <a:cxnLst/>
            <a:rect l="l" t="t" r="r" b="b"/>
            <a:pathLst>
              <a:path w="14940" h="2976521">
                <a:moveTo>
                  <a:pt x="14940" y="0"/>
                </a:moveTo>
                <a:lnTo>
                  <a:pt x="0" y="2976521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"/>
          <p:cNvSpPr txBox="1"/>
          <p:nvPr/>
        </p:nvSpPr>
        <p:spPr>
          <a:xfrm>
            <a:off x="818988" y="606276"/>
            <a:ext cx="5491480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 smtClean="0">
                <a:solidFill>
                  <a:srgbClr val="9BBB59"/>
                </a:solidFill>
                <a:latin typeface="Calibri"/>
                <a:cs typeface="Calibri"/>
              </a:rPr>
              <a:t>SVM 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C</a:t>
            </a:r>
            <a:r>
              <a:rPr sz="3200" spc="-5" dirty="0" smtClean="0">
                <a:solidFill>
                  <a:srgbClr val="4BACC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s</a:t>
            </a:r>
            <a:r>
              <a:rPr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t </a:t>
            </a:r>
            <a:r>
              <a:rPr lang="en-CA"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Function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22" name="object 10"/>
          <p:cNvSpPr/>
          <p:nvPr/>
        </p:nvSpPr>
        <p:spPr>
          <a:xfrm>
            <a:off x="6172200" y="4509491"/>
            <a:ext cx="2770792" cy="22723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0"/>
          <p:cNvSpPr/>
          <p:nvPr/>
        </p:nvSpPr>
        <p:spPr>
          <a:xfrm>
            <a:off x="4609408" y="2125838"/>
            <a:ext cx="419792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1"/>
          <p:cNvSpPr/>
          <p:nvPr/>
        </p:nvSpPr>
        <p:spPr>
          <a:xfrm>
            <a:off x="4658629" y="2152701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2"/>
          <p:cNvSpPr/>
          <p:nvPr/>
        </p:nvSpPr>
        <p:spPr>
          <a:xfrm>
            <a:off x="4658613" y="215270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0"/>
          <p:cNvSpPr/>
          <p:nvPr/>
        </p:nvSpPr>
        <p:spPr>
          <a:xfrm>
            <a:off x="3962400" y="2133600"/>
            <a:ext cx="419792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11"/>
          <p:cNvSpPr/>
          <p:nvPr/>
        </p:nvSpPr>
        <p:spPr>
          <a:xfrm>
            <a:off x="4011621" y="2160463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12"/>
          <p:cNvSpPr/>
          <p:nvPr/>
        </p:nvSpPr>
        <p:spPr>
          <a:xfrm>
            <a:off x="4011605" y="216046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10"/>
          <p:cNvSpPr/>
          <p:nvPr/>
        </p:nvSpPr>
        <p:spPr>
          <a:xfrm>
            <a:off x="3200400" y="2141913"/>
            <a:ext cx="419792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11"/>
          <p:cNvSpPr/>
          <p:nvPr/>
        </p:nvSpPr>
        <p:spPr>
          <a:xfrm>
            <a:off x="3249621" y="2168776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12"/>
          <p:cNvSpPr/>
          <p:nvPr/>
        </p:nvSpPr>
        <p:spPr>
          <a:xfrm>
            <a:off x="3249605" y="2168777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191000" y="1447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162800" y="50292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755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5132395" y="2106736"/>
            <a:ext cx="419792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5181616" y="2133599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5181600" y="213360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104014" y="1608512"/>
            <a:ext cx="145472" cy="30673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169624" y="1629560"/>
            <a:ext cx="14940" cy="2976522"/>
          </a:xfrm>
          <a:custGeom>
            <a:avLst/>
            <a:gdLst/>
            <a:ahLst/>
            <a:cxnLst/>
            <a:rect l="l" t="t" r="r" b="b"/>
            <a:pathLst>
              <a:path w="14940" h="2976522">
                <a:moveTo>
                  <a:pt x="14940" y="0"/>
                </a:moveTo>
                <a:lnTo>
                  <a:pt x="0" y="2976522"/>
                </a:lnTo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710490" y="1662431"/>
            <a:ext cx="14940" cy="2976522"/>
          </a:xfrm>
          <a:custGeom>
            <a:avLst/>
            <a:gdLst/>
            <a:ahLst/>
            <a:cxnLst/>
            <a:rect l="l" t="t" r="r" b="b"/>
            <a:pathLst>
              <a:path w="14940" h="2976522">
                <a:moveTo>
                  <a:pt x="14940" y="0"/>
                </a:moveTo>
                <a:lnTo>
                  <a:pt x="0" y="2976522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4607846" y="1680362"/>
            <a:ext cx="14940" cy="2976521"/>
          </a:xfrm>
          <a:custGeom>
            <a:avLst/>
            <a:gdLst/>
            <a:ahLst/>
            <a:cxnLst/>
            <a:rect l="l" t="t" r="r" b="b"/>
            <a:pathLst>
              <a:path w="14940" h="2976521">
                <a:moveTo>
                  <a:pt x="14940" y="0"/>
                </a:moveTo>
                <a:lnTo>
                  <a:pt x="0" y="2976521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"/>
          <p:cNvSpPr txBox="1"/>
          <p:nvPr/>
        </p:nvSpPr>
        <p:spPr>
          <a:xfrm>
            <a:off x="818988" y="606276"/>
            <a:ext cx="5491480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 smtClean="0">
                <a:solidFill>
                  <a:srgbClr val="9BBB59"/>
                </a:solidFill>
                <a:latin typeface="Calibri"/>
                <a:cs typeface="Calibri"/>
              </a:rPr>
              <a:t>SVM 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C</a:t>
            </a:r>
            <a:r>
              <a:rPr sz="3200" spc="-5" dirty="0" smtClean="0">
                <a:solidFill>
                  <a:srgbClr val="4BACC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s</a:t>
            </a:r>
            <a:r>
              <a:rPr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t </a:t>
            </a:r>
            <a:r>
              <a:rPr lang="en-CA"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Function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22" name="object 10"/>
          <p:cNvSpPr/>
          <p:nvPr/>
        </p:nvSpPr>
        <p:spPr>
          <a:xfrm>
            <a:off x="6172200" y="4509491"/>
            <a:ext cx="2770792" cy="22723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0"/>
          <p:cNvSpPr/>
          <p:nvPr/>
        </p:nvSpPr>
        <p:spPr>
          <a:xfrm>
            <a:off x="4609408" y="2125838"/>
            <a:ext cx="419792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1"/>
          <p:cNvSpPr/>
          <p:nvPr/>
        </p:nvSpPr>
        <p:spPr>
          <a:xfrm>
            <a:off x="4658629" y="2152701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2"/>
          <p:cNvSpPr/>
          <p:nvPr/>
        </p:nvSpPr>
        <p:spPr>
          <a:xfrm>
            <a:off x="4658613" y="215270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0"/>
          <p:cNvSpPr/>
          <p:nvPr/>
        </p:nvSpPr>
        <p:spPr>
          <a:xfrm>
            <a:off x="3962400" y="2133600"/>
            <a:ext cx="419792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11"/>
          <p:cNvSpPr/>
          <p:nvPr/>
        </p:nvSpPr>
        <p:spPr>
          <a:xfrm>
            <a:off x="4011621" y="2160463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12"/>
          <p:cNvSpPr/>
          <p:nvPr/>
        </p:nvSpPr>
        <p:spPr>
          <a:xfrm>
            <a:off x="4011605" y="216046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10"/>
          <p:cNvSpPr/>
          <p:nvPr/>
        </p:nvSpPr>
        <p:spPr>
          <a:xfrm>
            <a:off x="3200400" y="2141913"/>
            <a:ext cx="419792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11"/>
          <p:cNvSpPr/>
          <p:nvPr/>
        </p:nvSpPr>
        <p:spPr>
          <a:xfrm>
            <a:off x="3249621" y="2168776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12"/>
          <p:cNvSpPr/>
          <p:nvPr/>
        </p:nvSpPr>
        <p:spPr>
          <a:xfrm>
            <a:off x="3249605" y="2168777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429000" y="1447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781800" y="4724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405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68074"/>
            <a:ext cx="9143998" cy="413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8988" y="426984"/>
            <a:ext cx="7383780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N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nlin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ear SVMs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3800"/>
              </a:lnSpc>
            </a:pP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nlin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ear data is linear in higher di</a:t>
            </a: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mensi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ns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53" y="2488806"/>
            <a:ext cx="1309060" cy="1104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CA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Patient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 status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 after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5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yr.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3025832"/>
            <a:ext cx="320039" cy="116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243558" y="3064640"/>
            <a:ext cx="230925" cy="1"/>
          </a:xfrm>
          <a:custGeom>
            <a:avLst/>
            <a:gdLst/>
            <a:ahLst/>
            <a:cxnLst/>
            <a:rect l="l" t="t" r="r" b="b"/>
            <a:pathLst>
              <a:path w="230925" h="1">
                <a:moveTo>
                  <a:pt x="230925" y="0"/>
                </a:moveTo>
                <a:lnTo>
                  <a:pt x="0" y="1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892934" y="2177934"/>
            <a:ext cx="419792" cy="444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7942957" y="2203762"/>
            <a:ext cx="320707" cy="3467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7942940" y="220376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562897" y="2128058"/>
            <a:ext cx="419792" cy="4488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6612118" y="2154921"/>
            <a:ext cx="320707" cy="346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6612102" y="21549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812922" y="3702756"/>
            <a:ext cx="5627370" cy="2414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5590">
              <a:lnSpc>
                <a:spcPct val="100000"/>
              </a:lnSpc>
            </a:pPr>
            <a:r>
              <a:rPr sz="2400" spc="-15" dirty="0" smtClean="0">
                <a:solidFill>
                  <a:srgbClr val="4BACC6"/>
                </a:solidFill>
                <a:latin typeface="Calibri"/>
                <a:cs typeface="Calibri"/>
              </a:rPr>
              <a:t>0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75"/>
              </a:spcBef>
            </a:pPr>
            <a:endParaRPr sz="1000" dirty="0"/>
          </a:p>
          <a:p>
            <a:pPr marL="1848485">
              <a:lnSpc>
                <a:spcPct val="100000"/>
              </a:lnSpc>
            </a:pP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 of 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positive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nod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5"/>
              </a:spcBef>
            </a:pPr>
            <a:endParaRPr sz="6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800" spc="-25" dirty="0" smtClean="0">
                <a:solidFill>
                  <a:srgbClr val="F79646"/>
                </a:solidFill>
                <a:latin typeface="Calibri"/>
                <a:cs typeface="Calibri"/>
              </a:rPr>
              <a:t>B</a:t>
            </a:r>
            <a:r>
              <a:rPr sz="2800" spc="0" dirty="0" smtClean="0">
                <a:solidFill>
                  <a:srgbClr val="F79646"/>
                </a:solidFill>
                <a:latin typeface="Calibri"/>
                <a:cs typeface="Calibri"/>
              </a:rPr>
              <a:t>ad</a:t>
            </a:r>
            <a:r>
              <a:rPr sz="2800" spc="-10" dirty="0" smtClean="0">
                <a:solidFill>
                  <a:srgbClr val="F79646"/>
                </a:solidFill>
                <a:latin typeface="Calibri"/>
                <a:cs typeface="Calibri"/>
              </a:rPr>
              <a:t>: </a:t>
            </a:r>
            <a:r>
              <a:rPr sz="2800" spc="-15" dirty="0" smtClean="0">
                <a:solidFill>
                  <a:srgbClr val="F79646"/>
                </a:solidFill>
                <a:latin typeface="Calibri"/>
                <a:cs typeface="Calibri"/>
              </a:rPr>
              <a:t>3 </a:t>
            </a:r>
            <a:r>
              <a:rPr lang="en-CA" sz="2800" spc="-25" dirty="0" smtClean="0">
                <a:solidFill>
                  <a:srgbClr val="F79646"/>
                </a:solidFill>
                <a:latin typeface="Calibri"/>
                <a:cs typeface="Calibri"/>
              </a:rPr>
              <a:t>misclassifications</a:t>
            </a:r>
            <a:r>
              <a:rPr sz="2800" spc="-10" dirty="0" smtClean="0">
                <a:solidFill>
                  <a:srgbClr val="F79646"/>
                </a:solidFill>
                <a:latin typeface="Calibri"/>
                <a:cs typeface="Calibri"/>
              </a:rPr>
              <a:t>, </a:t>
            </a:r>
            <a:r>
              <a:rPr sz="2800" spc="-15" dirty="0" smtClean="0">
                <a:solidFill>
                  <a:srgbClr val="F79646"/>
                </a:solidFill>
                <a:latin typeface="Calibri"/>
                <a:cs typeface="Calibri"/>
              </a:rPr>
              <a:t>accuracy </a:t>
            </a:r>
            <a:r>
              <a:rPr sz="2800" spc="-20" dirty="0" smtClean="0">
                <a:solidFill>
                  <a:srgbClr val="F79646"/>
                </a:solidFill>
                <a:latin typeface="Calibri"/>
                <a:cs typeface="Calibri"/>
              </a:rPr>
              <a:t>67%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Supp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r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t Vector 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Machine (SVM)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64760" y="2062308"/>
            <a:ext cx="18034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1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1784" y="2856108"/>
            <a:ext cx="41148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0</a:t>
            </a:r>
            <a:r>
              <a:rPr sz="2400" spc="0" dirty="0" smtClean="0">
                <a:solidFill>
                  <a:srgbClr val="9BBB59"/>
                </a:solidFill>
                <a:latin typeface="Calibri"/>
                <a:cs typeface="Calibri"/>
              </a:rPr>
              <a:t>.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5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08712" y="1608512"/>
            <a:ext cx="141316" cy="30673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3272117" y="1629560"/>
            <a:ext cx="14940" cy="2976522"/>
          </a:xfrm>
          <a:custGeom>
            <a:avLst/>
            <a:gdLst/>
            <a:ahLst/>
            <a:cxnLst/>
            <a:rect l="l" t="t" r="r" b="b"/>
            <a:pathLst>
              <a:path w="14940" h="2976522">
                <a:moveTo>
                  <a:pt x="14940" y="0"/>
                </a:moveTo>
                <a:lnTo>
                  <a:pt x="0" y="2976522"/>
                </a:lnTo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3158203" y="967163"/>
            <a:ext cx="260985" cy="619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dirty="0" smtClean="0">
                <a:solidFill>
                  <a:srgbClr val="7F7F7F"/>
                </a:solidFill>
                <a:latin typeface="Calibri"/>
                <a:cs typeface="Calibri"/>
              </a:rPr>
              <a:t>?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426984"/>
            <a:ext cx="6712584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Kern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e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l T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i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ck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3800"/>
              </a:lnSpc>
            </a:pPr>
            <a:r>
              <a:rPr sz="3200" dirty="0" smtClean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ansf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m d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ata so it is lin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ear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l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y s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epar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abl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0248" y="2537011"/>
            <a:ext cx="7687565" cy="2752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426984"/>
            <a:ext cx="5438775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iﬀ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eren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t 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K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er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n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els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3800"/>
              </a:lnSpc>
            </a:pPr>
            <a:r>
              <a:rPr sz="3200" dirty="0" smtClean="0">
                <a:solidFill>
                  <a:srgbClr val="7F7F7F"/>
                </a:solidFill>
                <a:latin typeface="Calibri"/>
                <a:cs typeface="Calibri"/>
              </a:rPr>
              <a:t>Lin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ear 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ker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el</a:t>
            </a:r>
            <a:r>
              <a:rPr sz="3200" spc="-10" dirty="0" smtClean="0">
                <a:solidFill>
                  <a:srgbClr val="7F7F7F"/>
                </a:solidFill>
                <a:latin typeface="Calibri"/>
                <a:cs typeface="Calibri"/>
              </a:rPr>
              <a:t>: </a:t>
            </a: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No </a:t>
            </a:r>
            <a:r>
              <a:rPr lang="en-CA"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transformation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0805" y="2095497"/>
            <a:ext cx="6459048" cy="3731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426984"/>
            <a:ext cx="2816860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iﬀ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eren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t 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K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er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n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0805" y="2095497"/>
            <a:ext cx="6459048" cy="3731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57694" y="4052454"/>
            <a:ext cx="1018309" cy="394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03298" y="4227598"/>
            <a:ext cx="739273" cy="0"/>
          </a:xfrm>
          <a:custGeom>
            <a:avLst/>
            <a:gdLst/>
            <a:ahLst/>
            <a:cxnLst/>
            <a:rect l="l" t="t" r="r" b="b"/>
            <a:pathLst>
              <a:path w="739273">
                <a:moveTo>
                  <a:pt x="0" y="0"/>
                </a:moveTo>
                <a:lnTo>
                  <a:pt x="739273" y="0"/>
                </a:lnTo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09339" y="4142337"/>
            <a:ext cx="171040" cy="170870"/>
          </a:xfrm>
          <a:custGeom>
            <a:avLst/>
            <a:gdLst/>
            <a:ahLst/>
            <a:cxnLst/>
            <a:rect l="l" t="t" r="r" b="b"/>
            <a:pathLst>
              <a:path w="171040" h="170870">
                <a:moveTo>
                  <a:pt x="23130" y="0"/>
                </a:moveTo>
                <a:lnTo>
                  <a:pt x="11454" y="1064"/>
                </a:lnTo>
                <a:lnTo>
                  <a:pt x="2478" y="8988"/>
                </a:lnTo>
                <a:lnTo>
                  <a:pt x="346" y="14389"/>
                </a:lnTo>
                <a:lnTo>
                  <a:pt x="1411" y="26065"/>
                </a:lnTo>
                <a:lnTo>
                  <a:pt x="9334" y="35042"/>
                </a:lnTo>
                <a:lnTo>
                  <a:pt x="95426" y="85261"/>
                </a:lnTo>
                <a:lnTo>
                  <a:pt x="9334" y="135482"/>
                </a:lnTo>
                <a:lnTo>
                  <a:pt x="4820" y="139134"/>
                </a:lnTo>
                <a:lnTo>
                  <a:pt x="0" y="149821"/>
                </a:lnTo>
                <a:lnTo>
                  <a:pt x="2478" y="161535"/>
                </a:lnTo>
                <a:lnTo>
                  <a:pt x="6130" y="166050"/>
                </a:lnTo>
                <a:lnTo>
                  <a:pt x="16817" y="170870"/>
                </a:lnTo>
                <a:lnTo>
                  <a:pt x="28532" y="168392"/>
                </a:lnTo>
                <a:lnTo>
                  <a:pt x="171040" y="85261"/>
                </a:lnTo>
                <a:lnTo>
                  <a:pt x="28532" y="2132"/>
                </a:lnTo>
                <a:lnTo>
                  <a:pt x="23130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7614459" y="4056610"/>
            <a:ext cx="885305" cy="3906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849613" y="4229073"/>
            <a:ext cx="604854" cy="0"/>
          </a:xfrm>
          <a:custGeom>
            <a:avLst/>
            <a:gdLst/>
            <a:ahLst/>
            <a:cxnLst/>
            <a:rect l="l" t="t" r="r" b="b"/>
            <a:pathLst>
              <a:path w="604854">
                <a:moveTo>
                  <a:pt x="604854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7811805" y="4143812"/>
            <a:ext cx="171040" cy="170869"/>
          </a:xfrm>
          <a:custGeom>
            <a:avLst/>
            <a:gdLst/>
            <a:ahLst/>
            <a:cxnLst/>
            <a:rect l="l" t="t" r="r" b="b"/>
            <a:pathLst>
              <a:path w="171040" h="170869">
                <a:moveTo>
                  <a:pt x="147909" y="0"/>
                </a:moveTo>
                <a:lnTo>
                  <a:pt x="142507" y="2131"/>
                </a:lnTo>
                <a:lnTo>
                  <a:pt x="0" y="85262"/>
                </a:lnTo>
                <a:lnTo>
                  <a:pt x="142507" y="168391"/>
                </a:lnTo>
                <a:lnTo>
                  <a:pt x="154222" y="170869"/>
                </a:lnTo>
                <a:lnTo>
                  <a:pt x="164909" y="166049"/>
                </a:lnTo>
                <a:lnTo>
                  <a:pt x="168562" y="161536"/>
                </a:lnTo>
                <a:lnTo>
                  <a:pt x="171040" y="149821"/>
                </a:lnTo>
                <a:lnTo>
                  <a:pt x="166220" y="139134"/>
                </a:lnTo>
                <a:lnTo>
                  <a:pt x="161705" y="135481"/>
                </a:lnTo>
                <a:lnTo>
                  <a:pt x="75613" y="85262"/>
                </a:lnTo>
                <a:lnTo>
                  <a:pt x="161705" y="35041"/>
                </a:lnTo>
                <a:lnTo>
                  <a:pt x="169629" y="26064"/>
                </a:lnTo>
                <a:lnTo>
                  <a:pt x="170693" y="14388"/>
                </a:lnTo>
                <a:lnTo>
                  <a:pt x="168562" y="8988"/>
                </a:lnTo>
                <a:lnTo>
                  <a:pt x="159584" y="1065"/>
                </a:lnTo>
                <a:lnTo>
                  <a:pt x="147909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447303"/>
            <a:ext cx="6959600" cy="970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38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SVMs 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can ﬁt intricate b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und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ar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i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es </a:t>
            </a:r>
            <a:r>
              <a:rPr sz="3200" spc="-30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ith th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 Gaussian (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RBF) ker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n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27200" y="1950924"/>
            <a:ext cx="5689598" cy="4267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534" y="1965418"/>
            <a:ext cx="5152390" cy="1297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 smtClean="0">
                <a:solidFill>
                  <a:srgbClr val="7F7F7F"/>
                </a:solidFill>
                <a:latin typeface="Calibri"/>
                <a:cs typeface="Calibri"/>
              </a:rPr>
              <a:t>fr</a:t>
            </a:r>
            <a:r>
              <a:rPr sz="2800" b="1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800" b="1" spc="0" dirty="0" smtClean="0">
                <a:solidFill>
                  <a:srgbClr val="7F7F7F"/>
                </a:solidFill>
                <a:latin typeface="Calibri"/>
                <a:cs typeface="Calibri"/>
              </a:rPr>
              <a:t>m </a:t>
            </a:r>
            <a:r>
              <a:rPr sz="2800" spc="0" dirty="0" smtClean="0">
                <a:solidFill>
                  <a:srgbClr val="4F81BD"/>
                </a:solidFill>
                <a:latin typeface="Calibri"/>
                <a:cs typeface="Calibri"/>
              </a:rPr>
              <a:t>s</a:t>
            </a:r>
            <a:r>
              <a:rPr sz="2800" spc="-15" dirty="0" smtClean="0">
                <a:solidFill>
                  <a:srgbClr val="4F81BD"/>
                </a:solidFill>
                <a:latin typeface="Calibri"/>
                <a:cs typeface="Calibri"/>
              </a:rPr>
              <a:t>klear</a:t>
            </a:r>
            <a:r>
              <a:rPr sz="2800" spc="0" dirty="0" smtClean="0">
                <a:solidFill>
                  <a:srgbClr val="4F81BD"/>
                </a:solidFill>
                <a:latin typeface="Calibri"/>
                <a:cs typeface="Calibri"/>
              </a:rPr>
              <a:t>n</a:t>
            </a:r>
            <a:r>
              <a:rPr sz="2800" spc="-5" dirty="0" smtClean="0">
                <a:solidFill>
                  <a:srgbClr val="4F81BD"/>
                </a:solidFill>
                <a:latin typeface="Calibri"/>
                <a:cs typeface="Calibri"/>
              </a:rPr>
              <a:t>.</a:t>
            </a:r>
            <a:r>
              <a:rPr sz="2800" spc="0" dirty="0" smtClean="0">
                <a:solidFill>
                  <a:srgbClr val="4F81BD"/>
                </a:solidFill>
                <a:latin typeface="Calibri"/>
                <a:cs typeface="Calibri"/>
              </a:rPr>
              <a:t>s</a:t>
            </a:r>
            <a:r>
              <a:rPr sz="2800" spc="-20" dirty="0" smtClean="0">
                <a:solidFill>
                  <a:srgbClr val="4F81BD"/>
                </a:solidFill>
                <a:latin typeface="Calibri"/>
                <a:cs typeface="Calibri"/>
              </a:rPr>
              <a:t>vm </a:t>
            </a:r>
            <a:r>
              <a:rPr sz="2800" b="1" spc="-5" dirty="0" smtClean="0">
                <a:solidFill>
                  <a:srgbClr val="7F7F7F"/>
                </a:solidFill>
                <a:latin typeface="Calibri"/>
                <a:cs typeface="Calibri"/>
              </a:rPr>
              <a:t>i</a:t>
            </a:r>
            <a:r>
              <a:rPr sz="2800" b="1" spc="0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800" b="1" spc="-20" dirty="0" smtClean="0">
                <a:solidFill>
                  <a:srgbClr val="7F7F7F"/>
                </a:solidFill>
                <a:latin typeface="Calibri"/>
                <a:cs typeface="Calibri"/>
              </a:rPr>
              <a:t>po</a:t>
            </a:r>
            <a:r>
              <a:rPr sz="2800" b="1" spc="-10" dirty="0" smtClean="0">
                <a:solidFill>
                  <a:srgbClr val="7F7F7F"/>
                </a:solidFill>
                <a:latin typeface="Calibri"/>
                <a:cs typeface="Calibri"/>
              </a:rPr>
              <a:t>rt</a:t>
            </a:r>
            <a:r>
              <a:rPr sz="2800" b="1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0" dirty="0" smtClean="0">
                <a:solidFill>
                  <a:srgbClr val="9BBB59"/>
                </a:solidFill>
                <a:latin typeface="Calibri"/>
                <a:cs typeface="Calibri"/>
              </a:rPr>
              <a:t>SVC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39"/>
              </a:spcBef>
            </a:pPr>
            <a:endParaRPr sz="1300" dirty="0"/>
          </a:p>
          <a:p>
            <a:pPr marL="12700">
              <a:lnSpc>
                <a:spcPct val="100000"/>
              </a:lnSpc>
            </a:pPr>
            <a:r>
              <a:rPr sz="2800" b="1" dirty="0" smtClean="0">
                <a:solidFill>
                  <a:srgbClr val="7F7F7F"/>
                </a:solidFill>
                <a:latin typeface="Calibri"/>
                <a:cs typeface="Calibri"/>
              </a:rPr>
              <a:t>fr</a:t>
            </a:r>
            <a:r>
              <a:rPr sz="2800" b="1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800" b="1" spc="0" dirty="0" smtClean="0">
                <a:solidFill>
                  <a:srgbClr val="7F7F7F"/>
                </a:solidFill>
                <a:latin typeface="Calibri"/>
                <a:cs typeface="Calibri"/>
              </a:rPr>
              <a:t>m </a:t>
            </a:r>
            <a:r>
              <a:rPr sz="2800" spc="0" dirty="0" smtClean="0">
                <a:solidFill>
                  <a:srgbClr val="4F81BD"/>
                </a:solidFill>
                <a:latin typeface="Calibri"/>
                <a:cs typeface="Calibri"/>
              </a:rPr>
              <a:t>s</a:t>
            </a:r>
            <a:r>
              <a:rPr sz="2800" spc="-15" dirty="0" smtClean="0">
                <a:solidFill>
                  <a:srgbClr val="4F81BD"/>
                </a:solidFill>
                <a:latin typeface="Calibri"/>
                <a:cs typeface="Calibri"/>
              </a:rPr>
              <a:t>klear</a:t>
            </a:r>
            <a:r>
              <a:rPr sz="2800" spc="0" dirty="0" smtClean="0">
                <a:solidFill>
                  <a:srgbClr val="4F81BD"/>
                </a:solidFill>
                <a:latin typeface="Calibri"/>
                <a:cs typeface="Calibri"/>
              </a:rPr>
              <a:t>n</a:t>
            </a:r>
            <a:r>
              <a:rPr sz="2800" spc="-5" dirty="0" smtClean="0">
                <a:solidFill>
                  <a:srgbClr val="4F81BD"/>
                </a:solidFill>
                <a:latin typeface="Calibri"/>
                <a:cs typeface="Calibri"/>
              </a:rPr>
              <a:t>.</a:t>
            </a:r>
            <a:r>
              <a:rPr sz="2800" spc="0" dirty="0" smtClean="0">
                <a:solidFill>
                  <a:srgbClr val="4F81BD"/>
                </a:solidFill>
                <a:latin typeface="Calibri"/>
                <a:cs typeface="Calibri"/>
              </a:rPr>
              <a:t>s</a:t>
            </a:r>
            <a:r>
              <a:rPr sz="2800" spc="-20" dirty="0" smtClean="0">
                <a:solidFill>
                  <a:srgbClr val="4F81BD"/>
                </a:solidFill>
                <a:latin typeface="Calibri"/>
                <a:cs typeface="Calibri"/>
              </a:rPr>
              <a:t>vm </a:t>
            </a:r>
            <a:r>
              <a:rPr sz="2800" b="1" spc="-5" dirty="0" smtClean="0">
                <a:solidFill>
                  <a:srgbClr val="7F7F7F"/>
                </a:solidFill>
                <a:latin typeface="Calibri"/>
                <a:cs typeface="Calibri"/>
              </a:rPr>
              <a:t>i</a:t>
            </a:r>
            <a:r>
              <a:rPr sz="2800" b="1" spc="0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800" b="1" spc="-20" dirty="0" smtClean="0">
                <a:solidFill>
                  <a:srgbClr val="7F7F7F"/>
                </a:solidFill>
                <a:latin typeface="Calibri"/>
                <a:cs typeface="Calibri"/>
              </a:rPr>
              <a:t>po</a:t>
            </a:r>
            <a:r>
              <a:rPr sz="2800" b="1" spc="-10" dirty="0" smtClean="0">
                <a:solidFill>
                  <a:srgbClr val="7F7F7F"/>
                </a:solidFill>
                <a:latin typeface="Calibri"/>
                <a:cs typeface="Calibri"/>
              </a:rPr>
              <a:t>rt</a:t>
            </a:r>
            <a:r>
              <a:rPr sz="2800" b="1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0" dirty="0" smtClean="0">
                <a:solidFill>
                  <a:srgbClr val="9BBB59"/>
                </a:solidFill>
                <a:latin typeface="Calibri"/>
                <a:cs typeface="Calibri"/>
              </a:rPr>
              <a:t>Lin</a:t>
            </a:r>
            <a:r>
              <a:rPr sz="2800" spc="-15" dirty="0" smtClean="0">
                <a:solidFill>
                  <a:srgbClr val="9BBB59"/>
                </a:solidFill>
                <a:latin typeface="Calibri"/>
                <a:cs typeface="Calibri"/>
              </a:rPr>
              <a:t>ear</a:t>
            </a:r>
            <a:r>
              <a:rPr sz="2800" spc="0" dirty="0" smtClean="0">
                <a:solidFill>
                  <a:srgbClr val="9BBB59"/>
                </a:solidFill>
                <a:latin typeface="Calibri"/>
                <a:cs typeface="Calibri"/>
              </a:rPr>
              <a:t>SVC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39043" y="2780607"/>
            <a:ext cx="419792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788805" y="2809834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788789" y="280983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500552" y="2443941"/>
            <a:ext cx="423949" cy="44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551290" y="2473493"/>
            <a:ext cx="320707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551273" y="24734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227916" y="3840479"/>
            <a:ext cx="423949" cy="448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7278607" y="3867276"/>
            <a:ext cx="320707" cy="3467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7278590" y="386727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7115694" y="3333403"/>
            <a:ext cx="419792" cy="448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165306" y="3360333"/>
            <a:ext cx="320707" cy="3467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7165288" y="336033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4580312" y="4044141"/>
            <a:ext cx="423949" cy="4488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632036" y="4071442"/>
            <a:ext cx="320707" cy="3467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632019" y="4071442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570316" y="3458095"/>
            <a:ext cx="423949" cy="4488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621276" y="3484391"/>
            <a:ext cx="320707" cy="3467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621259" y="348439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279371" y="4434840"/>
            <a:ext cx="423949" cy="44473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330662" y="4460504"/>
            <a:ext cx="320707" cy="34678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330646" y="446050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3852948" y="4530435"/>
            <a:ext cx="419792" cy="44473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903615" y="4556610"/>
            <a:ext cx="320708" cy="34678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903598" y="455661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6662651" y="3632661"/>
            <a:ext cx="419792" cy="44888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6711653" y="3659455"/>
            <a:ext cx="320707" cy="34678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6711636" y="3659455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560425" y="3117272"/>
            <a:ext cx="423949" cy="4488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7611238" y="3146771"/>
            <a:ext cx="320708" cy="34678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7611221" y="314677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6745777" y="4372495"/>
            <a:ext cx="423949" cy="4488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6797512" y="4398911"/>
            <a:ext cx="320707" cy="34678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6797495" y="439891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1332125" y="3704924"/>
            <a:ext cx="49657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172988" y="2539538"/>
            <a:ext cx="423949" cy="44888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224346" y="2566728"/>
            <a:ext cx="320707" cy="3467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224329" y="256672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4172988" y="3503813"/>
            <a:ext cx="423949" cy="44888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4224346" y="3531554"/>
            <a:ext cx="320707" cy="34678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4224329" y="353155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3923606" y="3146366"/>
            <a:ext cx="423949" cy="44473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974832" y="3172552"/>
            <a:ext cx="320707" cy="34678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3974815" y="317255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2959331" y="3491345"/>
            <a:ext cx="419792" cy="44888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3009931" y="3519915"/>
            <a:ext cx="320708" cy="3467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3009915" y="3519915"/>
            <a:ext cx="320723" cy="346785"/>
          </a:xfrm>
          <a:custGeom>
            <a:avLst/>
            <a:gdLst/>
            <a:ahLst/>
            <a:cxnLst/>
            <a:rect l="l" t="t" r="r" b="b"/>
            <a:pathLst>
              <a:path w="320723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1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6230388" y="4085704"/>
            <a:ext cx="423949" cy="44888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82081" y="4114116"/>
            <a:ext cx="320708" cy="34678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282064" y="4114116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762403" y="4015046"/>
            <a:ext cx="423949" cy="44473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6814691" y="4040957"/>
            <a:ext cx="320708" cy="34678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6814675" y="404095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7722523" y="3848792"/>
            <a:ext cx="419792" cy="44888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7771603" y="3877868"/>
            <a:ext cx="320707" cy="34678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7771587" y="387786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6571211" y="3300152"/>
            <a:ext cx="423949" cy="44473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6622081" y="3326193"/>
            <a:ext cx="320707" cy="34678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6622064" y="33261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6907875" y="2714104"/>
            <a:ext cx="419792" cy="44888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6957876" y="2740409"/>
            <a:ext cx="320708" cy="34678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957859" y="2740409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6151417" y="3503813"/>
            <a:ext cx="419792" cy="44888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6201590" y="3531554"/>
            <a:ext cx="320707" cy="346785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6201573" y="353155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4260272" y="4389119"/>
            <a:ext cx="423949" cy="44888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4311305" y="4418805"/>
            <a:ext cx="320708" cy="34678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4311289" y="4418805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4493028" y="3420687"/>
            <a:ext cx="423949" cy="44888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4545076" y="3448611"/>
            <a:ext cx="320708" cy="346785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4545059" y="344861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4493028" y="2971799"/>
            <a:ext cx="423949" cy="448887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4545076" y="2998871"/>
            <a:ext cx="320708" cy="346786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4545059" y="299887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3491345" y="2755669"/>
            <a:ext cx="423949" cy="448887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3543791" y="2785050"/>
            <a:ext cx="320707" cy="346786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3543774" y="27850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2739043" y="4085704"/>
            <a:ext cx="419792" cy="448887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2788805" y="4113141"/>
            <a:ext cx="320707" cy="346786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2788789" y="411314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3798916" y="4023359"/>
            <a:ext cx="419792" cy="448887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3849418" y="4051549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6392486" y="2905298"/>
            <a:ext cx="419792" cy="44473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6442447" y="2931185"/>
            <a:ext cx="320707" cy="34678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6442430" y="2931185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1" y="342420"/>
                </a:lnTo>
                <a:lnTo>
                  <a:pt x="170247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" name="object 87"/>
          <p:cNvSpPr txBox="1"/>
          <p:nvPr/>
        </p:nvSpPr>
        <p:spPr>
          <a:xfrm>
            <a:off x="2101916" y="292942"/>
            <a:ext cx="2828925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9BBB59"/>
                </a:solidFill>
                <a:latin typeface="Calibri"/>
                <a:cs typeface="Calibri"/>
              </a:rPr>
              <a:t>Outli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er p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r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bl</a:t>
            </a:r>
            <a:r>
              <a:rPr sz="3200" spc="-25" dirty="0" smtClean="0">
                <a:solidFill>
                  <a:srgbClr val="9BBB59"/>
                </a:solidFill>
                <a:latin typeface="Calibri"/>
                <a:cs typeface="Calibri"/>
              </a:rPr>
              <a:t>ems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046484" y="6062574"/>
            <a:ext cx="322643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 of 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positive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nod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39043" y="2780607"/>
            <a:ext cx="419792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788805" y="2809834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788789" y="280983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500552" y="2443941"/>
            <a:ext cx="423949" cy="44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551290" y="2473493"/>
            <a:ext cx="320707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551273" y="24734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227916" y="3840479"/>
            <a:ext cx="423949" cy="448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7278607" y="3867276"/>
            <a:ext cx="320707" cy="3467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7278590" y="386727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7115694" y="3333403"/>
            <a:ext cx="419792" cy="448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165306" y="3360333"/>
            <a:ext cx="320707" cy="3467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7165288" y="336033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4580312" y="4044141"/>
            <a:ext cx="423949" cy="4488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632036" y="4071442"/>
            <a:ext cx="320707" cy="3467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632019" y="4071442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570316" y="3458095"/>
            <a:ext cx="423949" cy="4488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621276" y="3484391"/>
            <a:ext cx="320707" cy="3467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621259" y="348439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279371" y="4434840"/>
            <a:ext cx="423949" cy="44473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330662" y="4460504"/>
            <a:ext cx="320707" cy="34678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330646" y="446050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3852948" y="4530435"/>
            <a:ext cx="419792" cy="44473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903615" y="4556610"/>
            <a:ext cx="320708" cy="34678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903598" y="455661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6662651" y="3632661"/>
            <a:ext cx="419792" cy="44888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6711653" y="3659455"/>
            <a:ext cx="320707" cy="34678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6711636" y="3659455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560425" y="3117272"/>
            <a:ext cx="423949" cy="4488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7611238" y="3146771"/>
            <a:ext cx="320708" cy="34678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7611221" y="314677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6745777" y="4372495"/>
            <a:ext cx="423949" cy="4488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6797512" y="4398911"/>
            <a:ext cx="320707" cy="34678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6797495" y="439891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1332125" y="3704924"/>
            <a:ext cx="49657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172988" y="2539538"/>
            <a:ext cx="423949" cy="44888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224346" y="2566728"/>
            <a:ext cx="320707" cy="3467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224329" y="256672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4172988" y="3503813"/>
            <a:ext cx="423949" cy="44888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4224346" y="3531554"/>
            <a:ext cx="320707" cy="34678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4224329" y="353155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3923606" y="3146366"/>
            <a:ext cx="423949" cy="44473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974832" y="3172552"/>
            <a:ext cx="320707" cy="34678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3974815" y="317255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2959331" y="3491345"/>
            <a:ext cx="419792" cy="44888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3009931" y="3519915"/>
            <a:ext cx="320708" cy="3467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3009915" y="3519915"/>
            <a:ext cx="320723" cy="346785"/>
          </a:xfrm>
          <a:custGeom>
            <a:avLst/>
            <a:gdLst/>
            <a:ahLst/>
            <a:cxnLst/>
            <a:rect l="l" t="t" r="r" b="b"/>
            <a:pathLst>
              <a:path w="320723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1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6230388" y="4085704"/>
            <a:ext cx="423949" cy="44888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82081" y="4114116"/>
            <a:ext cx="320708" cy="34678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282064" y="4114116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762403" y="4015046"/>
            <a:ext cx="423949" cy="44473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6814691" y="4040957"/>
            <a:ext cx="320708" cy="34678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6814675" y="404095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7722523" y="3848792"/>
            <a:ext cx="419792" cy="44888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7771603" y="3877868"/>
            <a:ext cx="320707" cy="34678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7771587" y="387786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6571211" y="3300152"/>
            <a:ext cx="423949" cy="44473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6622081" y="3326193"/>
            <a:ext cx="320707" cy="34678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6622064" y="33261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6907875" y="2714104"/>
            <a:ext cx="419792" cy="44888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6957876" y="2740409"/>
            <a:ext cx="320708" cy="34678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957859" y="2740409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6151417" y="3503813"/>
            <a:ext cx="419792" cy="44888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6201590" y="3531554"/>
            <a:ext cx="320707" cy="346785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6201573" y="353155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4260272" y="4389119"/>
            <a:ext cx="423949" cy="44888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4311305" y="4418805"/>
            <a:ext cx="320708" cy="34678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4311289" y="4418805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4493028" y="3420687"/>
            <a:ext cx="423949" cy="44888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4545076" y="3448611"/>
            <a:ext cx="320708" cy="346785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4545059" y="344861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4493028" y="2971799"/>
            <a:ext cx="423949" cy="448887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4545076" y="2998871"/>
            <a:ext cx="320708" cy="346786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4545059" y="299887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3491345" y="2755669"/>
            <a:ext cx="423949" cy="448887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3543791" y="2785050"/>
            <a:ext cx="320707" cy="346786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3543774" y="27850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2739043" y="4085704"/>
            <a:ext cx="419792" cy="448887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2788805" y="4113141"/>
            <a:ext cx="320707" cy="346786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2788789" y="411314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3798916" y="4023359"/>
            <a:ext cx="419792" cy="448887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3849418" y="4051549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6392486" y="2905298"/>
            <a:ext cx="419792" cy="44473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6442447" y="2931185"/>
            <a:ext cx="320707" cy="34678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6442430" y="2931185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1" y="342420"/>
                </a:lnTo>
                <a:lnTo>
                  <a:pt x="170247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" name="object 87"/>
          <p:cNvSpPr txBox="1"/>
          <p:nvPr/>
        </p:nvSpPr>
        <p:spPr>
          <a:xfrm>
            <a:off x="2101916" y="292942"/>
            <a:ext cx="2828925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9BBB59"/>
                </a:solidFill>
                <a:latin typeface="Calibri"/>
                <a:cs typeface="Calibri"/>
              </a:rPr>
              <a:t>Outli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er p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r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bl</a:t>
            </a:r>
            <a:r>
              <a:rPr sz="3200" spc="-25" dirty="0" smtClean="0">
                <a:solidFill>
                  <a:srgbClr val="9BBB59"/>
                </a:solidFill>
                <a:latin typeface="Calibri"/>
                <a:cs typeface="Calibri"/>
              </a:rPr>
              <a:t>ems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5507180" y="2306781"/>
            <a:ext cx="145472" cy="3067396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5573006" y="2327585"/>
            <a:ext cx="14940" cy="2976521"/>
          </a:xfrm>
          <a:custGeom>
            <a:avLst/>
            <a:gdLst/>
            <a:ahLst/>
            <a:cxnLst/>
            <a:rect l="l" t="t" r="r" b="b"/>
            <a:pathLst>
              <a:path w="14940" h="2976521">
                <a:moveTo>
                  <a:pt x="14940" y="0"/>
                </a:moveTo>
                <a:lnTo>
                  <a:pt x="0" y="2976521"/>
                </a:lnTo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" name="object 91"/>
          <p:cNvSpPr/>
          <p:nvPr/>
        </p:nvSpPr>
        <p:spPr>
          <a:xfrm>
            <a:off x="6334080" y="2343238"/>
            <a:ext cx="14940" cy="2976522"/>
          </a:xfrm>
          <a:custGeom>
            <a:avLst/>
            <a:gdLst/>
            <a:ahLst/>
            <a:cxnLst/>
            <a:rect l="l" t="t" r="r" b="b"/>
            <a:pathLst>
              <a:path w="14940" h="2976522">
                <a:moveTo>
                  <a:pt x="14940" y="0"/>
                </a:moveTo>
                <a:lnTo>
                  <a:pt x="0" y="2976522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3" name="object 93"/>
          <p:cNvSpPr/>
          <p:nvPr/>
        </p:nvSpPr>
        <p:spPr>
          <a:xfrm>
            <a:off x="4791337" y="2337000"/>
            <a:ext cx="14940" cy="2976522"/>
          </a:xfrm>
          <a:custGeom>
            <a:avLst/>
            <a:gdLst/>
            <a:ahLst/>
            <a:cxnLst/>
            <a:rect l="l" t="t" r="r" b="b"/>
            <a:pathLst>
              <a:path w="14940" h="2976522">
                <a:moveTo>
                  <a:pt x="14940" y="0"/>
                </a:moveTo>
                <a:lnTo>
                  <a:pt x="0" y="2976522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4" name="object 94"/>
          <p:cNvSpPr txBox="1"/>
          <p:nvPr/>
        </p:nvSpPr>
        <p:spPr>
          <a:xfrm>
            <a:off x="4046484" y="6062574"/>
            <a:ext cx="322643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 of 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positive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nod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39043" y="2780607"/>
            <a:ext cx="419792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788805" y="2809834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788789" y="280983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500552" y="2443941"/>
            <a:ext cx="423949" cy="44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551290" y="2473493"/>
            <a:ext cx="320707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551273" y="24734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227916" y="3840479"/>
            <a:ext cx="423949" cy="448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7278607" y="3867276"/>
            <a:ext cx="320707" cy="3467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7278590" y="386727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7115694" y="3333403"/>
            <a:ext cx="419792" cy="448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165306" y="3360333"/>
            <a:ext cx="320707" cy="3467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7165288" y="336033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4580312" y="4044141"/>
            <a:ext cx="423949" cy="4488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632036" y="4071442"/>
            <a:ext cx="320707" cy="3467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632019" y="4071442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570316" y="3458095"/>
            <a:ext cx="423949" cy="4488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621276" y="3484391"/>
            <a:ext cx="320707" cy="3467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621259" y="348439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279371" y="4434840"/>
            <a:ext cx="423949" cy="44473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330662" y="4460504"/>
            <a:ext cx="320707" cy="34678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330646" y="446050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3852948" y="4530435"/>
            <a:ext cx="419792" cy="44473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903615" y="4556610"/>
            <a:ext cx="320708" cy="34678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903598" y="455661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6662651" y="3632661"/>
            <a:ext cx="419792" cy="44888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6711653" y="3659455"/>
            <a:ext cx="320707" cy="34678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6711636" y="3659455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560425" y="3117272"/>
            <a:ext cx="423949" cy="4488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7611238" y="3146771"/>
            <a:ext cx="320708" cy="34678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7611221" y="314677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6745777" y="4372495"/>
            <a:ext cx="423949" cy="4488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6797512" y="4398911"/>
            <a:ext cx="320707" cy="34678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6797495" y="439891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1332125" y="3704924"/>
            <a:ext cx="49657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172988" y="2539538"/>
            <a:ext cx="423949" cy="44888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224346" y="2566728"/>
            <a:ext cx="320707" cy="3467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224329" y="256672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4172988" y="3503813"/>
            <a:ext cx="423949" cy="44888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4224346" y="3531554"/>
            <a:ext cx="320707" cy="34678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4224329" y="353155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3923606" y="3146366"/>
            <a:ext cx="423949" cy="44473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974832" y="3172552"/>
            <a:ext cx="320707" cy="34678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3974815" y="317255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2959331" y="3491345"/>
            <a:ext cx="419792" cy="44888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3009931" y="3519915"/>
            <a:ext cx="320708" cy="3467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3009915" y="3519915"/>
            <a:ext cx="320723" cy="346785"/>
          </a:xfrm>
          <a:custGeom>
            <a:avLst/>
            <a:gdLst/>
            <a:ahLst/>
            <a:cxnLst/>
            <a:rect l="l" t="t" r="r" b="b"/>
            <a:pathLst>
              <a:path w="320723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1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6230388" y="4085704"/>
            <a:ext cx="423949" cy="44888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82081" y="4114116"/>
            <a:ext cx="320708" cy="34678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282064" y="4114116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762403" y="4015046"/>
            <a:ext cx="423949" cy="44473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6814691" y="4040957"/>
            <a:ext cx="320708" cy="34678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6814675" y="404095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7722523" y="3848792"/>
            <a:ext cx="419792" cy="44888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7771603" y="3877868"/>
            <a:ext cx="320707" cy="34678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7771587" y="387786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6571211" y="3300152"/>
            <a:ext cx="423949" cy="44473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6622081" y="3326193"/>
            <a:ext cx="320707" cy="34678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6622064" y="33261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6907875" y="2714104"/>
            <a:ext cx="419792" cy="44888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6957876" y="2740409"/>
            <a:ext cx="320708" cy="34678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957859" y="2740409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6151417" y="3503813"/>
            <a:ext cx="419792" cy="44888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6201590" y="3531554"/>
            <a:ext cx="320707" cy="346785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6201573" y="353155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4260272" y="4389119"/>
            <a:ext cx="423949" cy="44888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4311305" y="4418805"/>
            <a:ext cx="320708" cy="34678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4311289" y="4418805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4493028" y="3420687"/>
            <a:ext cx="423949" cy="44888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4545076" y="3448611"/>
            <a:ext cx="320708" cy="346785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4545059" y="344861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4493028" y="2971799"/>
            <a:ext cx="423949" cy="448887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4545076" y="2998871"/>
            <a:ext cx="320708" cy="346786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4545059" y="299887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3491345" y="2755669"/>
            <a:ext cx="423949" cy="448887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3543791" y="2785050"/>
            <a:ext cx="320707" cy="346786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3543774" y="27850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2739043" y="4085704"/>
            <a:ext cx="419792" cy="448887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2788805" y="4113141"/>
            <a:ext cx="320707" cy="346786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2788789" y="411314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3798916" y="4023359"/>
            <a:ext cx="419792" cy="448887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3849418" y="4051549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6392486" y="2905298"/>
            <a:ext cx="419792" cy="44473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6442447" y="2931185"/>
            <a:ext cx="320707" cy="34678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6442430" y="2931185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1" y="342420"/>
                </a:lnTo>
                <a:lnTo>
                  <a:pt x="170247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" name="object 87"/>
          <p:cNvSpPr txBox="1"/>
          <p:nvPr/>
        </p:nvSpPr>
        <p:spPr>
          <a:xfrm>
            <a:off x="2101916" y="292942"/>
            <a:ext cx="2828925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9BBB59"/>
                </a:solidFill>
                <a:latin typeface="Calibri"/>
                <a:cs typeface="Calibri"/>
              </a:rPr>
              <a:t>Outli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er p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r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bl</a:t>
            </a:r>
            <a:r>
              <a:rPr sz="3200" spc="-25" dirty="0" smtClean="0">
                <a:solidFill>
                  <a:srgbClr val="9BBB59"/>
                </a:solidFill>
                <a:latin typeface="Calibri"/>
                <a:cs typeface="Calibri"/>
              </a:rPr>
              <a:t>ems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046484" y="6062574"/>
            <a:ext cx="322643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 of 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positive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nod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39043" y="2780607"/>
            <a:ext cx="419792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788805" y="2809834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788789" y="280983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500552" y="2443941"/>
            <a:ext cx="423949" cy="44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551290" y="2473493"/>
            <a:ext cx="320707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551273" y="24734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227916" y="3840479"/>
            <a:ext cx="423949" cy="448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7278607" y="3867276"/>
            <a:ext cx="320707" cy="3467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7278590" y="386727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7115694" y="3333403"/>
            <a:ext cx="419792" cy="448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165306" y="3360333"/>
            <a:ext cx="320707" cy="3467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7165288" y="336033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4580312" y="4044141"/>
            <a:ext cx="423949" cy="4488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632036" y="4071442"/>
            <a:ext cx="320707" cy="3467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632019" y="4071442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570316" y="3458095"/>
            <a:ext cx="423949" cy="4488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621276" y="3484391"/>
            <a:ext cx="320707" cy="3467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621259" y="348439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279371" y="4434840"/>
            <a:ext cx="423949" cy="44473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330662" y="4460504"/>
            <a:ext cx="320707" cy="34678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330646" y="446050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3852948" y="4530435"/>
            <a:ext cx="419792" cy="44473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903615" y="4556610"/>
            <a:ext cx="320708" cy="34678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903598" y="455661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6662651" y="3632661"/>
            <a:ext cx="419792" cy="44888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6711653" y="3659455"/>
            <a:ext cx="320707" cy="34678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6711636" y="3659455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560425" y="3117272"/>
            <a:ext cx="423949" cy="4488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7611238" y="3146771"/>
            <a:ext cx="320708" cy="34678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7611221" y="314677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6745777" y="4372495"/>
            <a:ext cx="423949" cy="4488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6797512" y="4398911"/>
            <a:ext cx="320707" cy="34678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6797495" y="439891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1332125" y="3704924"/>
            <a:ext cx="49657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172988" y="2539538"/>
            <a:ext cx="423949" cy="44888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224346" y="2566728"/>
            <a:ext cx="320707" cy="3467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224329" y="256672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4172988" y="3503813"/>
            <a:ext cx="423949" cy="44888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4224346" y="3531554"/>
            <a:ext cx="320707" cy="34678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4224329" y="353155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3923606" y="3146366"/>
            <a:ext cx="423949" cy="44473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974832" y="3172552"/>
            <a:ext cx="320707" cy="34678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3974815" y="317255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2959331" y="3491345"/>
            <a:ext cx="419792" cy="44888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3009931" y="3519915"/>
            <a:ext cx="320708" cy="3467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3009915" y="3519915"/>
            <a:ext cx="320723" cy="346785"/>
          </a:xfrm>
          <a:custGeom>
            <a:avLst/>
            <a:gdLst/>
            <a:ahLst/>
            <a:cxnLst/>
            <a:rect l="l" t="t" r="r" b="b"/>
            <a:pathLst>
              <a:path w="320723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1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6230388" y="4085704"/>
            <a:ext cx="423949" cy="44888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82081" y="4114116"/>
            <a:ext cx="320708" cy="34678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282064" y="4114116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762403" y="4015046"/>
            <a:ext cx="423949" cy="44473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6814691" y="4040957"/>
            <a:ext cx="320708" cy="34678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6814675" y="404095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7722523" y="3848792"/>
            <a:ext cx="419792" cy="44888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7771603" y="3877868"/>
            <a:ext cx="320707" cy="34678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7771587" y="387786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3861260" y="5444836"/>
            <a:ext cx="419792" cy="44473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3911567" y="5470890"/>
            <a:ext cx="320707" cy="34678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3911550" y="547089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6571211" y="3300152"/>
            <a:ext cx="423949" cy="44473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6622081" y="3326193"/>
            <a:ext cx="320707" cy="34678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622064" y="33261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6907875" y="2714104"/>
            <a:ext cx="419792" cy="44888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6957876" y="2740409"/>
            <a:ext cx="320708" cy="34678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6957859" y="2740409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6151417" y="3503813"/>
            <a:ext cx="419792" cy="44888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6201590" y="3531554"/>
            <a:ext cx="320707" cy="346785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6201573" y="353155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4260272" y="4389119"/>
            <a:ext cx="423949" cy="44888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4311305" y="4418805"/>
            <a:ext cx="320708" cy="346785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4311289" y="4418805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4493028" y="3420687"/>
            <a:ext cx="423949" cy="448887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4545076" y="3448611"/>
            <a:ext cx="320708" cy="346785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4545059" y="344861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4493028" y="2971799"/>
            <a:ext cx="423949" cy="44888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4545076" y="2998871"/>
            <a:ext cx="320708" cy="346786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4545059" y="299887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3491345" y="2755669"/>
            <a:ext cx="423949" cy="448887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3543791" y="2785050"/>
            <a:ext cx="320707" cy="346786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3543774" y="27850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2739043" y="4085704"/>
            <a:ext cx="419792" cy="448887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2788805" y="4113141"/>
            <a:ext cx="320707" cy="346786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2788789" y="411314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3798916" y="4023359"/>
            <a:ext cx="419792" cy="44888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3849418" y="4051549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6392486" y="2905298"/>
            <a:ext cx="419792" cy="44473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6442447" y="2931185"/>
            <a:ext cx="320707" cy="34678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6442430" y="2931185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1" y="342420"/>
                </a:lnTo>
                <a:lnTo>
                  <a:pt x="170247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" name="object 90"/>
          <p:cNvSpPr txBox="1"/>
          <p:nvPr/>
        </p:nvSpPr>
        <p:spPr>
          <a:xfrm>
            <a:off x="2101916" y="292942"/>
            <a:ext cx="2828925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9BBB59"/>
                </a:solidFill>
                <a:latin typeface="Calibri"/>
                <a:cs typeface="Calibri"/>
              </a:rPr>
              <a:t>Outli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er p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r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bl</a:t>
            </a:r>
            <a:r>
              <a:rPr sz="3200" spc="-25" dirty="0" smtClean="0">
                <a:solidFill>
                  <a:srgbClr val="9BBB59"/>
                </a:solidFill>
                <a:latin typeface="Calibri"/>
                <a:cs typeface="Calibri"/>
              </a:rPr>
              <a:t>ems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046484" y="6062574"/>
            <a:ext cx="322643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 of 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positive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nod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39043" y="2780607"/>
            <a:ext cx="419792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788805" y="2809834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788789" y="280983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500552" y="2443941"/>
            <a:ext cx="423949" cy="44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551290" y="2473493"/>
            <a:ext cx="320707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551273" y="24734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227916" y="3840479"/>
            <a:ext cx="423949" cy="448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7278607" y="3867276"/>
            <a:ext cx="320707" cy="3467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7278590" y="386727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7115694" y="3333403"/>
            <a:ext cx="419792" cy="448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165306" y="3360333"/>
            <a:ext cx="320707" cy="3467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7165288" y="336033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4580312" y="4044141"/>
            <a:ext cx="423949" cy="4488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632036" y="4071442"/>
            <a:ext cx="320707" cy="3467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632019" y="4071442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570316" y="3458095"/>
            <a:ext cx="423949" cy="4488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621276" y="3484391"/>
            <a:ext cx="320707" cy="3467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621259" y="348439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279371" y="4434840"/>
            <a:ext cx="423949" cy="44473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330662" y="4460504"/>
            <a:ext cx="320707" cy="34678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330646" y="446050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3852948" y="4530435"/>
            <a:ext cx="419792" cy="44473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903615" y="4556610"/>
            <a:ext cx="320708" cy="34678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903598" y="455661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6662651" y="3632661"/>
            <a:ext cx="419792" cy="44888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6711653" y="3659455"/>
            <a:ext cx="320707" cy="34678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6711636" y="3659455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560425" y="3117272"/>
            <a:ext cx="423949" cy="4488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7611238" y="3146771"/>
            <a:ext cx="320708" cy="34678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7611221" y="314677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6745777" y="4372495"/>
            <a:ext cx="423949" cy="4488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6797512" y="4398911"/>
            <a:ext cx="320707" cy="34678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6797495" y="439891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1332125" y="3704924"/>
            <a:ext cx="49657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172988" y="2539538"/>
            <a:ext cx="423949" cy="44888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224346" y="2566728"/>
            <a:ext cx="320707" cy="3467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224329" y="256672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4172988" y="3503813"/>
            <a:ext cx="423949" cy="44888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4224346" y="3531554"/>
            <a:ext cx="320707" cy="34678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4224329" y="353155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3923606" y="3146366"/>
            <a:ext cx="423949" cy="44473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974832" y="3172552"/>
            <a:ext cx="320707" cy="34678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3974815" y="317255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2959331" y="3491345"/>
            <a:ext cx="419792" cy="44888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3009931" y="3519915"/>
            <a:ext cx="320708" cy="3467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3009915" y="3519915"/>
            <a:ext cx="320723" cy="346785"/>
          </a:xfrm>
          <a:custGeom>
            <a:avLst/>
            <a:gdLst/>
            <a:ahLst/>
            <a:cxnLst/>
            <a:rect l="l" t="t" r="r" b="b"/>
            <a:pathLst>
              <a:path w="320723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1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6230388" y="4085704"/>
            <a:ext cx="423949" cy="44888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82081" y="4114116"/>
            <a:ext cx="320708" cy="34678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282064" y="4114116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762403" y="4015046"/>
            <a:ext cx="423949" cy="44473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6814691" y="4040957"/>
            <a:ext cx="320708" cy="34678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6814675" y="404095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7722523" y="3848792"/>
            <a:ext cx="419792" cy="44888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7771603" y="3877868"/>
            <a:ext cx="320707" cy="34678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7771587" y="387786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3861260" y="5444836"/>
            <a:ext cx="419792" cy="44473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3911567" y="5470890"/>
            <a:ext cx="320707" cy="34678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3911550" y="547089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6571211" y="3300152"/>
            <a:ext cx="423949" cy="44473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6622081" y="3326193"/>
            <a:ext cx="320707" cy="34678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622064" y="33261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6907875" y="2714104"/>
            <a:ext cx="419792" cy="44888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6957876" y="2740409"/>
            <a:ext cx="320708" cy="34678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6957859" y="2740409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6151417" y="3503813"/>
            <a:ext cx="419792" cy="44888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6201590" y="3531554"/>
            <a:ext cx="320707" cy="346785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6201573" y="353155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4260272" y="4389119"/>
            <a:ext cx="423949" cy="44888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4311305" y="4418805"/>
            <a:ext cx="320708" cy="346785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4311289" y="4418805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4493028" y="3420687"/>
            <a:ext cx="423949" cy="448887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4545076" y="3448611"/>
            <a:ext cx="320708" cy="346785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4545059" y="344861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4493028" y="2971799"/>
            <a:ext cx="423949" cy="44888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4545076" y="2998871"/>
            <a:ext cx="320708" cy="346786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4545059" y="299887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3491345" y="2755669"/>
            <a:ext cx="423949" cy="448887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3543791" y="2785050"/>
            <a:ext cx="320707" cy="346786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3543774" y="27850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2739043" y="4085704"/>
            <a:ext cx="419792" cy="448887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2788805" y="4113141"/>
            <a:ext cx="320707" cy="346786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2788789" y="411314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3798916" y="4023359"/>
            <a:ext cx="419792" cy="44888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3849418" y="4051549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6392486" y="2905298"/>
            <a:ext cx="419792" cy="44473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6442447" y="2931185"/>
            <a:ext cx="320707" cy="34678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6442430" y="2931185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1" y="342420"/>
                </a:lnTo>
                <a:lnTo>
                  <a:pt x="170247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" name="object 90"/>
          <p:cNvSpPr txBox="1"/>
          <p:nvPr/>
        </p:nvSpPr>
        <p:spPr>
          <a:xfrm>
            <a:off x="2101916" y="292942"/>
            <a:ext cx="2828925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9BBB59"/>
                </a:solidFill>
                <a:latin typeface="Calibri"/>
                <a:cs typeface="Calibri"/>
              </a:rPr>
              <a:t>Outli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er p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r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bl</a:t>
            </a:r>
            <a:r>
              <a:rPr sz="3200" spc="-25" dirty="0" smtClean="0">
                <a:solidFill>
                  <a:srgbClr val="9BBB59"/>
                </a:solidFill>
                <a:latin typeface="Calibri"/>
                <a:cs typeface="Calibri"/>
              </a:rPr>
              <a:t>ems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3794759" y="2003367"/>
            <a:ext cx="3424843" cy="3699163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" name="object 92"/>
          <p:cNvSpPr/>
          <p:nvPr/>
        </p:nvSpPr>
        <p:spPr>
          <a:xfrm>
            <a:off x="3855937" y="2038209"/>
            <a:ext cx="3302215" cy="3583876"/>
          </a:xfrm>
          <a:custGeom>
            <a:avLst/>
            <a:gdLst/>
            <a:ahLst/>
            <a:cxnLst/>
            <a:rect l="l" t="t" r="r" b="b"/>
            <a:pathLst>
              <a:path w="3302215" h="3583876">
                <a:moveTo>
                  <a:pt x="3302215" y="0"/>
                </a:moveTo>
                <a:lnTo>
                  <a:pt x="0" y="3583876"/>
                </a:lnTo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4" name="object 94"/>
          <p:cNvSpPr/>
          <p:nvPr/>
        </p:nvSpPr>
        <p:spPr>
          <a:xfrm>
            <a:off x="3917337" y="2086725"/>
            <a:ext cx="3302216" cy="3583876"/>
          </a:xfrm>
          <a:custGeom>
            <a:avLst/>
            <a:gdLst/>
            <a:ahLst/>
            <a:cxnLst/>
            <a:rect l="l" t="t" r="r" b="b"/>
            <a:pathLst>
              <a:path w="3302216" h="3583876">
                <a:moveTo>
                  <a:pt x="3302216" y="0"/>
                </a:moveTo>
                <a:lnTo>
                  <a:pt x="0" y="3583876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6" name="object 96"/>
          <p:cNvSpPr/>
          <p:nvPr/>
        </p:nvSpPr>
        <p:spPr>
          <a:xfrm>
            <a:off x="3803309" y="1956069"/>
            <a:ext cx="3302216" cy="3583876"/>
          </a:xfrm>
          <a:custGeom>
            <a:avLst/>
            <a:gdLst/>
            <a:ahLst/>
            <a:cxnLst/>
            <a:rect l="l" t="t" r="r" b="b"/>
            <a:pathLst>
              <a:path w="3302216" h="3583876">
                <a:moveTo>
                  <a:pt x="3302216" y="0"/>
                </a:moveTo>
                <a:lnTo>
                  <a:pt x="0" y="3583876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7" name="object 97"/>
          <p:cNvSpPr txBox="1"/>
          <p:nvPr/>
        </p:nvSpPr>
        <p:spPr>
          <a:xfrm>
            <a:off x="4046484" y="6062574"/>
            <a:ext cx="322643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 of 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positive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nod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53" y="2488806"/>
            <a:ext cx="1309210" cy="1104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CA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Patient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 status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 after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5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yr.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3025832"/>
            <a:ext cx="320039" cy="116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243558" y="3064640"/>
            <a:ext cx="230925" cy="1"/>
          </a:xfrm>
          <a:custGeom>
            <a:avLst/>
            <a:gdLst/>
            <a:ahLst/>
            <a:cxnLst/>
            <a:rect l="l" t="t" r="r" b="b"/>
            <a:pathLst>
              <a:path w="230925" h="1">
                <a:moveTo>
                  <a:pt x="230925" y="0"/>
                </a:moveTo>
                <a:lnTo>
                  <a:pt x="0" y="1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892934" y="2177934"/>
            <a:ext cx="419792" cy="444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7942957" y="2203762"/>
            <a:ext cx="320707" cy="3467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7942940" y="220376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562897" y="2128058"/>
            <a:ext cx="419792" cy="4488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6612118" y="2154921"/>
            <a:ext cx="320707" cy="346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6612102" y="21549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2036040" y="3702756"/>
            <a:ext cx="5180965" cy="2414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2705">
              <a:lnSpc>
                <a:spcPct val="100000"/>
              </a:lnSpc>
            </a:pPr>
            <a:r>
              <a:rPr sz="2400" spc="-15" dirty="0" smtClean="0">
                <a:solidFill>
                  <a:srgbClr val="4BACC6"/>
                </a:solidFill>
                <a:latin typeface="Calibri"/>
                <a:cs typeface="Calibri"/>
              </a:rPr>
              <a:t>0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75"/>
              </a:spcBef>
            </a:pPr>
            <a:endParaRPr sz="1000" dirty="0"/>
          </a:p>
          <a:p>
            <a:pPr marL="1624965">
              <a:lnSpc>
                <a:spcPct val="100000"/>
              </a:lnSpc>
            </a:pP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 of 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positive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nod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5"/>
              </a:spcBef>
            </a:pPr>
            <a:endParaRPr sz="6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800" dirty="0" smtClean="0">
                <a:solidFill>
                  <a:srgbClr val="F79646"/>
                </a:solidFill>
                <a:latin typeface="Calibri"/>
                <a:cs typeface="Calibri"/>
              </a:rPr>
              <a:t>On</a:t>
            </a:r>
            <a:r>
              <a:rPr sz="2800" spc="-15" dirty="0" smtClean="0">
                <a:solidFill>
                  <a:srgbClr val="F79646"/>
                </a:solidFill>
                <a:latin typeface="Calibri"/>
                <a:cs typeface="Calibri"/>
              </a:rPr>
              <a:t>e </a:t>
            </a:r>
            <a:r>
              <a:rPr lang="en-CA" sz="2800" spc="-25" dirty="0" smtClean="0">
                <a:solidFill>
                  <a:srgbClr val="F79646"/>
                </a:solidFill>
                <a:latin typeface="Calibri"/>
                <a:cs typeface="Calibri"/>
              </a:rPr>
              <a:t>misclassification</a:t>
            </a:r>
            <a:r>
              <a:rPr sz="2800" spc="-10" dirty="0" smtClean="0">
                <a:solidFill>
                  <a:srgbClr val="F79646"/>
                </a:solidFill>
                <a:latin typeface="Calibri"/>
                <a:cs typeface="Calibri"/>
              </a:rPr>
              <a:t>, </a:t>
            </a:r>
            <a:r>
              <a:rPr sz="2800" spc="-15" dirty="0" smtClean="0">
                <a:solidFill>
                  <a:srgbClr val="F79646"/>
                </a:solidFill>
                <a:latin typeface="Calibri"/>
                <a:cs typeface="Calibri"/>
              </a:rPr>
              <a:t>accuracy </a:t>
            </a:r>
            <a:r>
              <a:rPr sz="2800" spc="-20" dirty="0" smtClean="0">
                <a:solidFill>
                  <a:srgbClr val="F79646"/>
                </a:solidFill>
                <a:latin typeface="Calibri"/>
                <a:cs typeface="Calibri"/>
              </a:rPr>
              <a:t>89%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Supp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r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t Vector 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Machine (SVM)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64760" y="2062308"/>
            <a:ext cx="18034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1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1784" y="2856108"/>
            <a:ext cx="41148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0</a:t>
            </a:r>
            <a:r>
              <a:rPr sz="2400" spc="0" dirty="0" smtClean="0">
                <a:solidFill>
                  <a:srgbClr val="9BBB59"/>
                </a:solidFill>
                <a:latin typeface="Calibri"/>
                <a:cs typeface="Calibri"/>
              </a:rPr>
              <a:t>.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5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39491" y="1608512"/>
            <a:ext cx="141316" cy="30673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303046" y="1629560"/>
            <a:ext cx="14940" cy="2976522"/>
          </a:xfrm>
          <a:custGeom>
            <a:avLst/>
            <a:gdLst/>
            <a:ahLst/>
            <a:cxnLst/>
            <a:rect l="l" t="t" r="r" b="b"/>
            <a:pathLst>
              <a:path w="14940" h="2976522">
                <a:moveTo>
                  <a:pt x="14940" y="0"/>
                </a:moveTo>
                <a:lnTo>
                  <a:pt x="0" y="2976522"/>
                </a:lnTo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4189132" y="967163"/>
            <a:ext cx="260985" cy="619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dirty="0" smtClean="0">
                <a:solidFill>
                  <a:srgbClr val="7F7F7F"/>
                </a:solidFill>
                <a:latin typeface="Calibri"/>
                <a:cs typeface="Calibri"/>
              </a:rPr>
              <a:t>?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39043" y="2780607"/>
            <a:ext cx="419792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788805" y="2809834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788789" y="280983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500552" y="2443941"/>
            <a:ext cx="423949" cy="44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551290" y="2473493"/>
            <a:ext cx="320707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551273" y="24734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227916" y="3840479"/>
            <a:ext cx="423949" cy="448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7278607" y="3867276"/>
            <a:ext cx="320707" cy="3467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7278590" y="386727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7115694" y="3333403"/>
            <a:ext cx="419792" cy="448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165306" y="3360333"/>
            <a:ext cx="320707" cy="3467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7165288" y="336033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4580312" y="4044141"/>
            <a:ext cx="423949" cy="4488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632036" y="4071442"/>
            <a:ext cx="320707" cy="3467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632019" y="4071442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570316" y="3458095"/>
            <a:ext cx="423949" cy="4488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621276" y="3484391"/>
            <a:ext cx="320707" cy="3467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621259" y="348439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279371" y="4434840"/>
            <a:ext cx="423949" cy="44473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330662" y="4460504"/>
            <a:ext cx="320707" cy="34678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330646" y="446050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3852948" y="4530435"/>
            <a:ext cx="419792" cy="44473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903615" y="4556610"/>
            <a:ext cx="320708" cy="34678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903598" y="455661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6662651" y="3632661"/>
            <a:ext cx="419792" cy="44888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6711653" y="3659455"/>
            <a:ext cx="320707" cy="34678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6711636" y="3659455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560425" y="3117272"/>
            <a:ext cx="423949" cy="4488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7611238" y="3146771"/>
            <a:ext cx="320708" cy="34678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7611221" y="314677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6745777" y="4372495"/>
            <a:ext cx="423949" cy="4488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6797512" y="4398911"/>
            <a:ext cx="320707" cy="34678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6797495" y="439891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1332125" y="3704924"/>
            <a:ext cx="49657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172988" y="2539538"/>
            <a:ext cx="423949" cy="44888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224346" y="2566728"/>
            <a:ext cx="320707" cy="3467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224329" y="256672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4172988" y="3503813"/>
            <a:ext cx="423949" cy="44888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4224346" y="3531554"/>
            <a:ext cx="320707" cy="34678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4224329" y="353155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3923606" y="3146366"/>
            <a:ext cx="423949" cy="44473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974832" y="3172552"/>
            <a:ext cx="320707" cy="34678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3974815" y="317255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2959331" y="3491345"/>
            <a:ext cx="419792" cy="44888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3009931" y="3519915"/>
            <a:ext cx="320708" cy="3467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3009915" y="3519915"/>
            <a:ext cx="320723" cy="346785"/>
          </a:xfrm>
          <a:custGeom>
            <a:avLst/>
            <a:gdLst/>
            <a:ahLst/>
            <a:cxnLst/>
            <a:rect l="l" t="t" r="r" b="b"/>
            <a:pathLst>
              <a:path w="320723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1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6230388" y="4085704"/>
            <a:ext cx="423949" cy="44888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82081" y="4114116"/>
            <a:ext cx="320708" cy="34678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282064" y="4114116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762403" y="4015046"/>
            <a:ext cx="423949" cy="44473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6814691" y="4040957"/>
            <a:ext cx="320708" cy="34678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6814675" y="404095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7722523" y="3848792"/>
            <a:ext cx="419792" cy="44888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7771603" y="3877868"/>
            <a:ext cx="320707" cy="34678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7771587" y="387786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3861260" y="5444836"/>
            <a:ext cx="419792" cy="44473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3911567" y="5470890"/>
            <a:ext cx="320707" cy="34678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3911550" y="547089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6571211" y="3300152"/>
            <a:ext cx="423949" cy="44473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6622081" y="3326193"/>
            <a:ext cx="320707" cy="34678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622064" y="33261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6907875" y="2714104"/>
            <a:ext cx="419792" cy="44888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6957876" y="2740409"/>
            <a:ext cx="320708" cy="34678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6957859" y="2740409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6151417" y="3503813"/>
            <a:ext cx="419792" cy="44888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6201590" y="3531554"/>
            <a:ext cx="320707" cy="346785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6201573" y="353155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4260272" y="4389119"/>
            <a:ext cx="423949" cy="44888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4311305" y="4418805"/>
            <a:ext cx="320708" cy="346785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4311289" y="4418805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4493028" y="3420687"/>
            <a:ext cx="423949" cy="448887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4545076" y="3448611"/>
            <a:ext cx="320708" cy="346785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4545059" y="344861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4493028" y="2971799"/>
            <a:ext cx="423949" cy="44888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4545076" y="2998871"/>
            <a:ext cx="320708" cy="346786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4545059" y="299887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3491345" y="2755669"/>
            <a:ext cx="423949" cy="448887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3543791" y="2785050"/>
            <a:ext cx="320707" cy="346786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3543774" y="27850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2739043" y="4085704"/>
            <a:ext cx="419792" cy="448887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2788805" y="4113141"/>
            <a:ext cx="320707" cy="346786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2788789" y="411314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3798916" y="4023359"/>
            <a:ext cx="419792" cy="44888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3849418" y="4051549"/>
            <a:ext cx="320707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6392486" y="2905298"/>
            <a:ext cx="419792" cy="44473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6442447" y="2931185"/>
            <a:ext cx="320707" cy="34678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6442430" y="2931185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1" y="342420"/>
                </a:lnTo>
                <a:lnTo>
                  <a:pt x="170247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" name="object 90"/>
          <p:cNvSpPr txBox="1"/>
          <p:nvPr/>
        </p:nvSpPr>
        <p:spPr>
          <a:xfrm>
            <a:off x="2101916" y="292942"/>
            <a:ext cx="6508684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F79646"/>
                </a:solidFill>
                <a:latin typeface="Calibri"/>
                <a:cs typeface="Calibri"/>
              </a:rPr>
              <a:t>This is p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babl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y </a:t>
            </a:r>
            <a:r>
              <a:rPr lang="en-CA"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still</a:t>
            </a:r>
            <a:r>
              <a:rPr sz="3200" spc="145" dirty="0" smtClean="0">
                <a:solidFill>
                  <a:srgbClr val="F79646"/>
                </a:solidFill>
                <a:latin typeface="Calibri"/>
                <a:cs typeface="Calibri"/>
              </a:rPr>
              <a:t> th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 bes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t b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und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ar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y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5507182" y="1874519"/>
            <a:ext cx="145472" cy="4010891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" name="object 92"/>
          <p:cNvSpPr/>
          <p:nvPr/>
        </p:nvSpPr>
        <p:spPr>
          <a:xfrm>
            <a:off x="5573007" y="1898497"/>
            <a:ext cx="14942" cy="3919503"/>
          </a:xfrm>
          <a:custGeom>
            <a:avLst/>
            <a:gdLst/>
            <a:ahLst/>
            <a:cxnLst/>
            <a:rect l="l" t="t" r="r" b="b"/>
            <a:pathLst>
              <a:path w="14942" h="3919503">
                <a:moveTo>
                  <a:pt x="14942" y="0"/>
                </a:moveTo>
                <a:lnTo>
                  <a:pt x="0" y="3919503"/>
                </a:lnTo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3" name="object 93"/>
          <p:cNvSpPr txBox="1"/>
          <p:nvPr/>
        </p:nvSpPr>
        <p:spPr>
          <a:xfrm>
            <a:off x="4046484" y="6062574"/>
            <a:ext cx="322643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 of 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positive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nod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2125" y="3704924"/>
            <a:ext cx="49657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2988" y="2539538"/>
            <a:ext cx="423949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4224346" y="2566728"/>
            <a:ext cx="320707" cy="3467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224329" y="256672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172988" y="3503813"/>
            <a:ext cx="423949" cy="44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4224346" y="3531554"/>
            <a:ext cx="320707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4224329" y="353155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923606" y="3146366"/>
            <a:ext cx="423949" cy="4447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974832" y="3172552"/>
            <a:ext cx="320707" cy="346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974815" y="317255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959331" y="3491345"/>
            <a:ext cx="419792" cy="448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009931" y="3519915"/>
            <a:ext cx="320708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009915" y="3519915"/>
            <a:ext cx="320723" cy="346785"/>
          </a:xfrm>
          <a:custGeom>
            <a:avLst/>
            <a:gdLst/>
            <a:ahLst/>
            <a:cxnLst/>
            <a:rect l="l" t="t" r="r" b="b"/>
            <a:pathLst>
              <a:path w="320723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1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230388" y="4085704"/>
            <a:ext cx="423949" cy="4488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6282081" y="4114116"/>
            <a:ext cx="320708" cy="3467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6282064" y="4114116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762403" y="4015046"/>
            <a:ext cx="423949" cy="44473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814691" y="4040957"/>
            <a:ext cx="320708" cy="34678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814675" y="404095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7722523" y="3848792"/>
            <a:ext cx="419792" cy="4488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7771603" y="3877868"/>
            <a:ext cx="320707" cy="34678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7771587" y="387786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861260" y="5444836"/>
            <a:ext cx="419792" cy="44473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911567" y="5470890"/>
            <a:ext cx="320707" cy="34678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911550" y="547089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6571211" y="3300152"/>
            <a:ext cx="423949" cy="44473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6622081" y="3326193"/>
            <a:ext cx="320707" cy="34678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6622064" y="33261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6907875" y="2714104"/>
            <a:ext cx="419792" cy="4488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6957876" y="2740409"/>
            <a:ext cx="320708" cy="34678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6957859" y="2740409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6151417" y="3503813"/>
            <a:ext cx="419792" cy="4488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6201590" y="3531554"/>
            <a:ext cx="320707" cy="34678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6201573" y="353155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260272" y="4389119"/>
            <a:ext cx="423949" cy="44888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311305" y="4418805"/>
            <a:ext cx="320708" cy="3467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311289" y="4418805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4493028" y="3420687"/>
            <a:ext cx="423949" cy="44888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4545076" y="3448611"/>
            <a:ext cx="320708" cy="34678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4545059" y="344861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4493028" y="2971799"/>
            <a:ext cx="423949" cy="44888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545076" y="2998871"/>
            <a:ext cx="320708" cy="34678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545059" y="299887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3491345" y="2755669"/>
            <a:ext cx="423949" cy="44888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3543791" y="2785050"/>
            <a:ext cx="320707" cy="34678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3543774" y="27850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2739043" y="4085704"/>
            <a:ext cx="419792" cy="44888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2788805" y="4113141"/>
            <a:ext cx="320707" cy="34678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2788789" y="411314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3798916" y="4023359"/>
            <a:ext cx="419792" cy="44888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3849418" y="4051549"/>
            <a:ext cx="320707" cy="34678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6392486" y="2905298"/>
            <a:ext cx="419792" cy="44473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442447" y="2931185"/>
            <a:ext cx="320707" cy="34678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6442430" y="2931185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1" y="342420"/>
                </a:lnTo>
                <a:lnTo>
                  <a:pt x="170247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5507182" y="1874519"/>
            <a:ext cx="145472" cy="401089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5573007" y="1898497"/>
            <a:ext cx="14942" cy="3919503"/>
          </a:xfrm>
          <a:custGeom>
            <a:avLst/>
            <a:gdLst/>
            <a:ahLst/>
            <a:cxnLst/>
            <a:rect l="l" t="t" r="r" b="b"/>
            <a:pathLst>
              <a:path w="14942" h="3919503">
                <a:moveTo>
                  <a:pt x="14942" y="0"/>
                </a:moveTo>
                <a:lnTo>
                  <a:pt x="0" y="3919503"/>
                </a:lnTo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 txBox="1"/>
          <p:nvPr/>
        </p:nvSpPr>
        <p:spPr>
          <a:xfrm>
            <a:off x="818988" y="262633"/>
            <a:ext cx="7853045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3200" spc="-20" dirty="0" smtClean="0">
                <a:solidFill>
                  <a:srgbClr val="4BACC6"/>
                </a:solidFill>
                <a:latin typeface="Calibri"/>
                <a:cs typeface="Calibri"/>
              </a:rPr>
              <a:t>Regularization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 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in th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 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C</a:t>
            </a:r>
            <a:r>
              <a:rPr sz="3200" spc="-5" dirty="0" smtClean="0">
                <a:solidFill>
                  <a:srgbClr val="4BACC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s</a:t>
            </a:r>
            <a:r>
              <a:rPr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t </a:t>
            </a:r>
            <a:r>
              <a:rPr lang="en-CA"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Function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 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handl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es this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046484" y="6062574"/>
            <a:ext cx="322643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 of 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positive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nod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65082" y="1088985"/>
            <a:ext cx="4116704" cy="460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i="1" spc="-5" dirty="0" smtClean="0">
                <a:latin typeface="Times New Roman"/>
                <a:cs typeface="Times New Roman"/>
              </a:rPr>
              <a:t>C</a:t>
            </a:r>
            <a:r>
              <a:rPr sz="2450" i="1" spc="0" dirty="0" smtClean="0">
                <a:latin typeface="Times New Roman"/>
                <a:cs typeface="Times New Roman"/>
              </a:rPr>
              <a:t>o</a:t>
            </a:r>
            <a:r>
              <a:rPr sz="2450" i="1" spc="-5" dirty="0" smtClean="0">
                <a:latin typeface="Times New Roman"/>
                <a:cs typeface="Times New Roman"/>
              </a:rPr>
              <a:t>s</a:t>
            </a:r>
            <a:r>
              <a:rPr sz="2450" i="1" spc="120" dirty="0" smtClean="0">
                <a:latin typeface="Times New Roman"/>
                <a:cs typeface="Times New Roman"/>
              </a:rPr>
              <a:t>t</a:t>
            </a:r>
            <a:r>
              <a:rPr sz="2450" spc="155" dirty="0" smtClean="0">
                <a:latin typeface="Times New Roman"/>
                <a:cs typeface="Times New Roman"/>
              </a:rPr>
              <a:t>(</a:t>
            </a:r>
            <a:r>
              <a:rPr sz="2450" i="1" spc="110" dirty="0" smtClean="0">
                <a:latin typeface="Times New Roman"/>
                <a:cs typeface="Times New Roman"/>
              </a:rPr>
              <a:t>y</a:t>
            </a:r>
            <a:r>
              <a:rPr sz="2100" i="1" spc="7" baseline="-23809" dirty="0" smtClean="0">
                <a:latin typeface="Times New Roman"/>
                <a:cs typeface="Times New Roman"/>
              </a:rPr>
              <a:t>p</a:t>
            </a:r>
            <a:r>
              <a:rPr sz="2100" i="1" spc="0" baseline="-23809" dirty="0" smtClean="0">
                <a:latin typeface="Times New Roman"/>
                <a:cs typeface="Times New Roman"/>
              </a:rPr>
              <a:t>r</a:t>
            </a:r>
            <a:r>
              <a:rPr sz="2100" i="1" spc="-7" baseline="-23809" dirty="0" smtClean="0">
                <a:latin typeface="Times New Roman"/>
                <a:cs typeface="Times New Roman"/>
              </a:rPr>
              <a:t>e</a:t>
            </a:r>
            <a:r>
              <a:rPr sz="2100" i="1" spc="7" baseline="-23809" dirty="0" smtClean="0">
                <a:latin typeface="Times New Roman"/>
                <a:cs typeface="Times New Roman"/>
              </a:rPr>
              <a:t>d</a:t>
            </a:r>
            <a:r>
              <a:rPr sz="2100" i="1" spc="-277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,</a:t>
            </a:r>
            <a:r>
              <a:rPr sz="2450" spc="-180" dirty="0" smtClean="0">
                <a:latin typeface="Times New Roman"/>
                <a:cs typeface="Times New Roman"/>
              </a:rPr>
              <a:t> </a:t>
            </a:r>
            <a:r>
              <a:rPr sz="2450" i="1" spc="-30" dirty="0" smtClean="0">
                <a:latin typeface="Times New Roman"/>
                <a:cs typeface="Times New Roman"/>
              </a:rPr>
              <a:t>y</a:t>
            </a:r>
            <a:r>
              <a:rPr sz="2100" i="1" spc="-7" baseline="-23809" dirty="0" smtClean="0">
                <a:latin typeface="Times New Roman"/>
                <a:cs typeface="Times New Roman"/>
              </a:rPr>
              <a:t>t</a:t>
            </a:r>
            <a:r>
              <a:rPr sz="2100" i="1" spc="0" baseline="-23809" dirty="0" smtClean="0">
                <a:latin typeface="Times New Roman"/>
                <a:cs typeface="Times New Roman"/>
              </a:rPr>
              <a:t>r</a:t>
            </a:r>
            <a:r>
              <a:rPr sz="2100" i="1" spc="7" baseline="-23809" dirty="0" smtClean="0">
                <a:latin typeface="Times New Roman"/>
                <a:cs typeface="Times New Roman"/>
              </a:rPr>
              <a:t>ue</a:t>
            </a:r>
            <a:r>
              <a:rPr sz="2100" i="1" spc="-127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)</a:t>
            </a:r>
            <a:r>
              <a:rPr sz="2450" spc="-195" dirty="0" smtClean="0">
                <a:latin typeface="Times New Roman"/>
                <a:cs typeface="Times New Roman"/>
              </a:rPr>
              <a:t> </a:t>
            </a:r>
            <a:r>
              <a:rPr sz="2450" spc="-90" dirty="0" smtClean="0">
                <a:latin typeface="Arial"/>
                <a:cs typeface="Arial"/>
              </a:rPr>
              <a:t>=</a:t>
            </a:r>
            <a:r>
              <a:rPr sz="2450" spc="-160" dirty="0" smtClean="0">
                <a:latin typeface="Arial"/>
                <a:cs typeface="Arial"/>
              </a:rPr>
              <a:t> </a:t>
            </a:r>
            <a:r>
              <a:rPr sz="2450" i="1" spc="0" dirty="0" smtClean="0">
                <a:latin typeface="Times New Roman"/>
                <a:cs typeface="Times New Roman"/>
              </a:rPr>
              <a:t>S</a:t>
            </a:r>
            <a:r>
              <a:rPr sz="2450" i="1" spc="-20" dirty="0" smtClean="0">
                <a:latin typeface="Times New Roman"/>
                <a:cs typeface="Times New Roman"/>
              </a:rPr>
              <a:t>VM</a:t>
            </a:r>
            <a:r>
              <a:rPr sz="2450" i="1" spc="-5" dirty="0" smtClean="0">
                <a:latin typeface="Times New Roman"/>
                <a:cs typeface="Times New Roman"/>
              </a:rPr>
              <a:t>C</a:t>
            </a:r>
            <a:r>
              <a:rPr sz="2450" i="1" spc="0" dirty="0" smtClean="0">
                <a:latin typeface="Times New Roman"/>
                <a:cs typeface="Times New Roman"/>
              </a:rPr>
              <a:t>o</a:t>
            </a:r>
            <a:r>
              <a:rPr sz="2450" i="1" spc="-5" dirty="0" smtClean="0">
                <a:latin typeface="Times New Roman"/>
                <a:cs typeface="Times New Roman"/>
              </a:rPr>
              <a:t>s</a:t>
            </a:r>
            <a:r>
              <a:rPr sz="2450" i="1" spc="120" dirty="0" smtClean="0">
                <a:latin typeface="Times New Roman"/>
                <a:cs typeface="Times New Roman"/>
              </a:rPr>
              <a:t>t</a:t>
            </a:r>
            <a:r>
              <a:rPr sz="2450" spc="55" dirty="0" smtClean="0">
                <a:latin typeface="Times New Roman"/>
                <a:cs typeface="Times New Roman"/>
              </a:rPr>
              <a:t>(</a:t>
            </a:r>
            <a:r>
              <a:rPr sz="2550" spc="-90" dirty="0" smtClean="0">
                <a:latin typeface="Arial"/>
                <a:cs typeface="Arial"/>
              </a:rPr>
              <a:t>β</a:t>
            </a:r>
            <a:r>
              <a:rPr sz="2100" i="1" spc="0" baseline="-23809" dirty="0" smtClean="0">
                <a:latin typeface="Times New Roman"/>
                <a:cs typeface="Times New Roman"/>
              </a:rPr>
              <a:t>i</a:t>
            </a:r>
            <a:r>
              <a:rPr sz="2100" i="1" spc="-89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)</a:t>
            </a:r>
            <a:r>
              <a:rPr sz="2450" spc="-330" dirty="0" smtClean="0">
                <a:latin typeface="Times New Roman"/>
                <a:cs typeface="Times New Roman"/>
              </a:rPr>
              <a:t> </a:t>
            </a:r>
            <a:r>
              <a:rPr sz="2450" spc="-90" dirty="0" smtClean="0">
                <a:latin typeface="Arial"/>
                <a:cs typeface="Arial"/>
              </a:rPr>
              <a:t>+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910858" y="913273"/>
            <a:ext cx="244475" cy="840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u="heavy" spc="-285" dirty="0" smtClean="0">
                <a:latin typeface="Times New Roman"/>
                <a:cs typeface="Times New Roman"/>
              </a:rPr>
              <a:t> </a:t>
            </a:r>
            <a:r>
              <a:rPr sz="2450" u="heavy" spc="0" dirty="0" smtClean="0">
                <a:latin typeface="Times New Roman"/>
                <a:cs typeface="Times New Roman"/>
              </a:rPr>
              <a:t>1</a:t>
            </a:r>
            <a:endParaRPr sz="2450" dirty="0">
              <a:latin typeface="Times New Roman"/>
              <a:cs typeface="Times New Roman"/>
            </a:endParaRPr>
          </a:p>
          <a:p>
            <a:pPr>
              <a:lnSpc>
                <a:spcPts val="500"/>
              </a:lnSpc>
              <a:spcBef>
                <a:spcPts val="8"/>
              </a:spcBef>
            </a:pPr>
            <a:endParaRPr sz="500" dirty="0"/>
          </a:p>
          <a:p>
            <a:pPr marL="22225">
              <a:lnSpc>
                <a:spcPct val="100000"/>
              </a:lnSpc>
            </a:pPr>
            <a:r>
              <a:rPr sz="2450" i="1" dirty="0" smtClean="0">
                <a:latin typeface="Times New Roman"/>
                <a:cs typeface="Times New Roman"/>
              </a:rPr>
              <a:t>C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189092" y="942935"/>
            <a:ext cx="608330" cy="675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5550" spc="240" baseline="-6006" dirty="0" smtClean="0">
                <a:latin typeface="Arial"/>
                <a:cs typeface="Arial"/>
              </a:rPr>
              <a:t>∑</a:t>
            </a:r>
            <a:r>
              <a:rPr sz="2550" spc="-90" dirty="0" smtClean="0">
                <a:latin typeface="Arial"/>
                <a:cs typeface="Arial"/>
              </a:rPr>
              <a:t>β</a:t>
            </a:r>
            <a:r>
              <a:rPr sz="2100" i="1" spc="0" baseline="-23809" dirty="0" smtClean="0">
                <a:latin typeface="Times New Roman"/>
                <a:cs typeface="Times New Roman"/>
              </a:rPr>
              <a:t>i</a:t>
            </a:r>
            <a:endParaRPr sz="2100" baseline="-23809" dirty="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752905" y="1094746"/>
            <a:ext cx="116205" cy="236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 smtClean="0">
                <a:latin typeface="Times New Roman"/>
                <a:cs typeface="Times New Roman"/>
              </a:rPr>
              <a:t>2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325354" y="1569446"/>
            <a:ext cx="76200" cy="236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0" dirty="0" smtClean="0">
                <a:latin typeface="Times New Roman"/>
                <a:cs typeface="Times New Roman"/>
              </a:rPr>
              <a:t>i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9"/>
          <p:cNvSpPr txBox="1"/>
          <p:nvPr/>
        </p:nvSpPr>
        <p:spPr>
          <a:xfrm>
            <a:off x="818988" y="262633"/>
            <a:ext cx="7853045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3200" spc="-20" dirty="0" smtClean="0">
                <a:solidFill>
                  <a:srgbClr val="4BACC6"/>
                </a:solidFill>
                <a:latin typeface="Calibri"/>
                <a:cs typeface="Calibri"/>
              </a:rPr>
              <a:t>Regularization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 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in th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 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C</a:t>
            </a:r>
            <a:r>
              <a:rPr sz="3200" spc="-5" dirty="0" smtClean="0">
                <a:solidFill>
                  <a:srgbClr val="4BACC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s</a:t>
            </a:r>
            <a:r>
              <a:rPr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t </a:t>
            </a:r>
            <a:r>
              <a:rPr lang="en-CA"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Function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 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handl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es this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65082" y="1088985"/>
            <a:ext cx="4116704" cy="460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i="1" spc="-5" dirty="0" smtClean="0">
                <a:latin typeface="Times New Roman"/>
                <a:cs typeface="Times New Roman"/>
              </a:rPr>
              <a:t>C</a:t>
            </a:r>
            <a:r>
              <a:rPr sz="2450" i="1" spc="0" dirty="0" smtClean="0">
                <a:latin typeface="Times New Roman"/>
                <a:cs typeface="Times New Roman"/>
              </a:rPr>
              <a:t>o</a:t>
            </a:r>
            <a:r>
              <a:rPr sz="2450" i="1" spc="-5" dirty="0" smtClean="0">
                <a:latin typeface="Times New Roman"/>
                <a:cs typeface="Times New Roman"/>
              </a:rPr>
              <a:t>s</a:t>
            </a:r>
            <a:r>
              <a:rPr sz="2450" i="1" spc="120" dirty="0" smtClean="0">
                <a:latin typeface="Times New Roman"/>
                <a:cs typeface="Times New Roman"/>
              </a:rPr>
              <a:t>t</a:t>
            </a:r>
            <a:r>
              <a:rPr sz="2450" spc="155" dirty="0" smtClean="0">
                <a:latin typeface="Times New Roman"/>
                <a:cs typeface="Times New Roman"/>
              </a:rPr>
              <a:t>(</a:t>
            </a:r>
            <a:r>
              <a:rPr sz="2450" i="1" spc="110" dirty="0" smtClean="0">
                <a:latin typeface="Times New Roman"/>
                <a:cs typeface="Times New Roman"/>
              </a:rPr>
              <a:t>y</a:t>
            </a:r>
            <a:r>
              <a:rPr sz="2100" i="1" spc="7" baseline="-23809" dirty="0" smtClean="0">
                <a:latin typeface="Times New Roman"/>
                <a:cs typeface="Times New Roman"/>
              </a:rPr>
              <a:t>p</a:t>
            </a:r>
            <a:r>
              <a:rPr sz="2100" i="1" spc="0" baseline="-23809" dirty="0" smtClean="0">
                <a:latin typeface="Times New Roman"/>
                <a:cs typeface="Times New Roman"/>
              </a:rPr>
              <a:t>r</a:t>
            </a:r>
            <a:r>
              <a:rPr sz="2100" i="1" spc="-7" baseline="-23809" dirty="0" smtClean="0">
                <a:latin typeface="Times New Roman"/>
                <a:cs typeface="Times New Roman"/>
              </a:rPr>
              <a:t>e</a:t>
            </a:r>
            <a:r>
              <a:rPr sz="2100" i="1" spc="7" baseline="-23809" dirty="0" smtClean="0">
                <a:latin typeface="Times New Roman"/>
                <a:cs typeface="Times New Roman"/>
              </a:rPr>
              <a:t>d</a:t>
            </a:r>
            <a:r>
              <a:rPr sz="2100" i="1" spc="-277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,</a:t>
            </a:r>
            <a:r>
              <a:rPr sz="2450" spc="-180" dirty="0" smtClean="0">
                <a:latin typeface="Times New Roman"/>
                <a:cs typeface="Times New Roman"/>
              </a:rPr>
              <a:t> </a:t>
            </a:r>
            <a:r>
              <a:rPr sz="2450" i="1" spc="-30" dirty="0" smtClean="0">
                <a:latin typeface="Times New Roman"/>
                <a:cs typeface="Times New Roman"/>
              </a:rPr>
              <a:t>y</a:t>
            </a:r>
            <a:r>
              <a:rPr sz="2100" i="1" spc="-7" baseline="-23809" dirty="0" smtClean="0">
                <a:latin typeface="Times New Roman"/>
                <a:cs typeface="Times New Roman"/>
              </a:rPr>
              <a:t>t</a:t>
            </a:r>
            <a:r>
              <a:rPr sz="2100" i="1" spc="0" baseline="-23809" dirty="0" smtClean="0">
                <a:latin typeface="Times New Roman"/>
                <a:cs typeface="Times New Roman"/>
              </a:rPr>
              <a:t>r</a:t>
            </a:r>
            <a:r>
              <a:rPr sz="2100" i="1" spc="7" baseline="-23809" dirty="0" smtClean="0">
                <a:latin typeface="Times New Roman"/>
                <a:cs typeface="Times New Roman"/>
              </a:rPr>
              <a:t>ue</a:t>
            </a:r>
            <a:r>
              <a:rPr sz="2100" i="1" spc="-127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)</a:t>
            </a:r>
            <a:r>
              <a:rPr sz="2450" spc="-195" dirty="0" smtClean="0">
                <a:latin typeface="Times New Roman"/>
                <a:cs typeface="Times New Roman"/>
              </a:rPr>
              <a:t> </a:t>
            </a:r>
            <a:r>
              <a:rPr sz="2450" spc="-90" dirty="0" smtClean="0">
                <a:latin typeface="Arial"/>
                <a:cs typeface="Arial"/>
              </a:rPr>
              <a:t>=</a:t>
            </a:r>
            <a:r>
              <a:rPr sz="2450" spc="-160" dirty="0" smtClean="0">
                <a:latin typeface="Arial"/>
                <a:cs typeface="Arial"/>
              </a:rPr>
              <a:t> </a:t>
            </a:r>
            <a:r>
              <a:rPr sz="2450" i="1" spc="0" dirty="0" smtClean="0">
                <a:latin typeface="Times New Roman"/>
                <a:cs typeface="Times New Roman"/>
              </a:rPr>
              <a:t>S</a:t>
            </a:r>
            <a:r>
              <a:rPr sz="2450" i="1" spc="-20" dirty="0" smtClean="0">
                <a:latin typeface="Times New Roman"/>
                <a:cs typeface="Times New Roman"/>
              </a:rPr>
              <a:t>VM</a:t>
            </a:r>
            <a:r>
              <a:rPr sz="2450" i="1" spc="-5" dirty="0" smtClean="0">
                <a:latin typeface="Times New Roman"/>
                <a:cs typeface="Times New Roman"/>
              </a:rPr>
              <a:t>C</a:t>
            </a:r>
            <a:r>
              <a:rPr sz="2450" i="1" spc="0" dirty="0" smtClean="0">
                <a:latin typeface="Times New Roman"/>
                <a:cs typeface="Times New Roman"/>
              </a:rPr>
              <a:t>o</a:t>
            </a:r>
            <a:r>
              <a:rPr sz="2450" i="1" spc="-5" dirty="0" smtClean="0">
                <a:latin typeface="Times New Roman"/>
                <a:cs typeface="Times New Roman"/>
              </a:rPr>
              <a:t>s</a:t>
            </a:r>
            <a:r>
              <a:rPr sz="2450" i="1" spc="120" dirty="0" smtClean="0">
                <a:latin typeface="Times New Roman"/>
                <a:cs typeface="Times New Roman"/>
              </a:rPr>
              <a:t>t</a:t>
            </a:r>
            <a:r>
              <a:rPr sz="2450" spc="55" dirty="0" smtClean="0">
                <a:latin typeface="Times New Roman"/>
                <a:cs typeface="Times New Roman"/>
              </a:rPr>
              <a:t>(</a:t>
            </a:r>
            <a:r>
              <a:rPr sz="2550" spc="-90" dirty="0" smtClean="0">
                <a:latin typeface="Arial"/>
                <a:cs typeface="Arial"/>
              </a:rPr>
              <a:t>β</a:t>
            </a:r>
            <a:r>
              <a:rPr sz="2100" i="1" spc="0" baseline="-23809" dirty="0" smtClean="0">
                <a:latin typeface="Times New Roman"/>
                <a:cs typeface="Times New Roman"/>
              </a:rPr>
              <a:t>i</a:t>
            </a:r>
            <a:r>
              <a:rPr sz="2100" i="1" spc="-89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)</a:t>
            </a:r>
            <a:r>
              <a:rPr sz="2450" spc="-330" dirty="0" smtClean="0">
                <a:latin typeface="Times New Roman"/>
                <a:cs typeface="Times New Roman"/>
              </a:rPr>
              <a:t> </a:t>
            </a:r>
            <a:r>
              <a:rPr sz="2450" spc="-90" dirty="0" smtClean="0">
                <a:latin typeface="Arial"/>
                <a:cs typeface="Arial"/>
              </a:rPr>
              <a:t>+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910858" y="913273"/>
            <a:ext cx="244475" cy="840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u="heavy" spc="-285" dirty="0" smtClean="0">
                <a:latin typeface="Times New Roman"/>
                <a:cs typeface="Times New Roman"/>
              </a:rPr>
              <a:t> </a:t>
            </a:r>
            <a:r>
              <a:rPr sz="2450" u="heavy" spc="0" dirty="0" smtClean="0">
                <a:latin typeface="Times New Roman"/>
                <a:cs typeface="Times New Roman"/>
              </a:rPr>
              <a:t>1</a:t>
            </a:r>
            <a:endParaRPr sz="2450" dirty="0">
              <a:latin typeface="Times New Roman"/>
              <a:cs typeface="Times New Roman"/>
            </a:endParaRPr>
          </a:p>
          <a:p>
            <a:pPr>
              <a:lnSpc>
                <a:spcPts val="500"/>
              </a:lnSpc>
              <a:spcBef>
                <a:spcPts val="8"/>
              </a:spcBef>
            </a:pPr>
            <a:endParaRPr sz="500" dirty="0"/>
          </a:p>
          <a:p>
            <a:pPr marL="22225">
              <a:lnSpc>
                <a:spcPct val="100000"/>
              </a:lnSpc>
            </a:pPr>
            <a:r>
              <a:rPr sz="2450" i="1" dirty="0" smtClean="0">
                <a:latin typeface="Times New Roman"/>
                <a:cs typeface="Times New Roman"/>
              </a:rPr>
              <a:t>C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189092" y="942935"/>
            <a:ext cx="608330" cy="675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5550" spc="240" baseline="-6006" dirty="0" smtClean="0">
                <a:latin typeface="Arial"/>
                <a:cs typeface="Arial"/>
              </a:rPr>
              <a:t>∑</a:t>
            </a:r>
            <a:r>
              <a:rPr sz="2550" spc="-90" dirty="0" smtClean="0">
                <a:latin typeface="Arial"/>
                <a:cs typeface="Arial"/>
              </a:rPr>
              <a:t>β</a:t>
            </a:r>
            <a:r>
              <a:rPr sz="2100" i="1" spc="0" baseline="-23809" dirty="0" smtClean="0">
                <a:latin typeface="Times New Roman"/>
                <a:cs typeface="Times New Roman"/>
              </a:rPr>
              <a:t>i</a:t>
            </a:r>
            <a:endParaRPr sz="2100" baseline="-23809" dirty="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752905" y="1094746"/>
            <a:ext cx="116205" cy="236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 smtClean="0">
                <a:latin typeface="Times New Roman"/>
                <a:cs typeface="Times New Roman"/>
              </a:rPr>
              <a:t>2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325354" y="1569446"/>
            <a:ext cx="76200" cy="236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0" dirty="0" smtClean="0">
                <a:latin typeface="Times New Roman"/>
                <a:cs typeface="Times New Roman"/>
              </a:rPr>
              <a:t>i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828800" y="1828800"/>
            <a:ext cx="7010400" cy="449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bject 59"/>
          <p:cNvSpPr txBox="1"/>
          <p:nvPr/>
        </p:nvSpPr>
        <p:spPr>
          <a:xfrm>
            <a:off x="914400" y="2158366"/>
            <a:ext cx="7853045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20" dirty="0" smtClean="0">
                <a:solidFill>
                  <a:schemeClr val="accent4"/>
                </a:solidFill>
                <a:latin typeface="Calibri"/>
                <a:cs typeface="Calibri"/>
              </a:rPr>
              <a:t>But first, what do coefficients mean for SVMs?</a:t>
            </a:r>
            <a:endParaRPr sz="3200" dirty="0">
              <a:solidFill>
                <a:schemeClr val="accent4"/>
              </a:solidFill>
              <a:latin typeface="Calibri"/>
              <a:cs typeface="Calibri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4953000" y="15240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4419600" y="1524000"/>
            <a:ext cx="421324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561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9"/>
          <p:cNvSpPr txBox="1"/>
          <p:nvPr/>
        </p:nvSpPr>
        <p:spPr>
          <a:xfrm>
            <a:off x="818988" y="262633"/>
            <a:ext cx="7853045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3200" spc="-20" dirty="0" smtClean="0">
                <a:solidFill>
                  <a:srgbClr val="4BACC6"/>
                </a:solidFill>
                <a:latin typeface="Calibri"/>
                <a:cs typeface="Calibri"/>
              </a:rPr>
              <a:t>Regularization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 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in th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 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C</a:t>
            </a:r>
            <a:r>
              <a:rPr sz="3200" spc="-5" dirty="0" smtClean="0">
                <a:solidFill>
                  <a:srgbClr val="4BACC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s</a:t>
            </a:r>
            <a:r>
              <a:rPr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t </a:t>
            </a:r>
            <a:r>
              <a:rPr lang="en-CA"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Function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 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handl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es this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65082" y="1088985"/>
            <a:ext cx="4116704" cy="460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i="1" spc="-5" dirty="0" smtClean="0">
                <a:latin typeface="Times New Roman"/>
                <a:cs typeface="Times New Roman"/>
              </a:rPr>
              <a:t>C</a:t>
            </a:r>
            <a:r>
              <a:rPr sz="2450" i="1" spc="0" dirty="0" smtClean="0">
                <a:latin typeface="Times New Roman"/>
                <a:cs typeface="Times New Roman"/>
              </a:rPr>
              <a:t>o</a:t>
            </a:r>
            <a:r>
              <a:rPr sz="2450" i="1" spc="-5" dirty="0" smtClean="0">
                <a:latin typeface="Times New Roman"/>
                <a:cs typeface="Times New Roman"/>
              </a:rPr>
              <a:t>s</a:t>
            </a:r>
            <a:r>
              <a:rPr sz="2450" i="1" spc="120" dirty="0" smtClean="0">
                <a:latin typeface="Times New Roman"/>
                <a:cs typeface="Times New Roman"/>
              </a:rPr>
              <a:t>t</a:t>
            </a:r>
            <a:r>
              <a:rPr sz="2450" spc="155" dirty="0" smtClean="0">
                <a:latin typeface="Times New Roman"/>
                <a:cs typeface="Times New Roman"/>
              </a:rPr>
              <a:t>(</a:t>
            </a:r>
            <a:r>
              <a:rPr sz="2450" i="1" spc="110" dirty="0" smtClean="0">
                <a:latin typeface="Times New Roman"/>
                <a:cs typeface="Times New Roman"/>
              </a:rPr>
              <a:t>y</a:t>
            </a:r>
            <a:r>
              <a:rPr sz="2100" i="1" spc="7" baseline="-23809" dirty="0" smtClean="0">
                <a:latin typeface="Times New Roman"/>
                <a:cs typeface="Times New Roman"/>
              </a:rPr>
              <a:t>p</a:t>
            </a:r>
            <a:r>
              <a:rPr sz="2100" i="1" spc="0" baseline="-23809" dirty="0" smtClean="0">
                <a:latin typeface="Times New Roman"/>
                <a:cs typeface="Times New Roman"/>
              </a:rPr>
              <a:t>r</a:t>
            </a:r>
            <a:r>
              <a:rPr sz="2100" i="1" spc="-7" baseline="-23809" dirty="0" smtClean="0">
                <a:latin typeface="Times New Roman"/>
                <a:cs typeface="Times New Roman"/>
              </a:rPr>
              <a:t>e</a:t>
            </a:r>
            <a:r>
              <a:rPr sz="2100" i="1" spc="7" baseline="-23809" dirty="0" smtClean="0">
                <a:latin typeface="Times New Roman"/>
                <a:cs typeface="Times New Roman"/>
              </a:rPr>
              <a:t>d</a:t>
            </a:r>
            <a:r>
              <a:rPr sz="2100" i="1" spc="-277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,</a:t>
            </a:r>
            <a:r>
              <a:rPr sz="2450" spc="-180" dirty="0" smtClean="0">
                <a:latin typeface="Times New Roman"/>
                <a:cs typeface="Times New Roman"/>
              </a:rPr>
              <a:t> </a:t>
            </a:r>
            <a:r>
              <a:rPr sz="2450" i="1" spc="-30" dirty="0" smtClean="0">
                <a:latin typeface="Times New Roman"/>
                <a:cs typeface="Times New Roman"/>
              </a:rPr>
              <a:t>y</a:t>
            </a:r>
            <a:r>
              <a:rPr sz="2100" i="1" spc="-7" baseline="-23809" dirty="0" smtClean="0">
                <a:latin typeface="Times New Roman"/>
                <a:cs typeface="Times New Roman"/>
              </a:rPr>
              <a:t>t</a:t>
            </a:r>
            <a:r>
              <a:rPr sz="2100" i="1" spc="0" baseline="-23809" dirty="0" smtClean="0">
                <a:latin typeface="Times New Roman"/>
                <a:cs typeface="Times New Roman"/>
              </a:rPr>
              <a:t>r</a:t>
            </a:r>
            <a:r>
              <a:rPr sz="2100" i="1" spc="7" baseline="-23809" dirty="0" smtClean="0">
                <a:latin typeface="Times New Roman"/>
                <a:cs typeface="Times New Roman"/>
              </a:rPr>
              <a:t>ue</a:t>
            </a:r>
            <a:r>
              <a:rPr sz="2100" i="1" spc="-127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)</a:t>
            </a:r>
            <a:r>
              <a:rPr sz="2450" spc="-195" dirty="0" smtClean="0">
                <a:latin typeface="Times New Roman"/>
                <a:cs typeface="Times New Roman"/>
              </a:rPr>
              <a:t> </a:t>
            </a:r>
            <a:r>
              <a:rPr sz="2450" spc="-90" dirty="0" smtClean="0">
                <a:latin typeface="Arial"/>
                <a:cs typeface="Arial"/>
              </a:rPr>
              <a:t>=</a:t>
            </a:r>
            <a:r>
              <a:rPr sz="2450" spc="-160" dirty="0" smtClean="0">
                <a:latin typeface="Arial"/>
                <a:cs typeface="Arial"/>
              </a:rPr>
              <a:t> </a:t>
            </a:r>
            <a:r>
              <a:rPr sz="2450" i="1" spc="0" dirty="0" smtClean="0">
                <a:latin typeface="Times New Roman"/>
                <a:cs typeface="Times New Roman"/>
              </a:rPr>
              <a:t>S</a:t>
            </a:r>
            <a:r>
              <a:rPr sz="2450" i="1" spc="-20" dirty="0" smtClean="0">
                <a:latin typeface="Times New Roman"/>
                <a:cs typeface="Times New Roman"/>
              </a:rPr>
              <a:t>VM</a:t>
            </a:r>
            <a:r>
              <a:rPr sz="2450" i="1" spc="-5" dirty="0" smtClean="0">
                <a:latin typeface="Times New Roman"/>
                <a:cs typeface="Times New Roman"/>
              </a:rPr>
              <a:t>C</a:t>
            </a:r>
            <a:r>
              <a:rPr sz="2450" i="1" spc="0" dirty="0" smtClean="0">
                <a:latin typeface="Times New Roman"/>
                <a:cs typeface="Times New Roman"/>
              </a:rPr>
              <a:t>o</a:t>
            </a:r>
            <a:r>
              <a:rPr sz="2450" i="1" spc="-5" dirty="0" smtClean="0">
                <a:latin typeface="Times New Roman"/>
                <a:cs typeface="Times New Roman"/>
              </a:rPr>
              <a:t>s</a:t>
            </a:r>
            <a:r>
              <a:rPr sz="2450" i="1" spc="120" dirty="0" smtClean="0">
                <a:latin typeface="Times New Roman"/>
                <a:cs typeface="Times New Roman"/>
              </a:rPr>
              <a:t>t</a:t>
            </a:r>
            <a:r>
              <a:rPr sz="2450" spc="55" dirty="0" smtClean="0">
                <a:latin typeface="Times New Roman"/>
                <a:cs typeface="Times New Roman"/>
              </a:rPr>
              <a:t>(</a:t>
            </a:r>
            <a:r>
              <a:rPr sz="2550" spc="-90" dirty="0" smtClean="0">
                <a:latin typeface="Arial"/>
                <a:cs typeface="Arial"/>
              </a:rPr>
              <a:t>β</a:t>
            </a:r>
            <a:r>
              <a:rPr sz="2100" i="1" spc="0" baseline="-23809" dirty="0" smtClean="0">
                <a:latin typeface="Times New Roman"/>
                <a:cs typeface="Times New Roman"/>
              </a:rPr>
              <a:t>i</a:t>
            </a:r>
            <a:r>
              <a:rPr sz="2100" i="1" spc="-89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)</a:t>
            </a:r>
            <a:r>
              <a:rPr sz="2450" spc="-330" dirty="0" smtClean="0">
                <a:latin typeface="Times New Roman"/>
                <a:cs typeface="Times New Roman"/>
              </a:rPr>
              <a:t> </a:t>
            </a:r>
            <a:r>
              <a:rPr sz="2450" spc="-90" dirty="0" smtClean="0">
                <a:latin typeface="Arial"/>
                <a:cs typeface="Arial"/>
              </a:rPr>
              <a:t>+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910858" y="913273"/>
            <a:ext cx="244475" cy="840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u="heavy" spc="-285" dirty="0" smtClean="0">
                <a:latin typeface="Times New Roman"/>
                <a:cs typeface="Times New Roman"/>
              </a:rPr>
              <a:t> </a:t>
            </a:r>
            <a:r>
              <a:rPr sz="2450" u="heavy" spc="0" dirty="0" smtClean="0">
                <a:latin typeface="Times New Roman"/>
                <a:cs typeface="Times New Roman"/>
              </a:rPr>
              <a:t>1</a:t>
            </a:r>
            <a:endParaRPr sz="2450" dirty="0">
              <a:latin typeface="Times New Roman"/>
              <a:cs typeface="Times New Roman"/>
            </a:endParaRPr>
          </a:p>
          <a:p>
            <a:pPr>
              <a:lnSpc>
                <a:spcPts val="500"/>
              </a:lnSpc>
              <a:spcBef>
                <a:spcPts val="8"/>
              </a:spcBef>
            </a:pPr>
            <a:endParaRPr sz="500" dirty="0"/>
          </a:p>
          <a:p>
            <a:pPr marL="22225">
              <a:lnSpc>
                <a:spcPct val="100000"/>
              </a:lnSpc>
            </a:pPr>
            <a:r>
              <a:rPr sz="2450" i="1" dirty="0" smtClean="0">
                <a:latin typeface="Times New Roman"/>
                <a:cs typeface="Times New Roman"/>
              </a:rPr>
              <a:t>C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189092" y="942935"/>
            <a:ext cx="608330" cy="675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5550" spc="240" baseline="-6006" dirty="0" smtClean="0">
                <a:latin typeface="Arial"/>
                <a:cs typeface="Arial"/>
              </a:rPr>
              <a:t>∑</a:t>
            </a:r>
            <a:r>
              <a:rPr sz="2550" spc="-90" dirty="0" smtClean="0">
                <a:latin typeface="Arial"/>
                <a:cs typeface="Arial"/>
              </a:rPr>
              <a:t>β</a:t>
            </a:r>
            <a:r>
              <a:rPr sz="2100" i="1" spc="0" baseline="-23809" dirty="0" smtClean="0">
                <a:latin typeface="Times New Roman"/>
                <a:cs typeface="Times New Roman"/>
              </a:rPr>
              <a:t>i</a:t>
            </a:r>
            <a:endParaRPr sz="2100" baseline="-23809" dirty="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752905" y="1094746"/>
            <a:ext cx="116205" cy="236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 smtClean="0">
                <a:latin typeface="Times New Roman"/>
                <a:cs typeface="Times New Roman"/>
              </a:rPr>
              <a:t>2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325354" y="1569446"/>
            <a:ext cx="76200" cy="236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0" dirty="0" smtClean="0">
                <a:latin typeface="Times New Roman"/>
                <a:cs typeface="Times New Roman"/>
              </a:rPr>
              <a:t>i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828800" y="1828800"/>
            <a:ext cx="7010400" cy="449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bject 59"/>
          <p:cNvSpPr txBox="1"/>
          <p:nvPr/>
        </p:nvSpPr>
        <p:spPr>
          <a:xfrm>
            <a:off x="914400" y="2158366"/>
            <a:ext cx="7853045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20" dirty="0" smtClean="0">
                <a:solidFill>
                  <a:schemeClr val="accent4"/>
                </a:solidFill>
                <a:latin typeface="Calibri"/>
                <a:cs typeface="Calibri"/>
              </a:rPr>
              <a:t>But first, what do coefficients mean for SVMs?</a:t>
            </a:r>
            <a:endParaRPr sz="3200" dirty="0">
              <a:solidFill>
                <a:schemeClr val="accent4"/>
              </a:solidFill>
              <a:latin typeface="Calibri"/>
              <a:cs typeface="Calibri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4953000" y="15240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4419600" y="1524000"/>
            <a:ext cx="421324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object 2"/>
          <p:cNvSpPr/>
          <p:nvPr/>
        </p:nvSpPr>
        <p:spPr>
          <a:xfrm>
            <a:off x="596651" y="2912792"/>
            <a:ext cx="3975349" cy="3792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9231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9"/>
          <p:cNvSpPr txBox="1"/>
          <p:nvPr/>
        </p:nvSpPr>
        <p:spPr>
          <a:xfrm>
            <a:off x="818988" y="262633"/>
            <a:ext cx="7853045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3200" spc="-20" dirty="0" smtClean="0">
                <a:solidFill>
                  <a:srgbClr val="4BACC6"/>
                </a:solidFill>
                <a:latin typeface="Calibri"/>
                <a:cs typeface="Calibri"/>
              </a:rPr>
              <a:t>Regularization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 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in th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 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C</a:t>
            </a:r>
            <a:r>
              <a:rPr sz="3200" spc="-5" dirty="0" smtClean="0">
                <a:solidFill>
                  <a:srgbClr val="4BACC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s</a:t>
            </a:r>
            <a:r>
              <a:rPr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t </a:t>
            </a:r>
            <a:r>
              <a:rPr lang="en-CA"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Function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 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handl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es this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65082" y="1088985"/>
            <a:ext cx="4116704" cy="460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i="1" spc="-5" dirty="0" smtClean="0">
                <a:latin typeface="Times New Roman"/>
                <a:cs typeface="Times New Roman"/>
              </a:rPr>
              <a:t>C</a:t>
            </a:r>
            <a:r>
              <a:rPr sz="2450" i="1" spc="0" dirty="0" smtClean="0">
                <a:latin typeface="Times New Roman"/>
                <a:cs typeface="Times New Roman"/>
              </a:rPr>
              <a:t>o</a:t>
            </a:r>
            <a:r>
              <a:rPr sz="2450" i="1" spc="-5" dirty="0" smtClean="0">
                <a:latin typeface="Times New Roman"/>
                <a:cs typeface="Times New Roman"/>
              </a:rPr>
              <a:t>s</a:t>
            </a:r>
            <a:r>
              <a:rPr sz="2450" i="1" spc="120" dirty="0" smtClean="0">
                <a:latin typeface="Times New Roman"/>
                <a:cs typeface="Times New Roman"/>
              </a:rPr>
              <a:t>t</a:t>
            </a:r>
            <a:r>
              <a:rPr sz="2450" spc="155" dirty="0" smtClean="0">
                <a:latin typeface="Times New Roman"/>
                <a:cs typeface="Times New Roman"/>
              </a:rPr>
              <a:t>(</a:t>
            </a:r>
            <a:r>
              <a:rPr sz="2450" i="1" spc="110" dirty="0" smtClean="0">
                <a:latin typeface="Times New Roman"/>
                <a:cs typeface="Times New Roman"/>
              </a:rPr>
              <a:t>y</a:t>
            </a:r>
            <a:r>
              <a:rPr sz="2100" i="1" spc="7" baseline="-23809" dirty="0" smtClean="0">
                <a:latin typeface="Times New Roman"/>
                <a:cs typeface="Times New Roman"/>
              </a:rPr>
              <a:t>p</a:t>
            </a:r>
            <a:r>
              <a:rPr sz="2100" i="1" spc="0" baseline="-23809" dirty="0" smtClean="0">
                <a:latin typeface="Times New Roman"/>
                <a:cs typeface="Times New Roman"/>
              </a:rPr>
              <a:t>r</a:t>
            </a:r>
            <a:r>
              <a:rPr sz="2100" i="1" spc="-7" baseline="-23809" dirty="0" smtClean="0">
                <a:latin typeface="Times New Roman"/>
                <a:cs typeface="Times New Roman"/>
              </a:rPr>
              <a:t>e</a:t>
            </a:r>
            <a:r>
              <a:rPr sz="2100" i="1" spc="7" baseline="-23809" dirty="0" smtClean="0">
                <a:latin typeface="Times New Roman"/>
                <a:cs typeface="Times New Roman"/>
              </a:rPr>
              <a:t>d</a:t>
            </a:r>
            <a:r>
              <a:rPr sz="2100" i="1" spc="-277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,</a:t>
            </a:r>
            <a:r>
              <a:rPr sz="2450" spc="-180" dirty="0" smtClean="0">
                <a:latin typeface="Times New Roman"/>
                <a:cs typeface="Times New Roman"/>
              </a:rPr>
              <a:t> </a:t>
            </a:r>
            <a:r>
              <a:rPr sz="2450" i="1" spc="-30" dirty="0" smtClean="0">
                <a:latin typeface="Times New Roman"/>
                <a:cs typeface="Times New Roman"/>
              </a:rPr>
              <a:t>y</a:t>
            </a:r>
            <a:r>
              <a:rPr sz="2100" i="1" spc="-7" baseline="-23809" dirty="0" smtClean="0">
                <a:latin typeface="Times New Roman"/>
                <a:cs typeface="Times New Roman"/>
              </a:rPr>
              <a:t>t</a:t>
            </a:r>
            <a:r>
              <a:rPr sz="2100" i="1" spc="0" baseline="-23809" dirty="0" smtClean="0">
                <a:latin typeface="Times New Roman"/>
                <a:cs typeface="Times New Roman"/>
              </a:rPr>
              <a:t>r</a:t>
            </a:r>
            <a:r>
              <a:rPr sz="2100" i="1" spc="7" baseline="-23809" dirty="0" smtClean="0">
                <a:latin typeface="Times New Roman"/>
                <a:cs typeface="Times New Roman"/>
              </a:rPr>
              <a:t>ue</a:t>
            </a:r>
            <a:r>
              <a:rPr sz="2100" i="1" spc="-127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)</a:t>
            </a:r>
            <a:r>
              <a:rPr sz="2450" spc="-195" dirty="0" smtClean="0">
                <a:latin typeface="Times New Roman"/>
                <a:cs typeface="Times New Roman"/>
              </a:rPr>
              <a:t> </a:t>
            </a:r>
            <a:r>
              <a:rPr sz="2450" spc="-90" dirty="0" smtClean="0">
                <a:latin typeface="Arial"/>
                <a:cs typeface="Arial"/>
              </a:rPr>
              <a:t>=</a:t>
            </a:r>
            <a:r>
              <a:rPr sz="2450" spc="-160" dirty="0" smtClean="0">
                <a:latin typeface="Arial"/>
                <a:cs typeface="Arial"/>
              </a:rPr>
              <a:t> </a:t>
            </a:r>
            <a:r>
              <a:rPr sz="2450" i="1" spc="0" dirty="0" smtClean="0">
                <a:latin typeface="Times New Roman"/>
                <a:cs typeface="Times New Roman"/>
              </a:rPr>
              <a:t>S</a:t>
            </a:r>
            <a:r>
              <a:rPr sz="2450" i="1" spc="-20" dirty="0" smtClean="0">
                <a:latin typeface="Times New Roman"/>
                <a:cs typeface="Times New Roman"/>
              </a:rPr>
              <a:t>VM</a:t>
            </a:r>
            <a:r>
              <a:rPr sz="2450" i="1" spc="-5" dirty="0" smtClean="0">
                <a:latin typeface="Times New Roman"/>
                <a:cs typeface="Times New Roman"/>
              </a:rPr>
              <a:t>C</a:t>
            </a:r>
            <a:r>
              <a:rPr sz="2450" i="1" spc="0" dirty="0" smtClean="0">
                <a:latin typeface="Times New Roman"/>
                <a:cs typeface="Times New Roman"/>
              </a:rPr>
              <a:t>o</a:t>
            </a:r>
            <a:r>
              <a:rPr sz="2450" i="1" spc="-5" dirty="0" smtClean="0">
                <a:latin typeface="Times New Roman"/>
                <a:cs typeface="Times New Roman"/>
              </a:rPr>
              <a:t>s</a:t>
            </a:r>
            <a:r>
              <a:rPr sz="2450" i="1" spc="120" dirty="0" smtClean="0">
                <a:latin typeface="Times New Roman"/>
                <a:cs typeface="Times New Roman"/>
              </a:rPr>
              <a:t>t</a:t>
            </a:r>
            <a:r>
              <a:rPr sz="2450" spc="55" dirty="0" smtClean="0">
                <a:latin typeface="Times New Roman"/>
                <a:cs typeface="Times New Roman"/>
              </a:rPr>
              <a:t>(</a:t>
            </a:r>
            <a:r>
              <a:rPr sz="2550" spc="-90" dirty="0" smtClean="0">
                <a:latin typeface="Arial"/>
                <a:cs typeface="Arial"/>
              </a:rPr>
              <a:t>β</a:t>
            </a:r>
            <a:r>
              <a:rPr sz="2100" i="1" spc="0" baseline="-23809" dirty="0" smtClean="0">
                <a:latin typeface="Times New Roman"/>
                <a:cs typeface="Times New Roman"/>
              </a:rPr>
              <a:t>i</a:t>
            </a:r>
            <a:r>
              <a:rPr sz="2100" i="1" spc="-89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)</a:t>
            </a:r>
            <a:r>
              <a:rPr sz="2450" spc="-330" dirty="0" smtClean="0">
                <a:latin typeface="Times New Roman"/>
                <a:cs typeface="Times New Roman"/>
              </a:rPr>
              <a:t> </a:t>
            </a:r>
            <a:r>
              <a:rPr sz="2450" spc="-90" dirty="0" smtClean="0">
                <a:latin typeface="Arial"/>
                <a:cs typeface="Arial"/>
              </a:rPr>
              <a:t>+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910858" y="913273"/>
            <a:ext cx="244475" cy="840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u="heavy" spc="-285" dirty="0" smtClean="0">
                <a:latin typeface="Times New Roman"/>
                <a:cs typeface="Times New Roman"/>
              </a:rPr>
              <a:t> </a:t>
            </a:r>
            <a:r>
              <a:rPr sz="2450" u="heavy" spc="0" dirty="0" smtClean="0">
                <a:latin typeface="Times New Roman"/>
                <a:cs typeface="Times New Roman"/>
              </a:rPr>
              <a:t>1</a:t>
            </a:r>
            <a:endParaRPr sz="2450" dirty="0">
              <a:latin typeface="Times New Roman"/>
              <a:cs typeface="Times New Roman"/>
            </a:endParaRPr>
          </a:p>
          <a:p>
            <a:pPr>
              <a:lnSpc>
                <a:spcPts val="500"/>
              </a:lnSpc>
              <a:spcBef>
                <a:spcPts val="8"/>
              </a:spcBef>
            </a:pPr>
            <a:endParaRPr sz="500" dirty="0"/>
          </a:p>
          <a:p>
            <a:pPr marL="22225">
              <a:lnSpc>
                <a:spcPct val="100000"/>
              </a:lnSpc>
            </a:pPr>
            <a:r>
              <a:rPr sz="2450" i="1" dirty="0" smtClean="0">
                <a:latin typeface="Times New Roman"/>
                <a:cs typeface="Times New Roman"/>
              </a:rPr>
              <a:t>C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189092" y="942935"/>
            <a:ext cx="608330" cy="675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5550" spc="240" baseline="-6006" dirty="0" smtClean="0">
                <a:latin typeface="Arial"/>
                <a:cs typeface="Arial"/>
              </a:rPr>
              <a:t>∑</a:t>
            </a:r>
            <a:r>
              <a:rPr sz="2550" spc="-90" dirty="0" smtClean="0">
                <a:latin typeface="Arial"/>
                <a:cs typeface="Arial"/>
              </a:rPr>
              <a:t>β</a:t>
            </a:r>
            <a:r>
              <a:rPr sz="2100" i="1" spc="0" baseline="-23809" dirty="0" smtClean="0">
                <a:latin typeface="Times New Roman"/>
                <a:cs typeface="Times New Roman"/>
              </a:rPr>
              <a:t>i</a:t>
            </a:r>
            <a:endParaRPr sz="2100" baseline="-23809" dirty="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752905" y="1094746"/>
            <a:ext cx="116205" cy="236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 smtClean="0">
                <a:latin typeface="Times New Roman"/>
                <a:cs typeface="Times New Roman"/>
              </a:rPr>
              <a:t>2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325354" y="1569446"/>
            <a:ext cx="76200" cy="236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0" dirty="0" smtClean="0">
                <a:latin typeface="Times New Roman"/>
                <a:cs typeface="Times New Roman"/>
              </a:rPr>
              <a:t>i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828800" y="1828800"/>
            <a:ext cx="7010400" cy="449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bject 59"/>
          <p:cNvSpPr txBox="1"/>
          <p:nvPr/>
        </p:nvSpPr>
        <p:spPr>
          <a:xfrm>
            <a:off x="914400" y="2158366"/>
            <a:ext cx="7853045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20" dirty="0" smtClean="0">
                <a:solidFill>
                  <a:schemeClr val="accent4"/>
                </a:solidFill>
                <a:latin typeface="Calibri"/>
                <a:cs typeface="Calibri"/>
              </a:rPr>
              <a:t>But first, what do coefficients mean for SVMs?</a:t>
            </a:r>
            <a:endParaRPr sz="3200" dirty="0">
              <a:solidFill>
                <a:schemeClr val="accent4"/>
              </a:solidFill>
              <a:latin typeface="Calibri"/>
              <a:cs typeface="Calibri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4953000" y="15240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4419600" y="1524000"/>
            <a:ext cx="421324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object 2"/>
          <p:cNvSpPr/>
          <p:nvPr/>
        </p:nvSpPr>
        <p:spPr>
          <a:xfrm>
            <a:off x="596651" y="2912792"/>
            <a:ext cx="3975349" cy="3792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286000" y="4343400"/>
            <a:ext cx="533400" cy="45720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762000" y="5638800"/>
            <a:ext cx="76200" cy="990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38200" y="5715000"/>
            <a:ext cx="152400" cy="990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38200" y="6629400"/>
            <a:ext cx="990600" cy="762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object 59"/>
          <p:cNvSpPr txBox="1"/>
          <p:nvPr/>
        </p:nvSpPr>
        <p:spPr>
          <a:xfrm>
            <a:off x="1371600" y="6203950"/>
            <a:ext cx="381000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20" dirty="0" smtClean="0">
                <a:solidFill>
                  <a:srgbClr val="008000"/>
                </a:solidFill>
                <a:latin typeface="Calibri"/>
                <a:cs typeface="Calibri"/>
              </a:rPr>
              <a:t>x</a:t>
            </a:r>
            <a:r>
              <a:rPr lang="en-US" sz="2400" spc="-20" baseline="-25000" dirty="0" smtClean="0">
                <a:solidFill>
                  <a:srgbClr val="008000"/>
                </a:solidFill>
                <a:latin typeface="Calibri"/>
                <a:cs typeface="Calibri"/>
              </a:rPr>
              <a:t>1</a:t>
            </a:r>
            <a:endParaRPr sz="2400" dirty="0">
              <a:solidFill>
                <a:srgbClr val="008000"/>
              </a:solidFill>
              <a:latin typeface="Calibri"/>
              <a:cs typeface="Calibri"/>
            </a:endParaRPr>
          </a:p>
        </p:txBody>
      </p:sp>
      <p:sp>
        <p:nvSpPr>
          <p:cNvPr id="27" name="object 59"/>
          <p:cNvSpPr txBox="1"/>
          <p:nvPr/>
        </p:nvSpPr>
        <p:spPr>
          <a:xfrm>
            <a:off x="504825" y="5791200"/>
            <a:ext cx="381000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20" dirty="0" smtClean="0">
                <a:solidFill>
                  <a:srgbClr val="008000"/>
                </a:solidFill>
                <a:latin typeface="Calibri"/>
                <a:cs typeface="Calibri"/>
              </a:rPr>
              <a:t>x</a:t>
            </a:r>
            <a:r>
              <a:rPr lang="en-US" sz="2400" spc="-20" baseline="-25000" dirty="0">
                <a:solidFill>
                  <a:srgbClr val="008000"/>
                </a:solidFill>
                <a:latin typeface="Calibri"/>
                <a:cs typeface="Calibri"/>
              </a:rPr>
              <a:t>2</a:t>
            </a:r>
            <a:endParaRPr sz="2400" dirty="0">
              <a:solidFill>
                <a:srgbClr val="008000"/>
              </a:solidFill>
              <a:latin typeface="Calibri"/>
              <a:cs typeface="Calibri"/>
            </a:endParaRPr>
          </a:p>
        </p:txBody>
      </p:sp>
      <p:sp>
        <p:nvSpPr>
          <p:cNvPr id="28" name="object 59"/>
          <p:cNvSpPr txBox="1"/>
          <p:nvPr/>
        </p:nvSpPr>
        <p:spPr>
          <a:xfrm>
            <a:off x="974725" y="5934075"/>
            <a:ext cx="381000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20" dirty="0" smtClean="0">
                <a:solidFill>
                  <a:srgbClr val="008000"/>
                </a:solidFill>
                <a:latin typeface="Calibri"/>
                <a:cs typeface="Calibri"/>
              </a:rPr>
              <a:t>x</a:t>
            </a:r>
            <a:r>
              <a:rPr lang="en-US" sz="2400" spc="-20" baseline="-25000" dirty="0" smtClean="0">
                <a:solidFill>
                  <a:srgbClr val="008000"/>
                </a:solidFill>
                <a:latin typeface="Calibri"/>
                <a:cs typeface="Calibri"/>
              </a:rPr>
              <a:t>3</a:t>
            </a:r>
            <a:endParaRPr sz="2400" dirty="0">
              <a:solidFill>
                <a:srgbClr val="008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7857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9"/>
          <p:cNvSpPr txBox="1"/>
          <p:nvPr/>
        </p:nvSpPr>
        <p:spPr>
          <a:xfrm>
            <a:off x="818988" y="262633"/>
            <a:ext cx="7853045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3200" spc="-20" dirty="0" smtClean="0">
                <a:solidFill>
                  <a:srgbClr val="4BACC6"/>
                </a:solidFill>
                <a:latin typeface="Calibri"/>
                <a:cs typeface="Calibri"/>
              </a:rPr>
              <a:t>Regularization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 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in th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 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C</a:t>
            </a:r>
            <a:r>
              <a:rPr sz="3200" spc="-5" dirty="0" smtClean="0">
                <a:solidFill>
                  <a:srgbClr val="4BACC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s</a:t>
            </a:r>
            <a:r>
              <a:rPr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t </a:t>
            </a:r>
            <a:r>
              <a:rPr lang="en-CA"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Function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 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handl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es this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65082" y="1088985"/>
            <a:ext cx="4116704" cy="460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i="1" spc="-5" dirty="0" smtClean="0">
                <a:latin typeface="Times New Roman"/>
                <a:cs typeface="Times New Roman"/>
              </a:rPr>
              <a:t>C</a:t>
            </a:r>
            <a:r>
              <a:rPr sz="2450" i="1" spc="0" dirty="0" smtClean="0">
                <a:latin typeface="Times New Roman"/>
                <a:cs typeface="Times New Roman"/>
              </a:rPr>
              <a:t>o</a:t>
            </a:r>
            <a:r>
              <a:rPr sz="2450" i="1" spc="-5" dirty="0" smtClean="0">
                <a:latin typeface="Times New Roman"/>
                <a:cs typeface="Times New Roman"/>
              </a:rPr>
              <a:t>s</a:t>
            </a:r>
            <a:r>
              <a:rPr sz="2450" i="1" spc="120" dirty="0" smtClean="0">
                <a:latin typeface="Times New Roman"/>
                <a:cs typeface="Times New Roman"/>
              </a:rPr>
              <a:t>t</a:t>
            </a:r>
            <a:r>
              <a:rPr sz="2450" spc="155" dirty="0" smtClean="0">
                <a:latin typeface="Times New Roman"/>
                <a:cs typeface="Times New Roman"/>
              </a:rPr>
              <a:t>(</a:t>
            </a:r>
            <a:r>
              <a:rPr sz="2450" i="1" spc="110" dirty="0" smtClean="0">
                <a:latin typeface="Times New Roman"/>
                <a:cs typeface="Times New Roman"/>
              </a:rPr>
              <a:t>y</a:t>
            </a:r>
            <a:r>
              <a:rPr sz="2100" i="1" spc="7" baseline="-23809" dirty="0" smtClean="0">
                <a:latin typeface="Times New Roman"/>
                <a:cs typeface="Times New Roman"/>
              </a:rPr>
              <a:t>p</a:t>
            </a:r>
            <a:r>
              <a:rPr sz="2100" i="1" spc="0" baseline="-23809" dirty="0" smtClean="0">
                <a:latin typeface="Times New Roman"/>
                <a:cs typeface="Times New Roman"/>
              </a:rPr>
              <a:t>r</a:t>
            </a:r>
            <a:r>
              <a:rPr sz="2100" i="1" spc="-7" baseline="-23809" dirty="0" smtClean="0">
                <a:latin typeface="Times New Roman"/>
                <a:cs typeface="Times New Roman"/>
              </a:rPr>
              <a:t>e</a:t>
            </a:r>
            <a:r>
              <a:rPr sz="2100" i="1" spc="7" baseline="-23809" dirty="0" smtClean="0">
                <a:latin typeface="Times New Roman"/>
                <a:cs typeface="Times New Roman"/>
              </a:rPr>
              <a:t>d</a:t>
            </a:r>
            <a:r>
              <a:rPr sz="2100" i="1" spc="-277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,</a:t>
            </a:r>
            <a:r>
              <a:rPr sz="2450" spc="-180" dirty="0" smtClean="0">
                <a:latin typeface="Times New Roman"/>
                <a:cs typeface="Times New Roman"/>
              </a:rPr>
              <a:t> </a:t>
            </a:r>
            <a:r>
              <a:rPr sz="2450" i="1" spc="-30" dirty="0" smtClean="0">
                <a:latin typeface="Times New Roman"/>
                <a:cs typeface="Times New Roman"/>
              </a:rPr>
              <a:t>y</a:t>
            </a:r>
            <a:r>
              <a:rPr sz="2100" i="1" spc="-7" baseline="-23809" dirty="0" smtClean="0">
                <a:latin typeface="Times New Roman"/>
                <a:cs typeface="Times New Roman"/>
              </a:rPr>
              <a:t>t</a:t>
            </a:r>
            <a:r>
              <a:rPr sz="2100" i="1" spc="0" baseline="-23809" dirty="0" smtClean="0">
                <a:latin typeface="Times New Roman"/>
                <a:cs typeface="Times New Roman"/>
              </a:rPr>
              <a:t>r</a:t>
            </a:r>
            <a:r>
              <a:rPr sz="2100" i="1" spc="7" baseline="-23809" dirty="0" smtClean="0">
                <a:latin typeface="Times New Roman"/>
                <a:cs typeface="Times New Roman"/>
              </a:rPr>
              <a:t>ue</a:t>
            </a:r>
            <a:r>
              <a:rPr sz="2100" i="1" spc="-127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)</a:t>
            </a:r>
            <a:r>
              <a:rPr sz="2450" spc="-195" dirty="0" smtClean="0">
                <a:latin typeface="Times New Roman"/>
                <a:cs typeface="Times New Roman"/>
              </a:rPr>
              <a:t> </a:t>
            </a:r>
            <a:r>
              <a:rPr sz="2450" spc="-90" dirty="0" smtClean="0">
                <a:latin typeface="Arial"/>
                <a:cs typeface="Arial"/>
              </a:rPr>
              <a:t>=</a:t>
            </a:r>
            <a:r>
              <a:rPr sz="2450" spc="-160" dirty="0" smtClean="0">
                <a:latin typeface="Arial"/>
                <a:cs typeface="Arial"/>
              </a:rPr>
              <a:t> </a:t>
            </a:r>
            <a:r>
              <a:rPr sz="2450" i="1" spc="0" dirty="0" smtClean="0">
                <a:latin typeface="Times New Roman"/>
                <a:cs typeface="Times New Roman"/>
              </a:rPr>
              <a:t>S</a:t>
            </a:r>
            <a:r>
              <a:rPr sz="2450" i="1" spc="-20" dirty="0" smtClean="0">
                <a:latin typeface="Times New Roman"/>
                <a:cs typeface="Times New Roman"/>
              </a:rPr>
              <a:t>VM</a:t>
            </a:r>
            <a:r>
              <a:rPr sz="2450" i="1" spc="-5" dirty="0" smtClean="0">
                <a:latin typeface="Times New Roman"/>
                <a:cs typeface="Times New Roman"/>
              </a:rPr>
              <a:t>C</a:t>
            </a:r>
            <a:r>
              <a:rPr sz="2450" i="1" spc="0" dirty="0" smtClean="0">
                <a:latin typeface="Times New Roman"/>
                <a:cs typeface="Times New Roman"/>
              </a:rPr>
              <a:t>o</a:t>
            </a:r>
            <a:r>
              <a:rPr sz="2450" i="1" spc="-5" dirty="0" smtClean="0">
                <a:latin typeface="Times New Roman"/>
                <a:cs typeface="Times New Roman"/>
              </a:rPr>
              <a:t>s</a:t>
            </a:r>
            <a:r>
              <a:rPr sz="2450" i="1" spc="120" dirty="0" smtClean="0">
                <a:latin typeface="Times New Roman"/>
                <a:cs typeface="Times New Roman"/>
              </a:rPr>
              <a:t>t</a:t>
            </a:r>
            <a:r>
              <a:rPr sz="2450" spc="55" dirty="0" smtClean="0">
                <a:latin typeface="Times New Roman"/>
                <a:cs typeface="Times New Roman"/>
              </a:rPr>
              <a:t>(</a:t>
            </a:r>
            <a:r>
              <a:rPr sz="2550" spc="-90" dirty="0" smtClean="0">
                <a:latin typeface="Arial"/>
                <a:cs typeface="Arial"/>
              </a:rPr>
              <a:t>β</a:t>
            </a:r>
            <a:r>
              <a:rPr sz="2100" i="1" spc="0" baseline="-23809" dirty="0" smtClean="0">
                <a:latin typeface="Times New Roman"/>
                <a:cs typeface="Times New Roman"/>
              </a:rPr>
              <a:t>i</a:t>
            </a:r>
            <a:r>
              <a:rPr sz="2100" i="1" spc="-89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)</a:t>
            </a:r>
            <a:r>
              <a:rPr sz="2450" spc="-330" dirty="0" smtClean="0">
                <a:latin typeface="Times New Roman"/>
                <a:cs typeface="Times New Roman"/>
              </a:rPr>
              <a:t> </a:t>
            </a:r>
            <a:r>
              <a:rPr sz="2450" spc="-90" dirty="0" smtClean="0">
                <a:latin typeface="Arial"/>
                <a:cs typeface="Arial"/>
              </a:rPr>
              <a:t>+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910858" y="913273"/>
            <a:ext cx="244475" cy="840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u="heavy" spc="-285" dirty="0" smtClean="0">
                <a:latin typeface="Times New Roman"/>
                <a:cs typeface="Times New Roman"/>
              </a:rPr>
              <a:t> </a:t>
            </a:r>
            <a:r>
              <a:rPr sz="2450" u="heavy" spc="0" dirty="0" smtClean="0">
                <a:latin typeface="Times New Roman"/>
                <a:cs typeface="Times New Roman"/>
              </a:rPr>
              <a:t>1</a:t>
            </a:r>
            <a:endParaRPr sz="2450" dirty="0">
              <a:latin typeface="Times New Roman"/>
              <a:cs typeface="Times New Roman"/>
            </a:endParaRPr>
          </a:p>
          <a:p>
            <a:pPr>
              <a:lnSpc>
                <a:spcPts val="500"/>
              </a:lnSpc>
              <a:spcBef>
                <a:spcPts val="8"/>
              </a:spcBef>
            </a:pPr>
            <a:endParaRPr sz="500" dirty="0"/>
          </a:p>
          <a:p>
            <a:pPr marL="22225">
              <a:lnSpc>
                <a:spcPct val="100000"/>
              </a:lnSpc>
            </a:pPr>
            <a:r>
              <a:rPr sz="2450" i="1" dirty="0" smtClean="0">
                <a:latin typeface="Times New Roman"/>
                <a:cs typeface="Times New Roman"/>
              </a:rPr>
              <a:t>C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189092" y="942935"/>
            <a:ext cx="608330" cy="675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5550" spc="240" baseline="-6006" dirty="0" smtClean="0">
                <a:latin typeface="Arial"/>
                <a:cs typeface="Arial"/>
              </a:rPr>
              <a:t>∑</a:t>
            </a:r>
            <a:r>
              <a:rPr sz="2550" spc="-90" dirty="0" smtClean="0">
                <a:latin typeface="Arial"/>
                <a:cs typeface="Arial"/>
              </a:rPr>
              <a:t>β</a:t>
            </a:r>
            <a:r>
              <a:rPr sz="2100" i="1" spc="0" baseline="-23809" dirty="0" smtClean="0">
                <a:latin typeface="Times New Roman"/>
                <a:cs typeface="Times New Roman"/>
              </a:rPr>
              <a:t>i</a:t>
            </a:r>
            <a:endParaRPr sz="2100" baseline="-23809" dirty="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752905" y="1094746"/>
            <a:ext cx="116205" cy="236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 smtClean="0">
                <a:latin typeface="Times New Roman"/>
                <a:cs typeface="Times New Roman"/>
              </a:rPr>
              <a:t>2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325354" y="1569446"/>
            <a:ext cx="76200" cy="236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0" dirty="0" smtClean="0">
                <a:latin typeface="Times New Roman"/>
                <a:cs typeface="Times New Roman"/>
              </a:rPr>
              <a:t>i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828800" y="1828800"/>
            <a:ext cx="7010400" cy="449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bject 59"/>
          <p:cNvSpPr txBox="1"/>
          <p:nvPr/>
        </p:nvSpPr>
        <p:spPr>
          <a:xfrm>
            <a:off x="914400" y="2158366"/>
            <a:ext cx="7853045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20" dirty="0" smtClean="0">
                <a:solidFill>
                  <a:schemeClr val="accent4"/>
                </a:solidFill>
                <a:latin typeface="Calibri"/>
                <a:cs typeface="Calibri"/>
              </a:rPr>
              <a:t>But first, what do coefficients mean for SVMs?</a:t>
            </a:r>
            <a:endParaRPr sz="3200" dirty="0">
              <a:solidFill>
                <a:schemeClr val="accent4"/>
              </a:solidFill>
              <a:latin typeface="Calibri"/>
              <a:cs typeface="Calibri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4953000" y="15240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4419600" y="1524000"/>
            <a:ext cx="421324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object 2"/>
          <p:cNvSpPr/>
          <p:nvPr/>
        </p:nvSpPr>
        <p:spPr>
          <a:xfrm>
            <a:off x="596651" y="2912792"/>
            <a:ext cx="3975349" cy="3792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286000" y="4343400"/>
            <a:ext cx="533400" cy="45720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Left Brace 1"/>
          <p:cNvSpPr/>
          <p:nvPr/>
        </p:nvSpPr>
        <p:spPr>
          <a:xfrm>
            <a:off x="2895600" y="3505200"/>
            <a:ext cx="1905000" cy="2286000"/>
          </a:xfrm>
          <a:prstGeom prst="leftBrace">
            <a:avLst>
              <a:gd name="adj1" fmla="val 23333"/>
              <a:gd name="adj2" fmla="val 38889"/>
            </a:avLst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602846"/>
              </p:ext>
            </p:extLst>
          </p:nvPr>
        </p:nvGraphicFramePr>
        <p:xfrm>
          <a:off x="4787900" y="3407611"/>
          <a:ext cx="1460500" cy="2459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4" imgW="482600" imgH="812800" progId="Equation.3">
                  <p:embed/>
                </p:oleObj>
              </mc:Choice>
              <mc:Fallback>
                <p:oleObj name="Equation" r:id="rId4" imgW="4826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7900" y="3407611"/>
                        <a:ext cx="1460500" cy="2459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object 59"/>
          <p:cNvSpPr txBox="1"/>
          <p:nvPr/>
        </p:nvSpPr>
        <p:spPr>
          <a:xfrm>
            <a:off x="6324600" y="3810000"/>
            <a:ext cx="2442845" cy="1651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600" spc="-20" dirty="0" smtClean="0">
                <a:solidFill>
                  <a:schemeClr val="accent6"/>
                </a:solidFill>
                <a:latin typeface="Calibri"/>
                <a:cs typeface="Calibri"/>
              </a:rPr>
              <a:t>Vector</a:t>
            </a:r>
          </a:p>
          <a:p>
            <a:pPr marL="12700">
              <a:lnSpc>
                <a:spcPct val="100000"/>
              </a:lnSpc>
            </a:pPr>
            <a:r>
              <a:rPr lang="en-US" sz="2600" spc="-20" dirty="0" smtClean="0">
                <a:solidFill>
                  <a:schemeClr val="accent6"/>
                </a:solidFill>
                <a:latin typeface="Calibri"/>
                <a:cs typeface="Calibri"/>
              </a:rPr>
              <a:t>orthogonal to the separating </a:t>
            </a:r>
            <a:r>
              <a:rPr lang="en-US" sz="2600" spc="-20" dirty="0" err="1" smtClean="0">
                <a:solidFill>
                  <a:schemeClr val="accent6"/>
                </a:solidFill>
                <a:latin typeface="Calibri"/>
                <a:cs typeface="Calibri"/>
              </a:rPr>
              <a:t>hyperplane</a:t>
            </a:r>
            <a:endParaRPr sz="2600" dirty="0">
              <a:solidFill>
                <a:schemeClr val="accent6"/>
              </a:solidFill>
              <a:latin typeface="Calibri"/>
              <a:cs typeface="Calibri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62000" y="5638800"/>
            <a:ext cx="76200" cy="990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838200" y="5715000"/>
            <a:ext cx="152400" cy="990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38200" y="6629400"/>
            <a:ext cx="990600" cy="762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object 59"/>
          <p:cNvSpPr txBox="1"/>
          <p:nvPr/>
        </p:nvSpPr>
        <p:spPr>
          <a:xfrm>
            <a:off x="1371600" y="6203950"/>
            <a:ext cx="381000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20" dirty="0" smtClean="0">
                <a:solidFill>
                  <a:srgbClr val="008000"/>
                </a:solidFill>
                <a:latin typeface="Calibri"/>
                <a:cs typeface="Calibri"/>
              </a:rPr>
              <a:t>x</a:t>
            </a:r>
            <a:r>
              <a:rPr lang="en-US" sz="2400" spc="-20" baseline="-25000" dirty="0" smtClean="0">
                <a:solidFill>
                  <a:srgbClr val="008000"/>
                </a:solidFill>
                <a:latin typeface="Calibri"/>
                <a:cs typeface="Calibri"/>
              </a:rPr>
              <a:t>1</a:t>
            </a:r>
            <a:endParaRPr sz="2400" dirty="0">
              <a:solidFill>
                <a:srgbClr val="008000"/>
              </a:solidFill>
              <a:latin typeface="Calibri"/>
              <a:cs typeface="Calibri"/>
            </a:endParaRPr>
          </a:p>
        </p:txBody>
      </p:sp>
      <p:sp>
        <p:nvSpPr>
          <p:cNvPr id="21" name="object 59"/>
          <p:cNvSpPr txBox="1"/>
          <p:nvPr/>
        </p:nvSpPr>
        <p:spPr>
          <a:xfrm>
            <a:off x="504825" y="5791200"/>
            <a:ext cx="381000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20" dirty="0" smtClean="0">
                <a:solidFill>
                  <a:srgbClr val="008000"/>
                </a:solidFill>
                <a:latin typeface="Calibri"/>
                <a:cs typeface="Calibri"/>
              </a:rPr>
              <a:t>x</a:t>
            </a:r>
            <a:r>
              <a:rPr lang="en-US" sz="2400" spc="-20" baseline="-25000" dirty="0">
                <a:solidFill>
                  <a:srgbClr val="008000"/>
                </a:solidFill>
                <a:latin typeface="Calibri"/>
                <a:cs typeface="Calibri"/>
              </a:rPr>
              <a:t>2</a:t>
            </a:r>
            <a:endParaRPr sz="2400" dirty="0">
              <a:solidFill>
                <a:srgbClr val="008000"/>
              </a:solidFill>
              <a:latin typeface="Calibri"/>
              <a:cs typeface="Calibri"/>
            </a:endParaRPr>
          </a:p>
        </p:txBody>
      </p:sp>
      <p:sp>
        <p:nvSpPr>
          <p:cNvPr id="22" name="object 59"/>
          <p:cNvSpPr txBox="1"/>
          <p:nvPr/>
        </p:nvSpPr>
        <p:spPr>
          <a:xfrm>
            <a:off x="974725" y="5934075"/>
            <a:ext cx="381000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20" dirty="0" smtClean="0">
                <a:solidFill>
                  <a:srgbClr val="008000"/>
                </a:solidFill>
                <a:latin typeface="Calibri"/>
                <a:cs typeface="Calibri"/>
              </a:rPr>
              <a:t>x</a:t>
            </a:r>
            <a:r>
              <a:rPr lang="en-US" sz="2400" spc="-20" baseline="-25000" dirty="0" smtClean="0">
                <a:solidFill>
                  <a:srgbClr val="008000"/>
                </a:solidFill>
                <a:latin typeface="Calibri"/>
                <a:cs typeface="Calibri"/>
              </a:rPr>
              <a:t>3</a:t>
            </a:r>
            <a:endParaRPr sz="2400" dirty="0">
              <a:solidFill>
                <a:srgbClr val="008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3169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172988" y="2539538"/>
            <a:ext cx="423949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4224346" y="2566728"/>
            <a:ext cx="320707" cy="3467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224329" y="256672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172988" y="3503813"/>
            <a:ext cx="423949" cy="44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4224346" y="3531554"/>
            <a:ext cx="320707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4224329" y="353155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923606" y="3146366"/>
            <a:ext cx="423949" cy="4447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974832" y="3172552"/>
            <a:ext cx="320707" cy="346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974815" y="317255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959331" y="3491345"/>
            <a:ext cx="419792" cy="448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009931" y="3519915"/>
            <a:ext cx="320708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009915" y="3519915"/>
            <a:ext cx="320723" cy="346785"/>
          </a:xfrm>
          <a:custGeom>
            <a:avLst/>
            <a:gdLst/>
            <a:ahLst/>
            <a:cxnLst/>
            <a:rect l="l" t="t" r="r" b="b"/>
            <a:pathLst>
              <a:path w="320723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1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230388" y="4085704"/>
            <a:ext cx="423949" cy="4488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6282081" y="4114116"/>
            <a:ext cx="320708" cy="3467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6282064" y="4114116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762403" y="4015046"/>
            <a:ext cx="423949" cy="44473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814691" y="4040957"/>
            <a:ext cx="320708" cy="34678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814675" y="404095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7722523" y="3848792"/>
            <a:ext cx="419792" cy="4488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7771603" y="3877868"/>
            <a:ext cx="320707" cy="34678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7771587" y="387786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861260" y="5444836"/>
            <a:ext cx="419792" cy="44473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911567" y="5470890"/>
            <a:ext cx="320707" cy="34678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911550" y="547089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6571211" y="3300152"/>
            <a:ext cx="423949" cy="44473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6622081" y="3326193"/>
            <a:ext cx="320707" cy="34678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6622064" y="33261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6907875" y="2714104"/>
            <a:ext cx="419792" cy="4488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6957876" y="2740409"/>
            <a:ext cx="320708" cy="34678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6957859" y="2740409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6151417" y="3503813"/>
            <a:ext cx="419792" cy="4488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6201590" y="3531554"/>
            <a:ext cx="320707" cy="34678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6201573" y="353155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260272" y="4389119"/>
            <a:ext cx="423949" cy="44888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311305" y="4418805"/>
            <a:ext cx="320708" cy="3467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311289" y="4418805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4493028" y="3420687"/>
            <a:ext cx="423949" cy="44888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4545076" y="3448611"/>
            <a:ext cx="320708" cy="34678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4545059" y="344861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4493028" y="2971799"/>
            <a:ext cx="423949" cy="44888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545076" y="2998871"/>
            <a:ext cx="320708" cy="34678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545059" y="299887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3491345" y="2755669"/>
            <a:ext cx="423949" cy="44888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3543791" y="2785050"/>
            <a:ext cx="320707" cy="34678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3543774" y="27850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2739043" y="4085704"/>
            <a:ext cx="419792" cy="44888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2788805" y="4113141"/>
            <a:ext cx="320707" cy="34678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2788789" y="411314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3798916" y="4023359"/>
            <a:ext cx="419792" cy="44888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3849418" y="4051549"/>
            <a:ext cx="320707" cy="34678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6392486" y="2905298"/>
            <a:ext cx="419792" cy="44473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442447" y="2931185"/>
            <a:ext cx="320707" cy="34678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6442430" y="2931185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1" y="342420"/>
                </a:lnTo>
                <a:lnTo>
                  <a:pt x="170247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 txBox="1"/>
          <p:nvPr/>
        </p:nvSpPr>
        <p:spPr>
          <a:xfrm>
            <a:off x="4046484" y="6062574"/>
            <a:ext cx="322643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 of 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positive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nod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65082" y="175712"/>
            <a:ext cx="4116704" cy="460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i="1" spc="-5" dirty="0" smtClean="0">
                <a:latin typeface="Times New Roman"/>
                <a:cs typeface="Times New Roman"/>
              </a:rPr>
              <a:t>C</a:t>
            </a:r>
            <a:r>
              <a:rPr sz="2450" i="1" spc="0" dirty="0" smtClean="0">
                <a:latin typeface="Times New Roman"/>
                <a:cs typeface="Times New Roman"/>
              </a:rPr>
              <a:t>o</a:t>
            </a:r>
            <a:r>
              <a:rPr sz="2450" i="1" spc="-5" dirty="0" smtClean="0">
                <a:latin typeface="Times New Roman"/>
                <a:cs typeface="Times New Roman"/>
              </a:rPr>
              <a:t>s</a:t>
            </a:r>
            <a:r>
              <a:rPr sz="2450" i="1" spc="120" dirty="0" smtClean="0">
                <a:latin typeface="Times New Roman"/>
                <a:cs typeface="Times New Roman"/>
              </a:rPr>
              <a:t>t</a:t>
            </a:r>
            <a:r>
              <a:rPr sz="2450" spc="155" dirty="0" smtClean="0">
                <a:latin typeface="Times New Roman"/>
                <a:cs typeface="Times New Roman"/>
              </a:rPr>
              <a:t>(</a:t>
            </a:r>
            <a:r>
              <a:rPr sz="2450" i="1" spc="110" dirty="0" smtClean="0">
                <a:latin typeface="Times New Roman"/>
                <a:cs typeface="Times New Roman"/>
              </a:rPr>
              <a:t>y</a:t>
            </a:r>
            <a:r>
              <a:rPr sz="2100" i="1" spc="7" baseline="-23809" dirty="0" smtClean="0">
                <a:latin typeface="Times New Roman"/>
                <a:cs typeface="Times New Roman"/>
              </a:rPr>
              <a:t>p</a:t>
            </a:r>
            <a:r>
              <a:rPr sz="2100" i="1" spc="0" baseline="-23809" dirty="0" smtClean="0">
                <a:latin typeface="Times New Roman"/>
                <a:cs typeface="Times New Roman"/>
              </a:rPr>
              <a:t>r</a:t>
            </a:r>
            <a:r>
              <a:rPr sz="2100" i="1" spc="-7" baseline="-23809" dirty="0" smtClean="0">
                <a:latin typeface="Times New Roman"/>
                <a:cs typeface="Times New Roman"/>
              </a:rPr>
              <a:t>e</a:t>
            </a:r>
            <a:r>
              <a:rPr sz="2100" i="1" spc="7" baseline="-23809" dirty="0" smtClean="0">
                <a:latin typeface="Times New Roman"/>
                <a:cs typeface="Times New Roman"/>
              </a:rPr>
              <a:t>d</a:t>
            </a:r>
            <a:r>
              <a:rPr sz="2100" i="1" spc="-277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,</a:t>
            </a:r>
            <a:r>
              <a:rPr sz="2450" spc="-180" dirty="0" smtClean="0">
                <a:latin typeface="Times New Roman"/>
                <a:cs typeface="Times New Roman"/>
              </a:rPr>
              <a:t> </a:t>
            </a:r>
            <a:r>
              <a:rPr sz="2450" i="1" spc="-30" dirty="0" smtClean="0">
                <a:latin typeface="Times New Roman"/>
                <a:cs typeface="Times New Roman"/>
              </a:rPr>
              <a:t>y</a:t>
            </a:r>
            <a:r>
              <a:rPr sz="2100" i="1" spc="-7" baseline="-23809" dirty="0" smtClean="0">
                <a:latin typeface="Times New Roman"/>
                <a:cs typeface="Times New Roman"/>
              </a:rPr>
              <a:t>t</a:t>
            </a:r>
            <a:r>
              <a:rPr sz="2100" i="1" spc="0" baseline="-23809" dirty="0" smtClean="0">
                <a:latin typeface="Times New Roman"/>
                <a:cs typeface="Times New Roman"/>
              </a:rPr>
              <a:t>r</a:t>
            </a:r>
            <a:r>
              <a:rPr sz="2100" i="1" spc="7" baseline="-23809" dirty="0" smtClean="0">
                <a:latin typeface="Times New Roman"/>
                <a:cs typeface="Times New Roman"/>
              </a:rPr>
              <a:t>ue</a:t>
            </a:r>
            <a:r>
              <a:rPr sz="2100" i="1" spc="-127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)</a:t>
            </a:r>
            <a:r>
              <a:rPr sz="2450" spc="-195" dirty="0" smtClean="0">
                <a:latin typeface="Times New Roman"/>
                <a:cs typeface="Times New Roman"/>
              </a:rPr>
              <a:t> </a:t>
            </a:r>
            <a:r>
              <a:rPr sz="2450" spc="-90" dirty="0" smtClean="0">
                <a:latin typeface="Arial"/>
                <a:cs typeface="Arial"/>
              </a:rPr>
              <a:t>=</a:t>
            </a:r>
            <a:r>
              <a:rPr sz="2450" spc="-160" dirty="0" smtClean="0">
                <a:latin typeface="Arial"/>
                <a:cs typeface="Arial"/>
              </a:rPr>
              <a:t> </a:t>
            </a:r>
            <a:r>
              <a:rPr sz="2450" i="1" spc="0" dirty="0" smtClean="0">
                <a:latin typeface="Times New Roman"/>
                <a:cs typeface="Times New Roman"/>
              </a:rPr>
              <a:t>S</a:t>
            </a:r>
            <a:r>
              <a:rPr sz="2450" i="1" spc="-20" dirty="0" smtClean="0">
                <a:latin typeface="Times New Roman"/>
                <a:cs typeface="Times New Roman"/>
              </a:rPr>
              <a:t>VM</a:t>
            </a:r>
            <a:r>
              <a:rPr sz="2450" i="1" spc="-5" dirty="0" smtClean="0">
                <a:latin typeface="Times New Roman"/>
                <a:cs typeface="Times New Roman"/>
              </a:rPr>
              <a:t>C</a:t>
            </a:r>
            <a:r>
              <a:rPr sz="2450" i="1" spc="0" dirty="0" smtClean="0">
                <a:latin typeface="Times New Roman"/>
                <a:cs typeface="Times New Roman"/>
              </a:rPr>
              <a:t>o</a:t>
            </a:r>
            <a:r>
              <a:rPr sz="2450" i="1" spc="-5" dirty="0" smtClean="0">
                <a:latin typeface="Times New Roman"/>
                <a:cs typeface="Times New Roman"/>
              </a:rPr>
              <a:t>s</a:t>
            </a:r>
            <a:r>
              <a:rPr sz="2450" i="1" spc="120" dirty="0" smtClean="0">
                <a:latin typeface="Times New Roman"/>
                <a:cs typeface="Times New Roman"/>
              </a:rPr>
              <a:t>t</a:t>
            </a:r>
            <a:r>
              <a:rPr sz="2450" spc="55" dirty="0" smtClean="0">
                <a:latin typeface="Times New Roman"/>
                <a:cs typeface="Times New Roman"/>
              </a:rPr>
              <a:t>(</a:t>
            </a:r>
            <a:r>
              <a:rPr sz="2550" spc="-90" dirty="0" smtClean="0">
                <a:latin typeface="Arial"/>
                <a:cs typeface="Arial"/>
              </a:rPr>
              <a:t>β</a:t>
            </a:r>
            <a:r>
              <a:rPr sz="2100" i="1" spc="0" baseline="-23809" dirty="0" smtClean="0">
                <a:latin typeface="Times New Roman"/>
                <a:cs typeface="Times New Roman"/>
              </a:rPr>
              <a:t>i</a:t>
            </a:r>
            <a:r>
              <a:rPr sz="2100" i="1" spc="-89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)</a:t>
            </a:r>
            <a:r>
              <a:rPr sz="2450" spc="-330" dirty="0" smtClean="0">
                <a:latin typeface="Times New Roman"/>
                <a:cs typeface="Times New Roman"/>
              </a:rPr>
              <a:t> </a:t>
            </a:r>
            <a:r>
              <a:rPr sz="2450" spc="-90" dirty="0" smtClean="0">
                <a:latin typeface="Arial"/>
                <a:cs typeface="Arial"/>
              </a:rPr>
              <a:t>+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910858" y="0"/>
            <a:ext cx="244475" cy="840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u="heavy" spc="-285" dirty="0" smtClean="0">
                <a:latin typeface="Times New Roman"/>
                <a:cs typeface="Times New Roman"/>
              </a:rPr>
              <a:t> </a:t>
            </a:r>
            <a:r>
              <a:rPr sz="2450" u="heavy" spc="0" dirty="0" smtClean="0">
                <a:latin typeface="Times New Roman"/>
                <a:cs typeface="Times New Roman"/>
              </a:rPr>
              <a:t>1</a:t>
            </a:r>
            <a:endParaRPr sz="2450" dirty="0">
              <a:latin typeface="Times New Roman"/>
              <a:cs typeface="Times New Roman"/>
            </a:endParaRPr>
          </a:p>
          <a:p>
            <a:pPr>
              <a:lnSpc>
                <a:spcPts val="500"/>
              </a:lnSpc>
              <a:spcBef>
                <a:spcPts val="8"/>
              </a:spcBef>
            </a:pPr>
            <a:endParaRPr sz="500" dirty="0"/>
          </a:p>
          <a:p>
            <a:pPr marL="22225">
              <a:lnSpc>
                <a:spcPct val="100000"/>
              </a:lnSpc>
            </a:pPr>
            <a:r>
              <a:rPr sz="2450" i="1" dirty="0" smtClean="0">
                <a:latin typeface="Times New Roman"/>
                <a:cs typeface="Times New Roman"/>
              </a:rPr>
              <a:t>C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189092" y="29662"/>
            <a:ext cx="608330" cy="675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5550" spc="240" baseline="-6006" dirty="0" smtClean="0">
                <a:latin typeface="Arial"/>
                <a:cs typeface="Arial"/>
              </a:rPr>
              <a:t>∑</a:t>
            </a:r>
            <a:r>
              <a:rPr sz="2550" spc="-90" dirty="0" smtClean="0">
                <a:latin typeface="Arial"/>
                <a:cs typeface="Arial"/>
              </a:rPr>
              <a:t>β</a:t>
            </a:r>
            <a:r>
              <a:rPr sz="2100" i="1" spc="0" baseline="-23809" dirty="0" smtClean="0">
                <a:latin typeface="Times New Roman"/>
                <a:cs typeface="Times New Roman"/>
              </a:rPr>
              <a:t>i</a:t>
            </a:r>
            <a:endParaRPr sz="2100" baseline="-23809" dirty="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752905" y="181473"/>
            <a:ext cx="116205" cy="236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 smtClean="0">
                <a:latin typeface="Times New Roman"/>
                <a:cs typeface="Times New Roman"/>
              </a:rPr>
              <a:t>2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325354" y="656173"/>
            <a:ext cx="76200" cy="236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0" dirty="0" smtClean="0">
                <a:latin typeface="Times New Roman"/>
                <a:cs typeface="Times New Roman"/>
              </a:rPr>
              <a:t>i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6" name="object 2"/>
          <p:cNvSpPr txBox="1"/>
          <p:nvPr/>
        </p:nvSpPr>
        <p:spPr>
          <a:xfrm>
            <a:off x="1789430" y="3704924"/>
            <a:ext cx="49657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6483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2959331" y="3491345"/>
            <a:ext cx="419792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009931" y="3519915"/>
            <a:ext cx="320708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009915" y="3519915"/>
            <a:ext cx="320723" cy="346785"/>
          </a:xfrm>
          <a:custGeom>
            <a:avLst/>
            <a:gdLst/>
            <a:ahLst/>
            <a:cxnLst/>
            <a:rect l="l" t="t" r="r" b="b"/>
            <a:pathLst>
              <a:path w="320723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1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7722523" y="3848792"/>
            <a:ext cx="419792" cy="44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7771603" y="3877868"/>
            <a:ext cx="320707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7771587" y="387786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3491345" y="2755669"/>
            <a:ext cx="423949" cy="448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3543791" y="2785050"/>
            <a:ext cx="320707" cy="346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3543774" y="27850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2739043" y="4085704"/>
            <a:ext cx="419792" cy="448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2788805" y="4113141"/>
            <a:ext cx="320707" cy="346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2788789" y="411314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 txBox="1"/>
          <p:nvPr/>
        </p:nvSpPr>
        <p:spPr>
          <a:xfrm>
            <a:off x="4046484" y="6062574"/>
            <a:ext cx="322643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 of 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positive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nod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65082" y="175712"/>
            <a:ext cx="4116704" cy="460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i="1" spc="-5" dirty="0" smtClean="0">
                <a:latin typeface="Times New Roman"/>
                <a:cs typeface="Times New Roman"/>
              </a:rPr>
              <a:t>C</a:t>
            </a:r>
            <a:r>
              <a:rPr sz="2450" i="1" spc="0" dirty="0" smtClean="0">
                <a:latin typeface="Times New Roman"/>
                <a:cs typeface="Times New Roman"/>
              </a:rPr>
              <a:t>o</a:t>
            </a:r>
            <a:r>
              <a:rPr sz="2450" i="1" spc="-5" dirty="0" smtClean="0">
                <a:latin typeface="Times New Roman"/>
                <a:cs typeface="Times New Roman"/>
              </a:rPr>
              <a:t>s</a:t>
            </a:r>
            <a:r>
              <a:rPr sz="2450" i="1" spc="120" dirty="0" smtClean="0">
                <a:latin typeface="Times New Roman"/>
                <a:cs typeface="Times New Roman"/>
              </a:rPr>
              <a:t>t</a:t>
            </a:r>
            <a:r>
              <a:rPr sz="2450" spc="155" dirty="0" smtClean="0">
                <a:latin typeface="Times New Roman"/>
                <a:cs typeface="Times New Roman"/>
              </a:rPr>
              <a:t>(</a:t>
            </a:r>
            <a:r>
              <a:rPr sz="2450" i="1" spc="110" dirty="0" smtClean="0">
                <a:latin typeface="Times New Roman"/>
                <a:cs typeface="Times New Roman"/>
              </a:rPr>
              <a:t>y</a:t>
            </a:r>
            <a:r>
              <a:rPr sz="2100" i="1" spc="7" baseline="-23809" dirty="0" smtClean="0">
                <a:latin typeface="Times New Roman"/>
                <a:cs typeface="Times New Roman"/>
              </a:rPr>
              <a:t>p</a:t>
            </a:r>
            <a:r>
              <a:rPr sz="2100" i="1" spc="0" baseline="-23809" dirty="0" smtClean="0">
                <a:latin typeface="Times New Roman"/>
                <a:cs typeface="Times New Roman"/>
              </a:rPr>
              <a:t>r</a:t>
            </a:r>
            <a:r>
              <a:rPr sz="2100" i="1" spc="-7" baseline="-23809" dirty="0" smtClean="0">
                <a:latin typeface="Times New Roman"/>
                <a:cs typeface="Times New Roman"/>
              </a:rPr>
              <a:t>e</a:t>
            </a:r>
            <a:r>
              <a:rPr sz="2100" i="1" spc="7" baseline="-23809" dirty="0" smtClean="0">
                <a:latin typeface="Times New Roman"/>
                <a:cs typeface="Times New Roman"/>
              </a:rPr>
              <a:t>d</a:t>
            </a:r>
            <a:r>
              <a:rPr sz="2100" i="1" spc="-277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,</a:t>
            </a:r>
            <a:r>
              <a:rPr sz="2450" spc="-180" dirty="0" smtClean="0">
                <a:latin typeface="Times New Roman"/>
                <a:cs typeface="Times New Roman"/>
              </a:rPr>
              <a:t> </a:t>
            </a:r>
            <a:r>
              <a:rPr sz="2450" i="1" spc="-30" dirty="0" smtClean="0">
                <a:latin typeface="Times New Roman"/>
                <a:cs typeface="Times New Roman"/>
              </a:rPr>
              <a:t>y</a:t>
            </a:r>
            <a:r>
              <a:rPr sz="2100" i="1" spc="-7" baseline="-23809" dirty="0" smtClean="0">
                <a:latin typeface="Times New Roman"/>
                <a:cs typeface="Times New Roman"/>
              </a:rPr>
              <a:t>t</a:t>
            </a:r>
            <a:r>
              <a:rPr sz="2100" i="1" spc="0" baseline="-23809" dirty="0" smtClean="0">
                <a:latin typeface="Times New Roman"/>
                <a:cs typeface="Times New Roman"/>
              </a:rPr>
              <a:t>r</a:t>
            </a:r>
            <a:r>
              <a:rPr sz="2100" i="1" spc="7" baseline="-23809" dirty="0" smtClean="0">
                <a:latin typeface="Times New Roman"/>
                <a:cs typeface="Times New Roman"/>
              </a:rPr>
              <a:t>ue</a:t>
            </a:r>
            <a:r>
              <a:rPr sz="2100" i="1" spc="-127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)</a:t>
            </a:r>
            <a:r>
              <a:rPr sz="2450" spc="-195" dirty="0" smtClean="0">
                <a:latin typeface="Times New Roman"/>
                <a:cs typeface="Times New Roman"/>
              </a:rPr>
              <a:t> </a:t>
            </a:r>
            <a:r>
              <a:rPr sz="2450" spc="-90" dirty="0" smtClean="0">
                <a:latin typeface="Arial"/>
                <a:cs typeface="Arial"/>
              </a:rPr>
              <a:t>=</a:t>
            </a:r>
            <a:r>
              <a:rPr sz="2450" spc="-160" dirty="0" smtClean="0">
                <a:latin typeface="Arial"/>
                <a:cs typeface="Arial"/>
              </a:rPr>
              <a:t> </a:t>
            </a:r>
            <a:r>
              <a:rPr sz="2450" i="1" spc="0" dirty="0" smtClean="0">
                <a:latin typeface="Times New Roman"/>
                <a:cs typeface="Times New Roman"/>
              </a:rPr>
              <a:t>S</a:t>
            </a:r>
            <a:r>
              <a:rPr sz="2450" i="1" spc="-20" dirty="0" smtClean="0">
                <a:latin typeface="Times New Roman"/>
                <a:cs typeface="Times New Roman"/>
              </a:rPr>
              <a:t>VM</a:t>
            </a:r>
            <a:r>
              <a:rPr sz="2450" i="1" spc="-5" dirty="0" smtClean="0">
                <a:latin typeface="Times New Roman"/>
                <a:cs typeface="Times New Roman"/>
              </a:rPr>
              <a:t>C</a:t>
            </a:r>
            <a:r>
              <a:rPr sz="2450" i="1" spc="0" dirty="0" smtClean="0">
                <a:latin typeface="Times New Roman"/>
                <a:cs typeface="Times New Roman"/>
              </a:rPr>
              <a:t>o</a:t>
            </a:r>
            <a:r>
              <a:rPr sz="2450" i="1" spc="-5" dirty="0" smtClean="0">
                <a:latin typeface="Times New Roman"/>
                <a:cs typeface="Times New Roman"/>
              </a:rPr>
              <a:t>s</a:t>
            </a:r>
            <a:r>
              <a:rPr sz="2450" i="1" spc="120" dirty="0" smtClean="0">
                <a:latin typeface="Times New Roman"/>
                <a:cs typeface="Times New Roman"/>
              </a:rPr>
              <a:t>t</a:t>
            </a:r>
            <a:r>
              <a:rPr sz="2450" spc="55" dirty="0" smtClean="0">
                <a:latin typeface="Times New Roman"/>
                <a:cs typeface="Times New Roman"/>
              </a:rPr>
              <a:t>(</a:t>
            </a:r>
            <a:r>
              <a:rPr sz="2550" spc="-90" dirty="0" smtClean="0">
                <a:latin typeface="Arial"/>
                <a:cs typeface="Arial"/>
              </a:rPr>
              <a:t>β</a:t>
            </a:r>
            <a:r>
              <a:rPr sz="2100" i="1" spc="0" baseline="-23809" dirty="0" smtClean="0">
                <a:latin typeface="Times New Roman"/>
                <a:cs typeface="Times New Roman"/>
              </a:rPr>
              <a:t>i</a:t>
            </a:r>
            <a:r>
              <a:rPr sz="2100" i="1" spc="-89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)</a:t>
            </a:r>
            <a:r>
              <a:rPr sz="2450" spc="-330" dirty="0" smtClean="0">
                <a:latin typeface="Times New Roman"/>
                <a:cs typeface="Times New Roman"/>
              </a:rPr>
              <a:t> </a:t>
            </a:r>
            <a:r>
              <a:rPr sz="2450" spc="-90" dirty="0" smtClean="0">
                <a:latin typeface="Arial"/>
                <a:cs typeface="Arial"/>
              </a:rPr>
              <a:t>+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910858" y="0"/>
            <a:ext cx="244475" cy="840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u="heavy" spc="-285" dirty="0" smtClean="0">
                <a:latin typeface="Times New Roman"/>
                <a:cs typeface="Times New Roman"/>
              </a:rPr>
              <a:t> </a:t>
            </a:r>
            <a:r>
              <a:rPr sz="2450" u="heavy" spc="0" dirty="0" smtClean="0">
                <a:latin typeface="Times New Roman"/>
                <a:cs typeface="Times New Roman"/>
              </a:rPr>
              <a:t>1</a:t>
            </a:r>
            <a:endParaRPr sz="2450" dirty="0">
              <a:latin typeface="Times New Roman"/>
              <a:cs typeface="Times New Roman"/>
            </a:endParaRPr>
          </a:p>
          <a:p>
            <a:pPr>
              <a:lnSpc>
                <a:spcPts val="500"/>
              </a:lnSpc>
              <a:spcBef>
                <a:spcPts val="8"/>
              </a:spcBef>
            </a:pPr>
            <a:endParaRPr sz="500" dirty="0"/>
          </a:p>
          <a:p>
            <a:pPr marL="22225">
              <a:lnSpc>
                <a:spcPct val="100000"/>
              </a:lnSpc>
            </a:pPr>
            <a:r>
              <a:rPr sz="2450" i="1" dirty="0" smtClean="0">
                <a:latin typeface="Times New Roman"/>
                <a:cs typeface="Times New Roman"/>
              </a:rPr>
              <a:t>C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189092" y="29662"/>
            <a:ext cx="608330" cy="675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5550" spc="240" baseline="-6006" dirty="0" smtClean="0">
                <a:latin typeface="Arial"/>
                <a:cs typeface="Arial"/>
              </a:rPr>
              <a:t>∑</a:t>
            </a:r>
            <a:r>
              <a:rPr sz="2550" spc="-90" dirty="0" smtClean="0">
                <a:latin typeface="Arial"/>
                <a:cs typeface="Arial"/>
              </a:rPr>
              <a:t>β</a:t>
            </a:r>
            <a:r>
              <a:rPr sz="2100" i="1" spc="0" baseline="-23809" dirty="0" smtClean="0">
                <a:latin typeface="Times New Roman"/>
                <a:cs typeface="Times New Roman"/>
              </a:rPr>
              <a:t>i</a:t>
            </a:r>
            <a:endParaRPr sz="2100" baseline="-23809" dirty="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752905" y="181473"/>
            <a:ext cx="116205" cy="236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 smtClean="0">
                <a:latin typeface="Times New Roman"/>
                <a:cs typeface="Times New Roman"/>
              </a:rPr>
              <a:t>2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325354" y="656173"/>
            <a:ext cx="76200" cy="236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0" dirty="0" smtClean="0">
                <a:latin typeface="Times New Roman"/>
                <a:cs typeface="Times New Roman"/>
              </a:rPr>
              <a:t>i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6" name="object 2"/>
          <p:cNvSpPr txBox="1"/>
          <p:nvPr/>
        </p:nvSpPr>
        <p:spPr>
          <a:xfrm>
            <a:off x="1789430" y="3704924"/>
            <a:ext cx="49657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44" name="object 5"/>
          <p:cNvSpPr/>
          <p:nvPr/>
        </p:nvSpPr>
        <p:spPr>
          <a:xfrm>
            <a:off x="6500552" y="2443941"/>
            <a:ext cx="423949" cy="4488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5" name="object 6"/>
          <p:cNvSpPr/>
          <p:nvPr/>
        </p:nvSpPr>
        <p:spPr>
          <a:xfrm>
            <a:off x="6551290" y="2473493"/>
            <a:ext cx="320707" cy="3467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6" name="object 7"/>
          <p:cNvSpPr/>
          <p:nvPr/>
        </p:nvSpPr>
        <p:spPr>
          <a:xfrm>
            <a:off x="6551273" y="24734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7" name="object 12"/>
          <p:cNvSpPr/>
          <p:nvPr/>
        </p:nvSpPr>
        <p:spPr>
          <a:xfrm>
            <a:off x="7165306" y="3360333"/>
            <a:ext cx="320707" cy="3467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8" name="object 13"/>
          <p:cNvSpPr/>
          <p:nvPr/>
        </p:nvSpPr>
        <p:spPr>
          <a:xfrm>
            <a:off x="7165288" y="336033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9" name="object 14"/>
          <p:cNvSpPr/>
          <p:nvPr/>
        </p:nvSpPr>
        <p:spPr>
          <a:xfrm>
            <a:off x="4580312" y="4044141"/>
            <a:ext cx="423949" cy="4488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0" name="object 15"/>
          <p:cNvSpPr/>
          <p:nvPr/>
        </p:nvSpPr>
        <p:spPr>
          <a:xfrm>
            <a:off x="4632036" y="4071442"/>
            <a:ext cx="320707" cy="3467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1" name="object 16"/>
          <p:cNvSpPr/>
          <p:nvPr/>
        </p:nvSpPr>
        <p:spPr>
          <a:xfrm>
            <a:off x="4632019" y="4071442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2" name="object 23"/>
          <p:cNvSpPr/>
          <p:nvPr/>
        </p:nvSpPr>
        <p:spPr>
          <a:xfrm>
            <a:off x="3852948" y="4530435"/>
            <a:ext cx="419792" cy="4447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3" name="object 24"/>
          <p:cNvSpPr/>
          <p:nvPr/>
        </p:nvSpPr>
        <p:spPr>
          <a:xfrm>
            <a:off x="3903615" y="4556610"/>
            <a:ext cx="320708" cy="34678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4" name="object 25"/>
          <p:cNvSpPr/>
          <p:nvPr/>
        </p:nvSpPr>
        <p:spPr>
          <a:xfrm>
            <a:off x="3903598" y="455661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5" name="object 26"/>
          <p:cNvSpPr/>
          <p:nvPr/>
        </p:nvSpPr>
        <p:spPr>
          <a:xfrm>
            <a:off x="6662651" y="3632661"/>
            <a:ext cx="419792" cy="4488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6" name="object 27"/>
          <p:cNvSpPr/>
          <p:nvPr/>
        </p:nvSpPr>
        <p:spPr>
          <a:xfrm>
            <a:off x="6711653" y="3659455"/>
            <a:ext cx="320707" cy="34678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7" name="object 28"/>
          <p:cNvSpPr/>
          <p:nvPr/>
        </p:nvSpPr>
        <p:spPr>
          <a:xfrm>
            <a:off x="6711636" y="3659455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8" name="object 32"/>
          <p:cNvSpPr/>
          <p:nvPr/>
        </p:nvSpPr>
        <p:spPr>
          <a:xfrm>
            <a:off x="6745777" y="4372495"/>
            <a:ext cx="423949" cy="4488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9" name="object 33"/>
          <p:cNvSpPr/>
          <p:nvPr/>
        </p:nvSpPr>
        <p:spPr>
          <a:xfrm>
            <a:off x="6797512" y="4398911"/>
            <a:ext cx="320707" cy="34678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0" name="object 34"/>
          <p:cNvSpPr/>
          <p:nvPr/>
        </p:nvSpPr>
        <p:spPr>
          <a:xfrm>
            <a:off x="6797495" y="439891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1" name="object 36"/>
          <p:cNvSpPr/>
          <p:nvPr/>
        </p:nvSpPr>
        <p:spPr>
          <a:xfrm>
            <a:off x="4172988" y="2539538"/>
            <a:ext cx="423949" cy="4488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2" name="object 37"/>
          <p:cNvSpPr/>
          <p:nvPr/>
        </p:nvSpPr>
        <p:spPr>
          <a:xfrm>
            <a:off x="4224346" y="2566728"/>
            <a:ext cx="320707" cy="3467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3" name="object 38"/>
          <p:cNvSpPr/>
          <p:nvPr/>
        </p:nvSpPr>
        <p:spPr>
          <a:xfrm>
            <a:off x="4224329" y="256672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4" name="object 39"/>
          <p:cNvSpPr/>
          <p:nvPr/>
        </p:nvSpPr>
        <p:spPr>
          <a:xfrm>
            <a:off x="4172988" y="3503813"/>
            <a:ext cx="423949" cy="4488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5" name="object 40"/>
          <p:cNvSpPr/>
          <p:nvPr/>
        </p:nvSpPr>
        <p:spPr>
          <a:xfrm>
            <a:off x="4224346" y="3531554"/>
            <a:ext cx="320707" cy="34678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6" name="object 41"/>
          <p:cNvSpPr/>
          <p:nvPr/>
        </p:nvSpPr>
        <p:spPr>
          <a:xfrm>
            <a:off x="4224329" y="353155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7" name="object 42"/>
          <p:cNvSpPr/>
          <p:nvPr/>
        </p:nvSpPr>
        <p:spPr>
          <a:xfrm>
            <a:off x="3923606" y="3146366"/>
            <a:ext cx="423949" cy="44473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8" name="object 43"/>
          <p:cNvSpPr/>
          <p:nvPr/>
        </p:nvSpPr>
        <p:spPr>
          <a:xfrm>
            <a:off x="3974832" y="3172552"/>
            <a:ext cx="320707" cy="34678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9" name="object 44"/>
          <p:cNvSpPr/>
          <p:nvPr/>
        </p:nvSpPr>
        <p:spPr>
          <a:xfrm>
            <a:off x="3974815" y="317255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0" name="object 48"/>
          <p:cNvSpPr/>
          <p:nvPr/>
        </p:nvSpPr>
        <p:spPr>
          <a:xfrm>
            <a:off x="6230388" y="4085704"/>
            <a:ext cx="423949" cy="44888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1" name="object 49"/>
          <p:cNvSpPr/>
          <p:nvPr/>
        </p:nvSpPr>
        <p:spPr>
          <a:xfrm>
            <a:off x="6282081" y="4114116"/>
            <a:ext cx="320708" cy="34678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2" name="object 50"/>
          <p:cNvSpPr/>
          <p:nvPr/>
        </p:nvSpPr>
        <p:spPr>
          <a:xfrm>
            <a:off x="6282064" y="4114116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3" name="object 51"/>
          <p:cNvSpPr/>
          <p:nvPr/>
        </p:nvSpPr>
        <p:spPr>
          <a:xfrm>
            <a:off x="6762403" y="4015046"/>
            <a:ext cx="423949" cy="44473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4" name="object 52"/>
          <p:cNvSpPr/>
          <p:nvPr/>
        </p:nvSpPr>
        <p:spPr>
          <a:xfrm>
            <a:off x="6814691" y="4040957"/>
            <a:ext cx="320708" cy="34678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5" name="object 53"/>
          <p:cNvSpPr/>
          <p:nvPr/>
        </p:nvSpPr>
        <p:spPr>
          <a:xfrm>
            <a:off x="6814675" y="404095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6" name="object 57"/>
          <p:cNvSpPr/>
          <p:nvPr/>
        </p:nvSpPr>
        <p:spPr>
          <a:xfrm>
            <a:off x="3861260" y="5444836"/>
            <a:ext cx="419792" cy="44473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7" name="object 58"/>
          <p:cNvSpPr/>
          <p:nvPr/>
        </p:nvSpPr>
        <p:spPr>
          <a:xfrm>
            <a:off x="3911567" y="5470890"/>
            <a:ext cx="320707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8" name="object 59"/>
          <p:cNvSpPr/>
          <p:nvPr/>
        </p:nvSpPr>
        <p:spPr>
          <a:xfrm>
            <a:off x="3911550" y="547089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9" name="object 60"/>
          <p:cNvSpPr/>
          <p:nvPr/>
        </p:nvSpPr>
        <p:spPr>
          <a:xfrm>
            <a:off x="6571211" y="3300152"/>
            <a:ext cx="423949" cy="44473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0" name="object 61"/>
          <p:cNvSpPr/>
          <p:nvPr/>
        </p:nvSpPr>
        <p:spPr>
          <a:xfrm>
            <a:off x="6622081" y="3326193"/>
            <a:ext cx="320707" cy="346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1" name="object 62"/>
          <p:cNvSpPr/>
          <p:nvPr/>
        </p:nvSpPr>
        <p:spPr>
          <a:xfrm>
            <a:off x="6622064" y="33261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2" name="object 63"/>
          <p:cNvSpPr/>
          <p:nvPr/>
        </p:nvSpPr>
        <p:spPr>
          <a:xfrm>
            <a:off x="6907875" y="2714104"/>
            <a:ext cx="419792" cy="44888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3" name="object 64"/>
          <p:cNvSpPr/>
          <p:nvPr/>
        </p:nvSpPr>
        <p:spPr>
          <a:xfrm>
            <a:off x="6957876" y="2740409"/>
            <a:ext cx="320708" cy="34678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4" name="object 65"/>
          <p:cNvSpPr/>
          <p:nvPr/>
        </p:nvSpPr>
        <p:spPr>
          <a:xfrm>
            <a:off x="6957859" y="2740409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5" name="object 66"/>
          <p:cNvSpPr/>
          <p:nvPr/>
        </p:nvSpPr>
        <p:spPr>
          <a:xfrm>
            <a:off x="6151417" y="3503813"/>
            <a:ext cx="419792" cy="44888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6" name="object 67"/>
          <p:cNvSpPr/>
          <p:nvPr/>
        </p:nvSpPr>
        <p:spPr>
          <a:xfrm>
            <a:off x="6201590" y="3531554"/>
            <a:ext cx="320707" cy="34678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7" name="object 68"/>
          <p:cNvSpPr/>
          <p:nvPr/>
        </p:nvSpPr>
        <p:spPr>
          <a:xfrm>
            <a:off x="6201573" y="353155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8" name="object 69"/>
          <p:cNvSpPr/>
          <p:nvPr/>
        </p:nvSpPr>
        <p:spPr>
          <a:xfrm>
            <a:off x="4260272" y="4389119"/>
            <a:ext cx="423949" cy="44888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9" name="object 70"/>
          <p:cNvSpPr/>
          <p:nvPr/>
        </p:nvSpPr>
        <p:spPr>
          <a:xfrm>
            <a:off x="4311305" y="4418805"/>
            <a:ext cx="320708" cy="34678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0" name="object 71"/>
          <p:cNvSpPr/>
          <p:nvPr/>
        </p:nvSpPr>
        <p:spPr>
          <a:xfrm>
            <a:off x="4311289" y="4418805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1" name="object 72"/>
          <p:cNvSpPr/>
          <p:nvPr/>
        </p:nvSpPr>
        <p:spPr>
          <a:xfrm>
            <a:off x="4493028" y="3420687"/>
            <a:ext cx="423949" cy="44888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2" name="object 73"/>
          <p:cNvSpPr/>
          <p:nvPr/>
        </p:nvSpPr>
        <p:spPr>
          <a:xfrm>
            <a:off x="4545076" y="3448611"/>
            <a:ext cx="320708" cy="34678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3" name="object 74"/>
          <p:cNvSpPr/>
          <p:nvPr/>
        </p:nvSpPr>
        <p:spPr>
          <a:xfrm>
            <a:off x="4545059" y="344861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4" name="object 75"/>
          <p:cNvSpPr/>
          <p:nvPr/>
        </p:nvSpPr>
        <p:spPr>
          <a:xfrm>
            <a:off x="4493028" y="2971799"/>
            <a:ext cx="423949" cy="44888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5" name="object 76"/>
          <p:cNvSpPr/>
          <p:nvPr/>
        </p:nvSpPr>
        <p:spPr>
          <a:xfrm>
            <a:off x="4545076" y="2998871"/>
            <a:ext cx="320708" cy="34678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6" name="object 77"/>
          <p:cNvSpPr/>
          <p:nvPr/>
        </p:nvSpPr>
        <p:spPr>
          <a:xfrm>
            <a:off x="4545059" y="299887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7" name="object 84"/>
          <p:cNvSpPr/>
          <p:nvPr/>
        </p:nvSpPr>
        <p:spPr>
          <a:xfrm>
            <a:off x="3798916" y="4023359"/>
            <a:ext cx="419792" cy="44888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8" name="object 85"/>
          <p:cNvSpPr/>
          <p:nvPr/>
        </p:nvSpPr>
        <p:spPr>
          <a:xfrm>
            <a:off x="3849418" y="4051549"/>
            <a:ext cx="320707" cy="346785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9" name="object 86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0" name="object 87"/>
          <p:cNvSpPr/>
          <p:nvPr/>
        </p:nvSpPr>
        <p:spPr>
          <a:xfrm>
            <a:off x="6392486" y="2905298"/>
            <a:ext cx="419792" cy="44473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1" name="object 88"/>
          <p:cNvSpPr/>
          <p:nvPr/>
        </p:nvSpPr>
        <p:spPr>
          <a:xfrm>
            <a:off x="6442447" y="2931185"/>
            <a:ext cx="320707" cy="346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2" name="object 89"/>
          <p:cNvSpPr/>
          <p:nvPr/>
        </p:nvSpPr>
        <p:spPr>
          <a:xfrm>
            <a:off x="6442430" y="2931185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1" y="342420"/>
                </a:lnTo>
                <a:lnTo>
                  <a:pt x="170247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3" name="object 91"/>
          <p:cNvSpPr/>
          <p:nvPr/>
        </p:nvSpPr>
        <p:spPr>
          <a:xfrm>
            <a:off x="3794759" y="2003367"/>
            <a:ext cx="3424843" cy="3699163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4" name="object 92"/>
          <p:cNvSpPr/>
          <p:nvPr/>
        </p:nvSpPr>
        <p:spPr>
          <a:xfrm>
            <a:off x="3855937" y="2038209"/>
            <a:ext cx="3302215" cy="3583876"/>
          </a:xfrm>
          <a:custGeom>
            <a:avLst/>
            <a:gdLst/>
            <a:ahLst/>
            <a:cxnLst/>
            <a:rect l="l" t="t" r="r" b="b"/>
            <a:pathLst>
              <a:path w="3302215" h="3583876">
                <a:moveTo>
                  <a:pt x="3302215" y="0"/>
                </a:moveTo>
                <a:lnTo>
                  <a:pt x="0" y="3583876"/>
                </a:lnTo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5" name="object 94"/>
          <p:cNvSpPr/>
          <p:nvPr/>
        </p:nvSpPr>
        <p:spPr>
          <a:xfrm>
            <a:off x="3917337" y="2086725"/>
            <a:ext cx="3302216" cy="3583876"/>
          </a:xfrm>
          <a:custGeom>
            <a:avLst/>
            <a:gdLst/>
            <a:ahLst/>
            <a:cxnLst/>
            <a:rect l="l" t="t" r="r" b="b"/>
            <a:pathLst>
              <a:path w="3302216" h="3583876">
                <a:moveTo>
                  <a:pt x="3302216" y="0"/>
                </a:moveTo>
                <a:lnTo>
                  <a:pt x="0" y="3583876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6" name="object 96"/>
          <p:cNvSpPr/>
          <p:nvPr/>
        </p:nvSpPr>
        <p:spPr>
          <a:xfrm>
            <a:off x="3803309" y="1956069"/>
            <a:ext cx="3302216" cy="3583876"/>
          </a:xfrm>
          <a:custGeom>
            <a:avLst/>
            <a:gdLst/>
            <a:ahLst/>
            <a:cxnLst/>
            <a:rect l="l" t="t" r="r" b="b"/>
            <a:pathLst>
              <a:path w="3302216" h="3583876">
                <a:moveTo>
                  <a:pt x="3302216" y="0"/>
                </a:moveTo>
                <a:lnTo>
                  <a:pt x="0" y="3583876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7" name="object 2"/>
          <p:cNvSpPr txBox="1"/>
          <p:nvPr/>
        </p:nvSpPr>
        <p:spPr>
          <a:xfrm>
            <a:off x="76200" y="1981200"/>
            <a:ext cx="1600200" cy="2667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800" spc="-20" dirty="0" smtClean="0">
                <a:solidFill>
                  <a:schemeClr val="accent6"/>
                </a:solidFill>
                <a:latin typeface="Calibri"/>
                <a:cs typeface="Calibri"/>
              </a:rPr>
              <a:t>Model </a:t>
            </a:r>
            <a:r>
              <a:rPr lang="en-US" sz="2800" spc="-20" dirty="0">
                <a:solidFill>
                  <a:schemeClr val="accent6"/>
                </a:solidFill>
                <a:latin typeface="Calibri"/>
                <a:cs typeface="Calibri"/>
              </a:rPr>
              <a:t>1</a:t>
            </a:r>
            <a:endParaRPr lang="en-US" sz="2800" spc="-20" dirty="0" smtClean="0">
              <a:solidFill>
                <a:schemeClr val="accent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spc="-20" dirty="0">
              <a:solidFill>
                <a:schemeClr val="accent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spc="-20" dirty="0" smtClean="0">
              <a:solidFill>
                <a:schemeClr val="accent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spc="-20" dirty="0">
              <a:solidFill>
                <a:schemeClr val="accent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spc="-20" dirty="0" smtClean="0">
              <a:solidFill>
                <a:schemeClr val="accent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sz="2400" dirty="0">
              <a:solidFill>
                <a:schemeClr val="accent6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237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2959331" y="3491345"/>
            <a:ext cx="419792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009931" y="3519915"/>
            <a:ext cx="320708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009915" y="3519915"/>
            <a:ext cx="320723" cy="346785"/>
          </a:xfrm>
          <a:custGeom>
            <a:avLst/>
            <a:gdLst/>
            <a:ahLst/>
            <a:cxnLst/>
            <a:rect l="l" t="t" r="r" b="b"/>
            <a:pathLst>
              <a:path w="320723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1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7722523" y="3848792"/>
            <a:ext cx="419792" cy="44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7771603" y="3877868"/>
            <a:ext cx="320707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7771587" y="387786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3491345" y="2755669"/>
            <a:ext cx="423949" cy="448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3543791" y="2785050"/>
            <a:ext cx="320707" cy="346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3543774" y="27850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2739043" y="4085704"/>
            <a:ext cx="419792" cy="448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2788805" y="4113141"/>
            <a:ext cx="320707" cy="346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2788789" y="411314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 txBox="1"/>
          <p:nvPr/>
        </p:nvSpPr>
        <p:spPr>
          <a:xfrm>
            <a:off x="4046484" y="6062574"/>
            <a:ext cx="322643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 of 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positive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nod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65082" y="175712"/>
            <a:ext cx="4116704" cy="460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i="1" spc="-5" dirty="0" smtClean="0">
                <a:latin typeface="Times New Roman"/>
                <a:cs typeface="Times New Roman"/>
              </a:rPr>
              <a:t>C</a:t>
            </a:r>
            <a:r>
              <a:rPr sz="2450" i="1" spc="0" dirty="0" smtClean="0">
                <a:latin typeface="Times New Roman"/>
                <a:cs typeface="Times New Roman"/>
              </a:rPr>
              <a:t>o</a:t>
            </a:r>
            <a:r>
              <a:rPr sz="2450" i="1" spc="-5" dirty="0" smtClean="0">
                <a:latin typeface="Times New Roman"/>
                <a:cs typeface="Times New Roman"/>
              </a:rPr>
              <a:t>s</a:t>
            </a:r>
            <a:r>
              <a:rPr sz="2450" i="1" spc="120" dirty="0" smtClean="0">
                <a:latin typeface="Times New Roman"/>
                <a:cs typeface="Times New Roman"/>
              </a:rPr>
              <a:t>t</a:t>
            </a:r>
            <a:r>
              <a:rPr sz="2450" spc="155" dirty="0" smtClean="0">
                <a:latin typeface="Times New Roman"/>
                <a:cs typeface="Times New Roman"/>
              </a:rPr>
              <a:t>(</a:t>
            </a:r>
            <a:r>
              <a:rPr sz="2450" i="1" spc="110" dirty="0" smtClean="0">
                <a:latin typeface="Times New Roman"/>
                <a:cs typeface="Times New Roman"/>
              </a:rPr>
              <a:t>y</a:t>
            </a:r>
            <a:r>
              <a:rPr sz="2100" i="1" spc="7" baseline="-23809" dirty="0" smtClean="0">
                <a:latin typeface="Times New Roman"/>
                <a:cs typeface="Times New Roman"/>
              </a:rPr>
              <a:t>p</a:t>
            </a:r>
            <a:r>
              <a:rPr sz="2100" i="1" spc="0" baseline="-23809" dirty="0" smtClean="0">
                <a:latin typeface="Times New Roman"/>
                <a:cs typeface="Times New Roman"/>
              </a:rPr>
              <a:t>r</a:t>
            </a:r>
            <a:r>
              <a:rPr sz="2100" i="1" spc="-7" baseline="-23809" dirty="0" smtClean="0">
                <a:latin typeface="Times New Roman"/>
                <a:cs typeface="Times New Roman"/>
              </a:rPr>
              <a:t>e</a:t>
            </a:r>
            <a:r>
              <a:rPr sz="2100" i="1" spc="7" baseline="-23809" dirty="0" smtClean="0">
                <a:latin typeface="Times New Roman"/>
                <a:cs typeface="Times New Roman"/>
              </a:rPr>
              <a:t>d</a:t>
            </a:r>
            <a:r>
              <a:rPr sz="2100" i="1" spc="-277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,</a:t>
            </a:r>
            <a:r>
              <a:rPr sz="2450" spc="-180" dirty="0" smtClean="0">
                <a:latin typeface="Times New Roman"/>
                <a:cs typeface="Times New Roman"/>
              </a:rPr>
              <a:t> </a:t>
            </a:r>
            <a:r>
              <a:rPr sz="2450" i="1" spc="-30" dirty="0" smtClean="0">
                <a:latin typeface="Times New Roman"/>
                <a:cs typeface="Times New Roman"/>
              </a:rPr>
              <a:t>y</a:t>
            </a:r>
            <a:r>
              <a:rPr sz="2100" i="1" spc="-7" baseline="-23809" dirty="0" smtClean="0">
                <a:latin typeface="Times New Roman"/>
                <a:cs typeface="Times New Roman"/>
              </a:rPr>
              <a:t>t</a:t>
            </a:r>
            <a:r>
              <a:rPr sz="2100" i="1" spc="0" baseline="-23809" dirty="0" smtClean="0">
                <a:latin typeface="Times New Roman"/>
                <a:cs typeface="Times New Roman"/>
              </a:rPr>
              <a:t>r</a:t>
            </a:r>
            <a:r>
              <a:rPr sz="2100" i="1" spc="7" baseline="-23809" dirty="0" smtClean="0">
                <a:latin typeface="Times New Roman"/>
                <a:cs typeface="Times New Roman"/>
              </a:rPr>
              <a:t>ue</a:t>
            </a:r>
            <a:r>
              <a:rPr sz="2100" i="1" spc="-127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)</a:t>
            </a:r>
            <a:r>
              <a:rPr sz="2450" spc="-195" dirty="0" smtClean="0">
                <a:latin typeface="Times New Roman"/>
                <a:cs typeface="Times New Roman"/>
              </a:rPr>
              <a:t> </a:t>
            </a:r>
            <a:r>
              <a:rPr sz="2450" spc="-90" dirty="0" smtClean="0">
                <a:latin typeface="Arial"/>
                <a:cs typeface="Arial"/>
              </a:rPr>
              <a:t>=</a:t>
            </a:r>
            <a:r>
              <a:rPr sz="2450" spc="-160" dirty="0" smtClean="0">
                <a:latin typeface="Arial"/>
                <a:cs typeface="Arial"/>
              </a:rPr>
              <a:t> </a:t>
            </a:r>
            <a:r>
              <a:rPr sz="2450" i="1" spc="0" dirty="0" smtClean="0">
                <a:latin typeface="Times New Roman"/>
                <a:cs typeface="Times New Roman"/>
              </a:rPr>
              <a:t>S</a:t>
            </a:r>
            <a:r>
              <a:rPr sz="2450" i="1" spc="-20" dirty="0" smtClean="0">
                <a:latin typeface="Times New Roman"/>
                <a:cs typeface="Times New Roman"/>
              </a:rPr>
              <a:t>VM</a:t>
            </a:r>
            <a:r>
              <a:rPr sz="2450" i="1" spc="-5" dirty="0" smtClean="0">
                <a:latin typeface="Times New Roman"/>
                <a:cs typeface="Times New Roman"/>
              </a:rPr>
              <a:t>C</a:t>
            </a:r>
            <a:r>
              <a:rPr sz="2450" i="1" spc="0" dirty="0" smtClean="0">
                <a:latin typeface="Times New Roman"/>
                <a:cs typeface="Times New Roman"/>
              </a:rPr>
              <a:t>o</a:t>
            </a:r>
            <a:r>
              <a:rPr sz="2450" i="1" spc="-5" dirty="0" smtClean="0">
                <a:latin typeface="Times New Roman"/>
                <a:cs typeface="Times New Roman"/>
              </a:rPr>
              <a:t>s</a:t>
            </a:r>
            <a:r>
              <a:rPr sz="2450" i="1" spc="120" dirty="0" smtClean="0">
                <a:latin typeface="Times New Roman"/>
                <a:cs typeface="Times New Roman"/>
              </a:rPr>
              <a:t>t</a:t>
            </a:r>
            <a:r>
              <a:rPr sz="2450" spc="55" dirty="0" smtClean="0">
                <a:latin typeface="Times New Roman"/>
                <a:cs typeface="Times New Roman"/>
              </a:rPr>
              <a:t>(</a:t>
            </a:r>
            <a:r>
              <a:rPr sz="2550" spc="-90" dirty="0" smtClean="0">
                <a:latin typeface="Arial"/>
                <a:cs typeface="Arial"/>
              </a:rPr>
              <a:t>β</a:t>
            </a:r>
            <a:r>
              <a:rPr sz="2100" i="1" spc="0" baseline="-23809" dirty="0" smtClean="0">
                <a:latin typeface="Times New Roman"/>
                <a:cs typeface="Times New Roman"/>
              </a:rPr>
              <a:t>i</a:t>
            </a:r>
            <a:r>
              <a:rPr sz="2100" i="1" spc="-89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)</a:t>
            </a:r>
            <a:r>
              <a:rPr sz="2450" spc="-330" dirty="0" smtClean="0">
                <a:latin typeface="Times New Roman"/>
                <a:cs typeface="Times New Roman"/>
              </a:rPr>
              <a:t> </a:t>
            </a:r>
            <a:r>
              <a:rPr sz="2450" spc="-90" dirty="0" smtClean="0">
                <a:latin typeface="Arial"/>
                <a:cs typeface="Arial"/>
              </a:rPr>
              <a:t>+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910858" y="0"/>
            <a:ext cx="244475" cy="840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u="heavy" spc="-285" dirty="0" smtClean="0">
                <a:latin typeface="Times New Roman"/>
                <a:cs typeface="Times New Roman"/>
              </a:rPr>
              <a:t> </a:t>
            </a:r>
            <a:r>
              <a:rPr sz="2450" u="heavy" spc="0" dirty="0" smtClean="0">
                <a:latin typeface="Times New Roman"/>
                <a:cs typeface="Times New Roman"/>
              </a:rPr>
              <a:t>1</a:t>
            </a:r>
            <a:endParaRPr sz="2450" dirty="0">
              <a:latin typeface="Times New Roman"/>
              <a:cs typeface="Times New Roman"/>
            </a:endParaRPr>
          </a:p>
          <a:p>
            <a:pPr>
              <a:lnSpc>
                <a:spcPts val="500"/>
              </a:lnSpc>
              <a:spcBef>
                <a:spcPts val="8"/>
              </a:spcBef>
            </a:pPr>
            <a:endParaRPr sz="500" dirty="0"/>
          </a:p>
          <a:p>
            <a:pPr marL="22225">
              <a:lnSpc>
                <a:spcPct val="100000"/>
              </a:lnSpc>
            </a:pPr>
            <a:r>
              <a:rPr sz="2450" i="1" dirty="0" smtClean="0">
                <a:latin typeface="Times New Roman"/>
                <a:cs typeface="Times New Roman"/>
              </a:rPr>
              <a:t>C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189092" y="29662"/>
            <a:ext cx="608330" cy="675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5550" spc="240" baseline="-6006" dirty="0" smtClean="0">
                <a:latin typeface="Arial"/>
                <a:cs typeface="Arial"/>
              </a:rPr>
              <a:t>∑</a:t>
            </a:r>
            <a:r>
              <a:rPr sz="2550" spc="-90" dirty="0" smtClean="0">
                <a:latin typeface="Arial"/>
                <a:cs typeface="Arial"/>
              </a:rPr>
              <a:t>β</a:t>
            </a:r>
            <a:r>
              <a:rPr sz="2100" i="1" spc="0" baseline="-23809" dirty="0" smtClean="0">
                <a:latin typeface="Times New Roman"/>
                <a:cs typeface="Times New Roman"/>
              </a:rPr>
              <a:t>i</a:t>
            </a:r>
            <a:endParaRPr sz="2100" baseline="-23809" dirty="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752905" y="181473"/>
            <a:ext cx="116205" cy="236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 smtClean="0">
                <a:latin typeface="Times New Roman"/>
                <a:cs typeface="Times New Roman"/>
              </a:rPr>
              <a:t>2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325354" y="656173"/>
            <a:ext cx="76200" cy="236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0" dirty="0" smtClean="0">
                <a:latin typeface="Times New Roman"/>
                <a:cs typeface="Times New Roman"/>
              </a:rPr>
              <a:t>i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6" name="object 2"/>
          <p:cNvSpPr txBox="1"/>
          <p:nvPr/>
        </p:nvSpPr>
        <p:spPr>
          <a:xfrm>
            <a:off x="1789430" y="3704924"/>
            <a:ext cx="49657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44" name="object 5"/>
          <p:cNvSpPr/>
          <p:nvPr/>
        </p:nvSpPr>
        <p:spPr>
          <a:xfrm>
            <a:off x="6500552" y="2443941"/>
            <a:ext cx="423949" cy="4488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5" name="object 6"/>
          <p:cNvSpPr/>
          <p:nvPr/>
        </p:nvSpPr>
        <p:spPr>
          <a:xfrm>
            <a:off x="6551290" y="2473493"/>
            <a:ext cx="320707" cy="3467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6" name="object 7"/>
          <p:cNvSpPr/>
          <p:nvPr/>
        </p:nvSpPr>
        <p:spPr>
          <a:xfrm>
            <a:off x="6551273" y="24734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7" name="object 12"/>
          <p:cNvSpPr/>
          <p:nvPr/>
        </p:nvSpPr>
        <p:spPr>
          <a:xfrm>
            <a:off x="7165306" y="3360333"/>
            <a:ext cx="320707" cy="3467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8" name="object 13"/>
          <p:cNvSpPr/>
          <p:nvPr/>
        </p:nvSpPr>
        <p:spPr>
          <a:xfrm>
            <a:off x="7165288" y="336033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9" name="object 14"/>
          <p:cNvSpPr/>
          <p:nvPr/>
        </p:nvSpPr>
        <p:spPr>
          <a:xfrm>
            <a:off x="4580312" y="4044141"/>
            <a:ext cx="423949" cy="4488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0" name="object 15"/>
          <p:cNvSpPr/>
          <p:nvPr/>
        </p:nvSpPr>
        <p:spPr>
          <a:xfrm>
            <a:off x="4632036" y="4071442"/>
            <a:ext cx="320707" cy="3467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1" name="object 16"/>
          <p:cNvSpPr/>
          <p:nvPr/>
        </p:nvSpPr>
        <p:spPr>
          <a:xfrm>
            <a:off x="4632019" y="4071442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2" name="object 23"/>
          <p:cNvSpPr/>
          <p:nvPr/>
        </p:nvSpPr>
        <p:spPr>
          <a:xfrm>
            <a:off x="3852948" y="4530435"/>
            <a:ext cx="419792" cy="4447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3" name="object 24"/>
          <p:cNvSpPr/>
          <p:nvPr/>
        </p:nvSpPr>
        <p:spPr>
          <a:xfrm>
            <a:off x="3903615" y="4556610"/>
            <a:ext cx="320708" cy="34678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4" name="object 25"/>
          <p:cNvSpPr/>
          <p:nvPr/>
        </p:nvSpPr>
        <p:spPr>
          <a:xfrm>
            <a:off x="3903598" y="455661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5" name="object 26"/>
          <p:cNvSpPr/>
          <p:nvPr/>
        </p:nvSpPr>
        <p:spPr>
          <a:xfrm>
            <a:off x="6662651" y="3632661"/>
            <a:ext cx="419792" cy="4488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6" name="object 27"/>
          <p:cNvSpPr/>
          <p:nvPr/>
        </p:nvSpPr>
        <p:spPr>
          <a:xfrm>
            <a:off x="6711653" y="3659455"/>
            <a:ext cx="320707" cy="34678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7" name="object 28"/>
          <p:cNvSpPr/>
          <p:nvPr/>
        </p:nvSpPr>
        <p:spPr>
          <a:xfrm>
            <a:off x="6711636" y="3659455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8" name="object 32"/>
          <p:cNvSpPr/>
          <p:nvPr/>
        </p:nvSpPr>
        <p:spPr>
          <a:xfrm>
            <a:off x="6745777" y="4372495"/>
            <a:ext cx="423949" cy="4488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9" name="object 33"/>
          <p:cNvSpPr/>
          <p:nvPr/>
        </p:nvSpPr>
        <p:spPr>
          <a:xfrm>
            <a:off x="6797512" y="4398911"/>
            <a:ext cx="320707" cy="34678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0" name="object 34"/>
          <p:cNvSpPr/>
          <p:nvPr/>
        </p:nvSpPr>
        <p:spPr>
          <a:xfrm>
            <a:off x="6797495" y="439891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1" name="object 36"/>
          <p:cNvSpPr/>
          <p:nvPr/>
        </p:nvSpPr>
        <p:spPr>
          <a:xfrm>
            <a:off x="4172988" y="2539538"/>
            <a:ext cx="423949" cy="4488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2" name="object 37"/>
          <p:cNvSpPr/>
          <p:nvPr/>
        </p:nvSpPr>
        <p:spPr>
          <a:xfrm>
            <a:off x="4224346" y="2566728"/>
            <a:ext cx="320707" cy="3467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3" name="object 38"/>
          <p:cNvSpPr/>
          <p:nvPr/>
        </p:nvSpPr>
        <p:spPr>
          <a:xfrm>
            <a:off x="4224329" y="256672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4" name="object 39"/>
          <p:cNvSpPr/>
          <p:nvPr/>
        </p:nvSpPr>
        <p:spPr>
          <a:xfrm>
            <a:off x="4172988" y="3503813"/>
            <a:ext cx="423949" cy="4488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5" name="object 40"/>
          <p:cNvSpPr/>
          <p:nvPr/>
        </p:nvSpPr>
        <p:spPr>
          <a:xfrm>
            <a:off x="4224346" y="3531554"/>
            <a:ext cx="320707" cy="34678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6" name="object 41"/>
          <p:cNvSpPr/>
          <p:nvPr/>
        </p:nvSpPr>
        <p:spPr>
          <a:xfrm>
            <a:off x="4224329" y="353155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7" name="object 42"/>
          <p:cNvSpPr/>
          <p:nvPr/>
        </p:nvSpPr>
        <p:spPr>
          <a:xfrm>
            <a:off x="3923606" y="3146366"/>
            <a:ext cx="423949" cy="44473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8" name="object 43"/>
          <p:cNvSpPr/>
          <p:nvPr/>
        </p:nvSpPr>
        <p:spPr>
          <a:xfrm>
            <a:off x="3974832" y="3172552"/>
            <a:ext cx="320707" cy="34678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9" name="object 44"/>
          <p:cNvSpPr/>
          <p:nvPr/>
        </p:nvSpPr>
        <p:spPr>
          <a:xfrm>
            <a:off x="3974815" y="317255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0" name="object 48"/>
          <p:cNvSpPr/>
          <p:nvPr/>
        </p:nvSpPr>
        <p:spPr>
          <a:xfrm>
            <a:off x="6230388" y="4085704"/>
            <a:ext cx="423949" cy="44888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1" name="object 49"/>
          <p:cNvSpPr/>
          <p:nvPr/>
        </p:nvSpPr>
        <p:spPr>
          <a:xfrm>
            <a:off x="6282081" y="4114116"/>
            <a:ext cx="320708" cy="34678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2" name="object 50"/>
          <p:cNvSpPr/>
          <p:nvPr/>
        </p:nvSpPr>
        <p:spPr>
          <a:xfrm>
            <a:off x="6282064" y="4114116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3" name="object 51"/>
          <p:cNvSpPr/>
          <p:nvPr/>
        </p:nvSpPr>
        <p:spPr>
          <a:xfrm>
            <a:off x="6762403" y="4015046"/>
            <a:ext cx="423949" cy="44473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4" name="object 52"/>
          <p:cNvSpPr/>
          <p:nvPr/>
        </p:nvSpPr>
        <p:spPr>
          <a:xfrm>
            <a:off x="6814691" y="4040957"/>
            <a:ext cx="320708" cy="34678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5" name="object 53"/>
          <p:cNvSpPr/>
          <p:nvPr/>
        </p:nvSpPr>
        <p:spPr>
          <a:xfrm>
            <a:off x="6814675" y="404095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6" name="object 57"/>
          <p:cNvSpPr/>
          <p:nvPr/>
        </p:nvSpPr>
        <p:spPr>
          <a:xfrm>
            <a:off x="3861260" y="5444836"/>
            <a:ext cx="419792" cy="44473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7" name="object 58"/>
          <p:cNvSpPr/>
          <p:nvPr/>
        </p:nvSpPr>
        <p:spPr>
          <a:xfrm>
            <a:off x="3911567" y="5470890"/>
            <a:ext cx="320707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8" name="object 59"/>
          <p:cNvSpPr/>
          <p:nvPr/>
        </p:nvSpPr>
        <p:spPr>
          <a:xfrm>
            <a:off x="3911550" y="547089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9" name="object 60"/>
          <p:cNvSpPr/>
          <p:nvPr/>
        </p:nvSpPr>
        <p:spPr>
          <a:xfrm>
            <a:off x="6571211" y="3300152"/>
            <a:ext cx="423949" cy="44473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0" name="object 61"/>
          <p:cNvSpPr/>
          <p:nvPr/>
        </p:nvSpPr>
        <p:spPr>
          <a:xfrm>
            <a:off x="6622081" y="3326193"/>
            <a:ext cx="320707" cy="346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1" name="object 62"/>
          <p:cNvSpPr/>
          <p:nvPr/>
        </p:nvSpPr>
        <p:spPr>
          <a:xfrm>
            <a:off x="6622064" y="33261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2" name="object 63"/>
          <p:cNvSpPr/>
          <p:nvPr/>
        </p:nvSpPr>
        <p:spPr>
          <a:xfrm>
            <a:off x="6907875" y="2714104"/>
            <a:ext cx="419792" cy="44888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3" name="object 64"/>
          <p:cNvSpPr/>
          <p:nvPr/>
        </p:nvSpPr>
        <p:spPr>
          <a:xfrm>
            <a:off x="6957876" y="2740409"/>
            <a:ext cx="320708" cy="34678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4" name="object 65"/>
          <p:cNvSpPr/>
          <p:nvPr/>
        </p:nvSpPr>
        <p:spPr>
          <a:xfrm>
            <a:off x="6957859" y="2740409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5" name="object 66"/>
          <p:cNvSpPr/>
          <p:nvPr/>
        </p:nvSpPr>
        <p:spPr>
          <a:xfrm>
            <a:off x="6151417" y="3503813"/>
            <a:ext cx="419792" cy="44888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6" name="object 67"/>
          <p:cNvSpPr/>
          <p:nvPr/>
        </p:nvSpPr>
        <p:spPr>
          <a:xfrm>
            <a:off x="6201590" y="3531554"/>
            <a:ext cx="320707" cy="34678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7" name="object 68"/>
          <p:cNvSpPr/>
          <p:nvPr/>
        </p:nvSpPr>
        <p:spPr>
          <a:xfrm>
            <a:off x="6201573" y="353155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8" name="object 69"/>
          <p:cNvSpPr/>
          <p:nvPr/>
        </p:nvSpPr>
        <p:spPr>
          <a:xfrm>
            <a:off x="4260272" y="4389119"/>
            <a:ext cx="423949" cy="44888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9" name="object 70"/>
          <p:cNvSpPr/>
          <p:nvPr/>
        </p:nvSpPr>
        <p:spPr>
          <a:xfrm>
            <a:off x="4311305" y="4418805"/>
            <a:ext cx="320708" cy="34678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0" name="object 71"/>
          <p:cNvSpPr/>
          <p:nvPr/>
        </p:nvSpPr>
        <p:spPr>
          <a:xfrm>
            <a:off x="4311289" y="4418805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1" name="object 72"/>
          <p:cNvSpPr/>
          <p:nvPr/>
        </p:nvSpPr>
        <p:spPr>
          <a:xfrm>
            <a:off x="4493028" y="3420687"/>
            <a:ext cx="423949" cy="44888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2" name="object 73"/>
          <p:cNvSpPr/>
          <p:nvPr/>
        </p:nvSpPr>
        <p:spPr>
          <a:xfrm>
            <a:off x="4545076" y="3448611"/>
            <a:ext cx="320708" cy="34678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3" name="object 74"/>
          <p:cNvSpPr/>
          <p:nvPr/>
        </p:nvSpPr>
        <p:spPr>
          <a:xfrm>
            <a:off x="4545059" y="344861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4" name="object 75"/>
          <p:cNvSpPr/>
          <p:nvPr/>
        </p:nvSpPr>
        <p:spPr>
          <a:xfrm>
            <a:off x="4493028" y="2971799"/>
            <a:ext cx="423949" cy="44888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5" name="object 76"/>
          <p:cNvSpPr/>
          <p:nvPr/>
        </p:nvSpPr>
        <p:spPr>
          <a:xfrm>
            <a:off x="4545076" y="2998871"/>
            <a:ext cx="320708" cy="34678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6" name="object 77"/>
          <p:cNvSpPr/>
          <p:nvPr/>
        </p:nvSpPr>
        <p:spPr>
          <a:xfrm>
            <a:off x="4545059" y="299887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7" name="object 84"/>
          <p:cNvSpPr/>
          <p:nvPr/>
        </p:nvSpPr>
        <p:spPr>
          <a:xfrm>
            <a:off x="3798916" y="4023359"/>
            <a:ext cx="419792" cy="44888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8" name="object 85"/>
          <p:cNvSpPr/>
          <p:nvPr/>
        </p:nvSpPr>
        <p:spPr>
          <a:xfrm>
            <a:off x="3849418" y="4051549"/>
            <a:ext cx="320707" cy="346785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9" name="object 86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0" name="object 87"/>
          <p:cNvSpPr/>
          <p:nvPr/>
        </p:nvSpPr>
        <p:spPr>
          <a:xfrm>
            <a:off x="6392486" y="2905298"/>
            <a:ext cx="419792" cy="44473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1" name="object 88"/>
          <p:cNvSpPr/>
          <p:nvPr/>
        </p:nvSpPr>
        <p:spPr>
          <a:xfrm>
            <a:off x="6442447" y="2931185"/>
            <a:ext cx="320707" cy="346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2" name="object 89"/>
          <p:cNvSpPr/>
          <p:nvPr/>
        </p:nvSpPr>
        <p:spPr>
          <a:xfrm>
            <a:off x="6442430" y="2931185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1" y="342420"/>
                </a:lnTo>
                <a:lnTo>
                  <a:pt x="170247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3" name="object 91"/>
          <p:cNvSpPr/>
          <p:nvPr/>
        </p:nvSpPr>
        <p:spPr>
          <a:xfrm>
            <a:off x="3794759" y="2003367"/>
            <a:ext cx="3424843" cy="3699163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4" name="object 92"/>
          <p:cNvSpPr/>
          <p:nvPr/>
        </p:nvSpPr>
        <p:spPr>
          <a:xfrm>
            <a:off x="3855937" y="2038209"/>
            <a:ext cx="3302215" cy="3583876"/>
          </a:xfrm>
          <a:custGeom>
            <a:avLst/>
            <a:gdLst/>
            <a:ahLst/>
            <a:cxnLst/>
            <a:rect l="l" t="t" r="r" b="b"/>
            <a:pathLst>
              <a:path w="3302215" h="3583876">
                <a:moveTo>
                  <a:pt x="3302215" y="0"/>
                </a:moveTo>
                <a:lnTo>
                  <a:pt x="0" y="3583876"/>
                </a:lnTo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5" name="object 94"/>
          <p:cNvSpPr/>
          <p:nvPr/>
        </p:nvSpPr>
        <p:spPr>
          <a:xfrm>
            <a:off x="3917337" y="2086725"/>
            <a:ext cx="3302216" cy="3583876"/>
          </a:xfrm>
          <a:custGeom>
            <a:avLst/>
            <a:gdLst/>
            <a:ahLst/>
            <a:cxnLst/>
            <a:rect l="l" t="t" r="r" b="b"/>
            <a:pathLst>
              <a:path w="3302216" h="3583876">
                <a:moveTo>
                  <a:pt x="3302216" y="0"/>
                </a:moveTo>
                <a:lnTo>
                  <a:pt x="0" y="3583876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6" name="object 96"/>
          <p:cNvSpPr/>
          <p:nvPr/>
        </p:nvSpPr>
        <p:spPr>
          <a:xfrm>
            <a:off x="3803309" y="1956069"/>
            <a:ext cx="3302216" cy="3583876"/>
          </a:xfrm>
          <a:custGeom>
            <a:avLst/>
            <a:gdLst/>
            <a:ahLst/>
            <a:cxnLst/>
            <a:rect l="l" t="t" r="r" b="b"/>
            <a:pathLst>
              <a:path w="3302216" h="3583876">
                <a:moveTo>
                  <a:pt x="3302216" y="0"/>
                </a:moveTo>
                <a:lnTo>
                  <a:pt x="0" y="3583876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" name="object 2"/>
          <p:cNvSpPr txBox="1"/>
          <p:nvPr/>
        </p:nvSpPr>
        <p:spPr>
          <a:xfrm>
            <a:off x="76200" y="1981200"/>
            <a:ext cx="1600200" cy="2667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800" spc="-20" dirty="0" smtClean="0">
                <a:solidFill>
                  <a:schemeClr val="accent6"/>
                </a:solidFill>
                <a:latin typeface="Calibri"/>
                <a:cs typeface="Calibri"/>
              </a:rPr>
              <a:t>Model </a:t>
            </a:r>
            <a:r>
              <a:rPr lang="en-US" sz="2800" spc="-20" dirty="0">
                <a:solidFill>
                  <a:schemeClr val="accent6"/>
                </a:solidFill>
                <a:latin typeface="Calibri"/>
                <a:cs typeface="Calibri"/>
              </a:rPr>
              <a:t>1</a:t>
            </a:r>
            <a:endParaRPr lang="en-US" sz="2800" spc="-20" dirty="0" smtClean="0">
              <a:solidFill>
                <a:schemeClr val="accent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800" spc="-20" dirty="0">
              <a:solidFill>
                <a:schemeClr val="accent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400" spc="-20" dirty="0" smtClean="0">
                <a:solidFill>
                  <a:schemeClr val="accent6"/>
                </a:solidFill>
                <a:latin typeface="Calibri"/>
                <a:cs typeface="Calibri"/>
              </a:rPr>
              <a:t>vector:</a:t>
            </a:r>
          </a:p>
          <a:p>
            <a:pPr marL="12700">
              <a:lnSpc>
                <a:spcPct val="100000"/>
              </a:lnSpc>
            </a:pPr>
            <a:r>
              <a:rPr lang="en-US" sz="2400" spc="-20" dirty="0" smtClean="0">
                <a:solidFill>
                  <a:schemeClr val="accent6"/>
                </a:solidFill>
                <a:latin typeface="Calibri"/>
                <a:cs typeface="Calibri"/>
              </a:rPr>
              <a:t>(1</a:t>
            </a:r>
            <a:r>
              <a:rPr lang="en-US" sz="2400" spc="-20" dirty="0" smtClean="0">
                <a:solidFill>
                  <a:schemeClr val="accent6"/>
                </a:solidFill>
                <a:latin typeface="Calibri"/>
                <a:cs typeface="Calibri"/>
              </a:rPr>
              <a:t>,-1.5)</a:t>
            </a:r>
          </a:p>
          <a:p>
            <a:pPr marL="12700">
              <a:lnSpc>
                <a:spcPct val="100000"/>
              </a:lnSpc>
            </a:pPr>
            <a:endParaRPr lang="en-US" sz="2400" spc="-20" dirty="0">
              <a:solidFill>
                <a:schemeClr val="accent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400" spc="-20" dirty="0" err="1" smtClean="0">
                <a:solidFill>
                  <a:schemeClr val="accent6"/>
                </a:solidFill>
                <a:latin typeface="Calibri"/>
                <a:cs typeface="Calibri"/>
              </a:rPr>
              <a:t>ß</a:t>
            </a:r>
            <a:r>
              <a:rPr lang="en-US" sz="2400" spc="-20" baseline="-25000" dirty="0" err="1" smtClean="0">
                <a:solidFill>
                  <a:schemeClr val="accent6"/>
                </a:solidFill>
                <a:latin typeface="Calibri"/>
                <a:cs typeface="Calibri"/>
              </a:rPr>
              <a:t>nodes</a:t>
            </a:r>
            <a:r>
              <a:rPr lang="en-US" sz="2400" spc="-20" dirty="0" smtClean="0">
                <a:solidFill>
                  <a:schemeClr val="accent6"/>
                </a:solidFill>
                <a:latin typeface="Calibri"/>
                <a:cs typeface="Calibri"/>
              </a:rPr>
              <a:t> = 1</a:t>
            </a:r>
          </a:p>
          <a:p>
            <a:pPr marL="12700">
              <a:lnSpc>
                <a:spcPct val="100000"/>
              </a:lnSpc>
            </a:pPr>
            <a:r>
              <a:rPr lang="en-US" sz="2400" spc="-20" dirty="0" err="1" smtClean="0">
                <a:solidFill>
                  <a:schemeClr val="accent6"/>
                </a:solidFill>
                <a:latin typeface="Calibri"/>
                <a:cs typeface="Calibri"/>
              </a:rPr>
              <a:t>ß</a:t>
            </a:r>
            <a:r>
              <a:rPr lang="en-US" sz="2400" spc="-20" baseline="-25000" dirty="0" err="1" smtClean="0">
                <a:solidFill>
                  <a:schemeClr val="accent6"/>
                </a:solidFill>
                <a:latin typeface="Calibri"/>
                <a:cs typeface="Calibri"/>
              </a:rPr>
              <a:t>age</a:t>
            </a:r>
            <a:r>
              <a:rPr lang="en-US" sz="2400" spc="-20" dirty="0" smtClean="0">
                <a:solidFill>
                  <a:schemeClr val="accent6"/>
                </a:solidFill>
                <a:latin typeface="Calibri"/>
                <a:cs typeface="Calibri"/>
              </a:rPr>
              <a:t>    = -1.5</a:t>
            </a:r>
          </a:p>
          <a:p>
            <a:pPr marL="12700">
              <a:lnSpc>
                <a:spcPct val="100000"/>
              </a:lnSpc>
            </a:pPr>
            <a:endParaRPr lang="en-US" sz="2400" spc="-20" dirty="0">
              <a:solidFill>
                <a:schemeClr val="accent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spc="-20" dirty="0" smtClean="0">
              <a:solidFill>
                <a:schemeClr val="accent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spc="-20" dirty="0">
              <a:solidFill>
                <a:schemeClr val="accent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spc="-20" dirty="0" smtClean="0">
              <a:solidFill>
                <a:schemeClr val="accent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sz="2400" dirty="0">
              <a:solidFill>
                <a:schemeClr val="accent6"/>
              </a:solidFill>
              <a:latin typeface="Calibri"/>
              <a:cs typeface="Calibri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562600" y="38100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199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2959331" y="3491345"/>
            <a:ext cx="419792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009931" y="3519915"/>
            <a:ext cx="320708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009915" y="3519915"/>
            <a:ext cx="320723" cy="346785"/>
          </a:xfrm>
          <a:custGeom>
            <a:avLst/>
            <a:gdLst/>
            <a:ahLst/>
            <a:cxnLst/>
            <a:rect l="l" t="t" r="r" b="b"/>
            <a:pathLst>
              <a:path w="320723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1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7722523" y="3848792"/>
            <a:ext cx="419792" cy="44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7771603" y="3877868"/>
            <a:ext cx="320707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7771587" y="387786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3491345" y="2755669"/>
            <a:ext cx="423949" cy="448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3543791" y="2785050"/>
            <a:ext cx="320707" cy="346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3543774" y="27850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2739043" y="4085704"/>
            <a:ext cx="419792" cy="448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2788805" y="4113141"/>
            <a:ext cx="320707" cy="346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2788789" y="411314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 txBox="1"/>
          <p:nvPr/>
        </p:nvSpPr>
        <p:spPr>
          <a:xfrm>
            <a:off x="4046484" y="6062574"/>
            <a:ext cx="322643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 of 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positive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nod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65082" y="175712"/>
            <a:ext cx="4116704" cy="460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i="1" spc="-5" dirty="0" smtClean="0">
                <a:latin typeface="Times New Roman"/>
                <a:cs typeface="Times New Roman"/>
              </a:rPr>
              <a:t>C</a:t>
            </a:r>
            <a:r>
              <a:rPr sz="2450" i="1" spc="0" dirty="0" smtClean="0">
                <a:latin typeface="Times New Roman"/>
                <a:cs typeface="Times New Roman"/>
              </a:rPr>
              <a:t>o</a:t>
            </a:r>
            <a:r>
              <a:rPr sz="2450" i="1" spc="-5" dirty="0" smtClean="0">
                <a:latin typeface="Times New Roman"/>
                <a:cs typeface="Times New Roman"/>
              </a:rPr>
              <a:t>s</a:t>
            </a:r>
            <a:r>
              <a:rPr sz="2450" i="1" spc="120" dirty="0" smtClean="0">
                <a:latin typeface="Times New Roman"/>
                <a:cs typeface="Times New Roman"/>
              </a:rPr>
              <a:t>t</a:t>
            </a:r>
            <a:r>
              <a:rPr sz="2450" spc="155" dirty="0" smtClean="0">
                <a:latin typeface="Times New Roman"/>
                <a:cs typeface="Times New Roman"/>
              </a:rPr>
              <a:t>(</a:t>
            </a:r>
            <a:r>
              <a:rPr sz="2450" i="1" spc="110" dirty="0" smtClean="0">
                <a:latin typeface="Times New Roman"/>
                <a:cs typeface="Times New Roman"/>
              </a:rPr>
              <a:t>y</a:t>
            </a:r>
            <a:r>
              <a:rPr sz="2100" i="1" spc="7" baseline="-23809" dirty="0" smtClean="0">
                <a:latin typeface="Times New Roman"/>
                <a:cs typeface="Times New Roman"/>
              </a:rPr>
              <a:t>p</a:t>
            </a:r>
            <a:r>
              <a:rPr sz="2100" i="1" spc="0" baseline="-23809" dirty="0" smtClean="0">
                <a:latin typeface="Times New Roman"/>
                <a:cs typeface="Times New Roman"/>
              </a:rPr>
              <a:t>r</a:t>
            </a:r>
            <a:r>
              <a:rPr sz="2100" i="1" spc="-7" baseline="-23809" dirty="0" smtClean="0">
                <a:latin typeface="Times New Roman"/>
                <a:cs typeface="Times New Roman"/>
              </a:rPr>
              <a:t>e</a:t>
            </a:r>
            <a:r>
              <a:rPr sz="2100" i="1" spc="7" baseline="-23809" dirty="0" smtClean="0">
                <a:latin typeface="Times New Roman"/>
                <a:cs typeface="Times New Roman"/>
              </a:rPr>
              <a:t>d</a:t>
            </a:r>
            <a:r>
              <a:rPr sz="2100" i="1" spc="-277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,</a:t>
            </a:r>
            <a:r>
              <a:rPr sz="2450" spc="-180" dirty="0" smtClean="0">
                <a:latin typeface="Times New Roman"/>
                <a:cs typeface="Times New Roman"/>
              </a:rPr>
              <a:t> </a:t>
            </a:r>
            <a:r>
              <a:rPr sz="2450" i="1" spc="-30" dirty="0" smtClean="0">
                <a:latin typeface="Times New Roman"/>
                <a:cs typeface="Times New Roman"/>
              </a:rPr>
              <a:t>y</a:t>
            </a:r>
            <a:r>
              <a:rPr sz="2100" i="1" spc="-7" baseline="-23809" dirty="0" smtClean="0">
                <a:latin typeface="Times New Roman"/>
                <a:cs typeface="Times New Roman"/>
              </a:rPr>
              <a:t>t</a:t>
            </a:r>
            <a:r>
              <a:rPr sz="2100" i="1" spc="0" baseline="-23809" dirty="0" smtClean="0">
                <a:latin typeface="Times New Roman"/>
                <a:cs typeface="Times New Roman"/>
              </a:rPr>
              <a:t>r</a:t>
            </a:r>
            <a:r>
              <a:rPr sz="2100" i="1" spc="7" baseline="-23809" dirty="0" smtClean="0">
                <a:latin typeface="Times New Roman"/>
                <a:cs typeface="Times New Roman"/>
              </a:rPr>
              <a:t>ue</a:t>
            </a:r>
            <a:r>
              <a:rPr sz="2100" i="1" spc="-127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)</a:t>
            </a:r>
            <a:r>
              <a:rPr sz="2450" spc="-195" dirty="0" smtClean="0">
                <a:latin typeface="Times New Roman"/>
                <a:cs typeface="Times New Roman"/>
              </a:rPr>
              <a:t> </a:t>
            </a:r>
            <a:r>
              <a:rPr sz="2450" spc="-90" dirty="0" smtClean="0">
                <a:latin typeface="Arial"/>
                <a:cs typeface="Arial"/>
              </a:rPr>
              <a:t>=</a:t>
            </a:r>
            <a:r>
              <a:rPr sz="2450" spc="-160" dirty="0" smtClean="0">
                <a:latin typeface="Arial"/>
                <a:cs typeface="Arial"/>
              </a:rPr>
              <a:t> </a:t>
            </a:r>
            <a:r>
              <a:rPr sz="2450" i="1" spc="0" dirty="0" smtClean="0">
                <a:latin typeface="Times New Roman"/>
                <a:cs typeface="Times New Roman"/>
              </a:rPr>
              <a:t>S</a:t>
            </a:r>
            <a:r>
              <a:rPr sz="2450" i="1" spc="-20" dirty="0" smtClean="0">
                <a:latin typeface="Times New Roman"/>
                <a:cs typeface="Times New Roman"/>
              </a:rPr>
              <a:t>VM</a:t>
            </a:r>
            <a:r>
              <a:rPr sz="2450" i="1" spc="-5" dirty="0" smtClean="0">
                <a:latin typeface="Times New Roman"/>
                <a:cs typeface="Times New Roman"/>
              </a:rPr>
              <a:t>C</a:t>
            </a:r>
            <a:r>
              <a:rPr sz="2450" i="1" spc="0" dirty="0" smtClean="0">
                <a:latin typeface="Times New Roman"/>
                <a:cs typeface="Times New Roman"/>
              </a:rPr>
              <a:t>o</a:t>
            </a:r>
            <a:r>
              <a:rPr sz="2450" i="1" spc="-5" dirty="0" smtClean="0">
                <a:latin typeface="Times New Roman"/>
                <a:cs typeface="Times New Roman"/>
              </a:rPr>
              <a:t>s</a:t>
            </a:r>
            <a:r>
              <a:rPr sz="2450" i="1" spc="120" dirty="0" smtClean="0">
                <a:latin typeface="Times New Roman"/>
                <a:cs typeface="Times New Roman"/>
              </a:rPr>
              <a:t>t</a:t>
            </a:r>
            <a:r>
              <a:rPr sz="2450" spc="55" dirty="0" smtClean="0">
                <a:latin typeface="Times New Roman"/>
                <a:cs typeface="Times New Roman"/>
              </a:rPr>
              <a:t>(</a:t>
            </a:r>
            <a:r>
              <a:rPr sz="2550" spc="-90" dirty="0" smtClean="0">
                <a:latin typeface="Arial"/>
                <a:cs typeface="Arial"/>
              </a:rPr>
              <a:t>β</a:t>
            </a:r>
            <a:r>
              <a:rPr sz="2100" i="1" spc="0" baseline="-23809" dirty="0" smtClean="0">
                <a:latin typeface="Times New Roman"/>
                <a:cs typeface="Times New Roman"/>
              </a:rPr>
              <a:t>i</a:t>
            </a:r>
            <a:r>
              <a:rPr sz="2100" i="1" spc="-89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)</a:t>
            </a:r>
            <a:r>
              <a:rPr sz="2450" spc="-330" dirty="0" smtClean="0">
                <a:latin typeface="Times New Roman"/>
                <a:cs typeface="Times New Roman"/>
              </a:rPr>
              <a:t> </a:t>
            </a:r>
            <a:r>
              <a:rPr sz="2450" spc="-90" dirty="0" smtClean="0">
                <a:latin typeface="Arial"/>
                <a:cs typeface="Arial"/>
              </a:rPr>
              <a:t>+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910858" y="0"/>
            <a:ext cx="244475" cy="840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u="heavy" spc="-285" dirty="0" smtClean="0">
                <a:latin typeface="Times New Roman"/>
                <a:cs typeface="Times New Roman"/>
              </a:rPr>
              <a:t> </a:t>
            </a:r>
            <a:r>
              <a:rPr sz="2450" u="heavy" spc="0" dirty="0" smtClean="0">
                <a:latin typeface="Times New Roman"/>
                <a:cs typeface="Times New Roman"/>
              </a:rPr>
              <a:t>1</a:t>
            </a:r>
            <a:endParaRPr sz="2450" dirty="0">
              <a:latin typeface="Times New Roman"/>
              <a:cs typeface="Times New Roman"/>
            </a:endParaRPr>
          </a:p>
          <a:p>
            <a:pPr>
              <a:lnSpc>
                <a:spcPts val="500"/>
              </a:lnSpc>
              <a:spcBef>
                <a:spcPts val="8"/>
              </a:spcBef>
            </a:pPr>
            <a:endParaRPr sz="500" dirty="0"/>
          </a:p>
          <a:p>
            <a:pPr marL="22225">
              <a:lnSpc>
                <a:spcPct val="100000"/>
              </a:lnSpc>
            </a:pPr>
            <a:r>
              <a:rPr sz="2450" i="1" dirty="0" smtClean="0">
                <a:latin typeface="Times New Roman"/>
                <a:cs typeface="Times New Roman"/>
              </a:rPr>
              <a:t>C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189092" y="29662"/>
            <a:ext cx="608330" cy="675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5550" spc="240" baseline="-6006" dirty="0" smtClean="0">
                <a:latin typeface="Arial"/>
                <a:cs typeface="Arial"/>
              </a:rPr>
              <a:t>∑</a:t>
            </a:r>
            <a:r>
              <a:rPr sz="2550" spc="-90" dirty="0" smtClean="0">
                <a:latin typeface="Arial"/>
                <a:cs typeface="Arial"/>
              </a:rPr>
              <a:t>β</a:t>
            </a:r>
            <a:r>
              <a:rPr sz="2100" i="1" spc="0" baseline="-23809" dirty="0" smtClean="0">
                <a:latin typeface="Times New Roman"/>
                <a:cs typeface="Times New Roman"/>
              </a:rPr>
              <a:t>i</a:t>
            </a:r>
            <a:endParaRPr sz="2100" baseline="-23809" dirty="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752905" y="181473"/>
            <a:ext cx="116205" cy="236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 smtClean="0">
                <a:latin typeface="Times New Roman"/>
                <a:cs typeface="Times New Roman"/>
              </a:rPr>
              <a:t>2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325354" y="656173"/>
            <a:ext cx="76200" cy="236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0" dirty="0" smtClean="0">
                <a:latin typeface="Times New Roman"/>
                <a:cs typeface="Times New Roman"/>
              </a:rPr>
              <a:t>i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6" name="object 2"/>
          <p:cNvSpPr txBox="1"/>
          <p:nvPr/>
        </p:nvSpPr>
        <p:spPr>
          <a:xfrm>
            <a:off x="1789430" y="3704924"/>
            <a:ext cx="49657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44" name="object 5"/>
          <p:cNvSpPr/>
          <p:nvPr/>
        </p:nvSpPr>
        <p:spPr>
          <a:xfrm>
            <a:off x="6500552" y="2443941"/>
            <a:ext cx="423949" cy="4488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5" name="object 6"/>
          <p:cNvSpPr/>
          <p:nvPr/>
        </p:nvSpPr>
        <p:spPr>
          <a:xfrm>
            <a:off x="6551290" y="2473493"/>
            <a:ext cx="320707" cy="3467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6" name="object 7"/>
          <p:cNvSpPr/>
          <p:nvPr/>
        </p:nvSpPr>
        <p:spPr>
          <a:xfrm>
            <a:off x="6551273" y="24734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7" name="object 12"/>
          <p:cNvSpPr/>
          <p:nvPr/>
        </p:nvSpPr>
        <p:spPr>
          <a:xfrm>
            <a:off x="7165306" y="3360333"/>
            <a:ext cx="320707" cy="3467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8" name="object 13"/>
          <p:cNvSpPr/>
          <p:nvPr/>
        </p:nvSpPr>
        <p:spPr>
          <a:xfrm>
            <a:off x="7165288" y="336033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9" name="object 14"/>
          <p:cNvSpPr/>
          <p:nvPr/>
        </p:nvSpPr>
        <p:spPr>
          <a:xfrm>
            <a:off x="4580312" y="4044141"/>
            <a:ext cx="423949" cy="4488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0" name="object 15"/>
          <p:cNvSpPr/>
          <p:nvPr/>
        </p:nvSpPr>
        <p:spPr>
          <a:xfrm>
            <a:off x="4632036" y="4071442"/>
            <a:ext cx="320707" cy="3467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1" name="object 16"/>
          <p:cNvSpPr/>
          <p:nvPr/>
        </p:nvSpPr>
        <p:spPr>
          <a:xfrm>
            <a:off x="4632019" y="4071442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2" name="object 23"/>
          <p:cNvSpPr/>
          <p:nvPr/>
        </p:nvSpPr>
        <p:spPr>
          <a:xfrm>
            <a:off x="3852948" y="4530435"/>
            <a:ext cx="419792" cy="4447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3" name="object 24"/>
          <p:cNvSpPr/>
          <p:nvPr/>
        </p:nvSpPr>
        <p:spPr>
          <a:xfrm>
            <a:off x="3903615" y="4556610"/>
            <a:ext cx="320708" cy="34678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4" name="object 25"/>
          <p:cNvSpPr/>
          <p:nvPr/>
        </p:nvSpPr>
        <p:spPr>
          <a:xfrm>
            <a:off x="3903598" y="455661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5" name="object 26"/>
          <p:cNvSpPr/>
          <p:nvPr/>
        </p:nvSpPr>
        <p:spPr>
          <a:xfrm>
            <a:off x="6662651" y="3632661"/>
            <a:ext cx="419792" cy="4488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6" name="object 27"/>
          <p:cNvSpPr/>
          <p:nvPr/>
        </p:nvSpPr>
        <p:spPr>
          <a:xfrm>
            <a:off x="6711653" y="3659455"/>
            <a:ext cx="320707" cy="34678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7" name="object 28"/>
          <p:cNvSpPr/>
          <p:nvPr/>
        </p:nvSpPr>
        <p:spPr>
          <a:xfrm>
            <a:off x="6711636" y="3659455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8" name="object 32"/>
          <p:cNvSpPr/>
          <p:nvPr/>
        </p:nvSpPr>
        <p:spPr>
          <a:xfrm>
            <a:off x="6745777" y="4372495"/>
            <a:ext cx="423949" cy="4488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9" name="object 33"/>
          <p:cNvSpPr/>
          <p:nvPr/>
        </p:nvSpPr>
        <p:spPr>
          <a:xfrm>
            <a:off x="6797512" y="4398911"/>
            <a:ext cx="320707" cy="34678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0" name="object 34"/>
          <p:cNvSpPr/>
          <p:nvPr/>
        </p:nvSpPr>
        <p:spPr>
          <a:xfrm>
            <a:off x="6797495" y="439891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1" name="object 36"/>
          <p:cNvSpPr/>
          <p:nvPr/>
        </p:nvSpPr>
        <p:spPr>
          <a:xfrm>
            <a:off x="4172988" y="2539538"/>
            <a:ext cx="423949" cy="4488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2" name="object 37"/>
          <p:cNvSpPr/>
          <p:nvPr/>
        </p:nvSpPr>
        <p:spPr>
          <a:xfrm>
            <a:off x="4224346" y="2566728"/>
            <a:ext cx="320707" cy="3467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3" name="object 38"/>
          <p:cNvSpPr/>
          <p:nvPr/>
        </p:nvSpPr>
        <p:spPr>
          <a:xfrm>
            <a:off x="4224329" y="256672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4" name="object 39"/>
          <p:cNvSpPr/>
          <p:nvPr/>
        </p:nvSpPr>
        <p:spPr>
          <a:xfrm>
            <a:off x="4172988" y="3503813"/>
            <a:ext cx="423949" cy="4488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5" name="object 40"/>
          <p:cNvSpPr/>
          <p:nvPr/>
        </p:nvSpPr>
        <p:spPr>
          <a:xfrm>
            <a:off x="4224346" y="3531554"/>
            <a:ext cx="320707" cy="34678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6" name="object 41"/>
          <p:cNvSpPr/>
          <p:nvPr/>
        </p:nvSpPr>
        <p:spPr>
          <a:xfrm>
            <a:off x="4224329" y="353155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7" name="object 42"/>
          <p:cNvSpPr/>
          <p:nvPr/>
        </p:nvSpPr>
        <p:spPr>
          <a:xfrm>
            <a:off x="3923606" y="3146366"/>
            <a:ext cx="423949" cy="44473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8" name="object 43"/>
          <p:cNvSpPr/>
          <p:nvPr/>
        </p:nvSpPr>
        <p:spPr>
          <a:xfrm>
            <a:off x="3974832" y="3172552"/>
            <a:ext cx="320707" cy="34678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9" name="object 44"/>
          <p:cNvSpPr/>
          <p:nvPr/>
        </p:nvSpPr>
        <p:spPr>
          <a:xfrm>
            <a:off x="3974815" y="317255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0" name="object 48"/>
          <p:cNvSpPr/>
          <p:nvPr/>
        </p:nvSpPr>
        <p:spPr>
          <a:xfrm>
            <a:off x="6230388" y="4085704"/>
            <a:ext cx="423949" cy="44888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1" name="object 49"/>
          <p:cNvSpPr/>
          <p:nvPr/>
        </p:nvSpPr>
        <p:spPr>
          <a:xfrm>
            <a:off x="6282081" y="4114116"/>
            <a:ext cx="320708" cy="34678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2" name="object 50"/>
          <p:cNvSpPr/>
          <p:nvPr/>
        </p:nvSpPr>
        <p:spPr>
          <a:xfrm>
            <a:off x="6282064" y="4114116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3" name="object 51"/>
          <p:cNvSpPr/>
          <p:nvPr/>
        </p:nvSpPr>
        <p:spPr>
          <a:xfrm>
            <a:off x="6762403" y="4015046"/>
            <a:ext cx="423949" cy="44473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4" name="object 52"/>
          <p:cNvSpPr/>
          <p:nvPr/>
        </p:nvSpPr>
        <p:spPr>
          <a:xfrm>
            <a:off x="6814691" y="4040957"/>
            <a:ext cx="320708" cy="34678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5" name="object 53"/>
          <p:cNvSpPr/>
          <p:nvPr/>
        </p:nvSpPr>
        <p:spPr>
          <a:xfrm>
            <a:off x="6814675" y="404095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6" name="object 57"/>
          <p:cNvSpPr/>
          <p:nvPr/>
        </p:nvSpPr>
        <p:spPr>
          <a:xfrm>
            <a:off x="3861260" y="5444836"/>
            <a:ext cx="419792" cy="44473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7" name="object 58"/>
          <p:cNvSpPr/>
          <p:nvPr/>
        </p:nvSpPr>
        <p:spPr>
          <a:xfrm>
            <a:off x="3911567" y="5470890"/>
            <a:ext cx="320707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8" name="object 59"/>
          <p:cNvSpPr/>
          <p:nvPr/>
        </p:nvSpPr>
        <p:spPr>
          <a:xfrm>
            <a:off x="3911550" y="547089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9" name="object 60"/>
          <p:cNvSpPr/>
          <p:nvPr/>
        </p:nvSpPr>
        <p:spPr>
          <a:xfrm>
            <a:off x="6571211" y="3300152"/>
            <a:ext cx="423949" cy="44473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0" name="object 61"/>
          <p:cNvSpPr/>
          <p:nvPr/>
        </p:nvSpPr>
        <p:spPr>
          <a:xfrm>
            <a:off x="6622081" y="3326193"/>
            <a:ext cx="320707" cy="346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1" name="object 62"/>
          <p:cNvSpPr/>
          <p:nvPr/>
        </p:nvSpPr>
        <p:spPr>
          <a:xfrm>
            <a:off x="6622064" y="33261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2" name="object 63"/>
          <p:cNvSpPr/>
          <p:nvPr/>
        </p:nvSpPr>
        <p:spPr>
          <a:xfrm>
            <a:off x="6907875" y="2714104"/>
            <a:ext cx="419792" cy="44888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3" name="object 64"/>
          <p:cNvSpPr/>
          <p:nvPr/>
        </p:nvSpPr>
        <p:spPr>
          <a:xfrm>
            <a:off x="6957876" y="2740409"/>
            <a:ext cx="320708" cy="34678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4" name="object 65"/>
          <p:cNvSpPr/>
          <p:nvPr/>
        </p:nvSpPr>
        <p:spPr>
          <a:xfrm>
            <a:off x="6957859" y="2740409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5" name="object 66"/>
          <p:cNvSpPr/>
          <p:nvPr/>
        </p:nvSpPr>
        <p:spPr>
          <a:xfrm>
            <a:off x="6151417" y="3503813"/>
            <a:ext cx="419792" cy="44888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6" name="object 67"/>
          <p:cNvSpPr/>
          <p:nvPr/>
        </p:nvSpPr>
        <p:spPr>
          <a:xfrm>
            <a:off x="6201590" y="3531554"/>
            <a:ext cx="320707" cy="34678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7" name="object 68"/>
          <p:cNvSpPr/>
          <p:nvPr/>
        </p:nvSpPr>
        <p:spPr>
          <a:xfrm>
            <a:off x="6201573" y="353155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8" name="object 69"/>
          <p:cNvSpPr/>
          <p:nvPr/>
        </p:nvSpPr>
        <p:spPr>
          <a:xfrm>
            <a:off x="4260272" y="4389119"/>
            <a:ext cx="423949" cy="44888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9" name="object 70"/>
          <p:cNvSpPr/>
          <p:nvPr/>
        </p:nvSpPr>
        <p:spPr>
          <a:xfrm>
            <a:off x="4311305" y="4418805"/>
            <a:ext cx="320708" cy="34678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0" name="object 71"/>
          <p:cNvSpPr/>
          <p:nvPr/>
        </p:nvSpPr>
        <p:spPr>
          <a:xfrm>
            <a:off x="4311289" y="4418805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1" name="object 72"/>
          <p:cNvSpPr/>
          <p:nvPr/>
        </p:nvSpPr>
        <p:spPr>
          <a:xfrm>
            <a:off x="4493028" y="3420687"/>
            <a:ext cx="423949" cy="44888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2" name="object 73"/>
          <p:cNvSpPr/>
          <p:nvPr/>
        </p:nvSpPr>
        <p:spPr>
          <a:xfrm>
            <a:off x="4545076" y="3448611"/>
            <a:ext cx="320708" cy="34678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3" name="object 74"/>
          <p:cNvSpPr/>
          <p:nvPr/>
        </p:nvSpPr>
        <p:spPr>
          <a:xfrm>
            <a:off x="4545059" y="344861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4" name="object 75"/>
          <p:cNvSpPr/>
          <p:nvPr/>
        </p:nvSpPr>
        <p:spPr>
          <a:xfrm>
            <a:off x="4493028" y="2971799"/>
            <a:ext cx="423949" cy="44888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5" name="object 76"/>
          <p:cNvSpPr/>
          <p:nvPr/>
        </p:nvSpPr>
        <p:spPr>
          <a:xfrm>
            <a:off x="4545076" y="2998871"/>
            <a:ext cx="320708" cy="34678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6" name="object 77"/>
          <p:cNvSpPr/>
          <p:nvPr/>
        </p:nvSpPr>
        <p:spPr>
          <a:xfrm>
            <a:off x="4545059" y="299887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7" name="object 84"/>
          <p:cNvSpPr/>
          <p:nvPr/>
        </p:nvSpPr>
        <p:spPr>
          <a:xfrm>
            <a:off x="3798916" y="4023359"/>
            <a:ext cx="419792" cy="44888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8" name="object 85"/>
          <p:cNvSpPr/>
          <p:nvPr/>
        </p:nvSpPr>
        <p:spPr>
          <a:xfrm>
            <a:off x="3849418" y="4051549"/>
            <a:ext cx="320707" cy="346785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9" name="object 86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0" name="object 87"/>
          <p:cNvSpPr/>
          <p:nvPr/>
        </p:nvSpPr>
        <p:spPr>
          <a:xfrm>
            <a:off x="6392486" y="2905298"/>
            <a:ext cx="419792" cy="44473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1" name="object 88"/>
          <p:cNvSpPr/>
          <p:nvPr/>
        </p:nvSpPr>
        <p:spPr>
          <a:xfrm>
            <a:off x="6442447" y="2931185"/>
            <a:ext cx="320707" cy="346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2" name="object 89"/>
          <p:cNvSpPr/>
          <p:nvPr/>
        </p:nvSpPr>
        <p:spPr>
          <a:xfrm>
            <a:off x="6442430" y="2931185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1" y="342420"/>
                </a:lnTo>
                <a:lnTo>
                  <a:pt x="170247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3" name="object 91"/>
          <p:cNvSpPr/>
          <p:nvPr/>
        </p:nvSpPr>
        <p:spPr>
          <a:xfrm>
            <a:off x="3794759" y="2003367"/>
            <a:ext cx="3424843" cy="3699163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4" name="object 92"/>
          <p:cNvSpPr/>
          <p:nvPr/>
        </p:nvSpPr>
        <p:spPr>
          <a:xfrm>
            <a:off x="3855937" y="2038209"/>
            <a:ext cx="3302215" cy="3583876"/>
          </a:xfrm>
          <a:custGeom>
            <a:avLst/>
            <a:gdLst/>
            <a:ahLst/>
            <a:cxnLst/>
            <a:rect l="l" t="t" r="r" b="b"/>
            <a:pathLst>
              <a:path w="3302215" h="3583876">
                <a:moveTo>
                  <a:pt x="3302215" y="0"/>
                </a:moveTo>
                <a:lnTo>
                  <a:pt x="0" y="3583876"/>
                </a:lnTo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5" name="object 94"/>
          <p:cNvSpPr/>
          <p:nvPr/>
        </p:nvSpPr>
        <p:spPr>
          <a:xfrm>
            <a:off x="3917337" y="2086725"/>
            <a:ext cx="3302216" cy="3583876"/>
          </a:xfrm>
          <a:custGeom>
            <a:avLst/>
            <a:gdLst/>
            <a:ahLst/>
            <a:cxnLst/>
            <a:rect l="l" t="t" r="r" b="b"/>
            <a:pathLst>
              <a:path w="3302216" h="3583876">
                <a:moveTo>
                  <a:pt x="3302216" y="0"/>
                </a:moveTo>
                <a:lnTo>
                  <a:pt x="0" y="3583876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6" name="object 96"/>
          <p:cNvSpPr/>
          <p:nvPr/>
        </p:nvSpPr>
        <p:spPr>
          <a:xfrm>
            <a:off x="3803309" y="1956069"/>
            <a:ext cx="3302216" cy="3583876"/>
          </a:xfrm>
          <a:custGeom>
            <a:avLst/>
            <a:gdLst/>
            <a:ahLst/>
            <a:cxnLst/>
            <a:rect l="l" t="t" r="r" b="b"/>
            <a:pathLst>
              <a:path w="3302216" h="3583876">
                <a:moveTo>
                  <a:pt x="3302216" y="0"/>
                </a:moveTo>
                <a:lnTo>
                  <a:pt x="0" y="3583876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" name="object 2"/>
          <p:cNvSpPr txBox="1"/>
          <p:nvPr/>
        </p:nvSpPr>
        <p:spPr>
          <a:xfrm>
            <a:off x="76200" y="1981200"/>
            <a:ext cx="1600200" cy="2667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800" spc="-20" dirty="0" smtClean="0">
                <a:solidFill>
                  <a:schemeClr val="accent6"/>
                </a:solidFill>
                <a:latin typeface="Calibri"/>
                <a:cs typeface="Calibri"/>
              </a:rPr>
              <a:t>Model </a:t>
            </a:r>
            <a:r>
              <a:rPr lang="en-US" sz="2800" spc="-20" dirty="0">
                <a:solidFill>
                  <a:schemeClr val="accent6"/>
                </a:solidFill>
                <a:latin typeface="Calibri"/>
                <a:cs typeface="Calibri"/>
              </a:rPr>
              <a:t>1</a:t>
            </a:r>
            <a:endParaRPr lang="en-US" sz="2800" spc="-20" dirty="0" smtClean="0">
              <a:solidFill>
                <a:schemeClr val="accent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800" spc="-20" dirty="0">
              <a:solidFill>
                <a:schemeClr val="accent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400" spc="-20" dirty="0" smtClean="0">
                <a:solidFill>
                  <a:schemeClr val="accent6"/>
                </a:solidFill>
                <a:latin typeface="Calibri"/>
                <a:cs typeface="Calibri"/>
              </a:rPr>
              <a:t>vector:</a:t>
            </a:r>
          </a:p>
          <a:p>
            <a:pPr marL="12700">
              <a:lnSpc>
                <a:spcPct val="100000"/>
              </a:lnSpc>
            </a:pPr>
            <a:r>
              <a:rPr lang="en-US" sz="2400" spc="-20" dirty="0" smtClean="0">
                <a:solidFill>
                  <a:schemeClr val="accent6"/>
                </a:solidFill>
                <a:latin typeface="Calibri"/>
                <a:cs typeface="Calibri"/>
              </a:rPr>
              <a:t>(1</a:t>
            </a:r>
            <a:r>
              <a:rPr lang="en-US" sz="2400" spc="-20" dirty="0" smtClean="0">
                <a:solidFill>
                  <a:schemeClr val="accent6"/>
                </a:solidFill>
                <a:latin typeface="Calibri"/>
                <a:cs typeface="Calibri"/>
              </a:rPr>
              <a:t>,-1.5)</a:t>
            </a:r>
          </a:p>
          <a:p>
            <a:pPr marL="12700">
              <a:lnSpc>
                <a:spcPct val="100000"/>
              </a:lnSpc>
            </a:pPr>
            <a:endParaRPr lang="en-US" sz="2400" spc="-20" dirty="0">
              <a:solidFill>
                <a:schemeClr val="accent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400" spc="-20" dirty="0" err="1" smtClean="0">
                <a:solidFill>
                  <a:schemeClr val="accent6"/>
                </a:solidFill>
                <a:latin typeface="Calibri"/>
                <a:cs typeface="Calibri"/>
              </a:rPr>
              <a:t>ß</a:t>
            </a:r>
            <a:r>
              <a:rPr lang="en-US" sz="2400" spc="-20" baseline="-25000" dirty="0" err="1" smtClean="0">
                <a:solidFill>
                  <a:schemeClr val="accent6"/>
                </a:solidFill>
                <a:latin typeface="Calibri"/>
                <a:cs typeface="Calibri"/>
              </a:rPr>
              <a:t>nodes</a:t>
            </a:r>
            <a:r>
              <a:rPr lang="en-US" sz="2400" spc="-20" dirty="0" smtClean="0">
                <a:solidFill>
                  <a:schemeClr val="accent6"/>
                </a:solidFill>
                <a:latin typeface="Calibri"/>
                <a:cs typeface="Calibri"/>
              </a:rPr>
              <a:t> = 1</a:t>
            </a:r>
          </a:p>
          <a:p>
            <a:pPr marL="12700">
              <a:lnSpc>
                <a:spcPct val="100000"/>
              </a:lnSpc>
            </a:pPr>
            <a:r>
              <a:rPr lang="en-US" sz="2400" spc="-20" dirty="0" err="1" smtClean="0">
                <a:solidFill>
                  <a:schemeClr val="accent6"/>
                </a:solidFill>
                <a:latin typeface="Calibri"/>
                <a:cs typeface="Calibri"/>
              </a:rPr>
              <a:t>ß</a:t>
            </a:r>
            <a:r>
              <a:rPr lang="en-US" sz="2400" spc="-20" baseline="-25000" dirty="0" err="1" smtClean="0">
                <a:solidFill>
                  <a:schemeClr val="accent6"/>
                </a:solidFill>
                <a:latin typeface="Calibri"/>
                <a:cs typeface="Calibri"/>
              </a:rPr>
              <a:t>age</a:t>
            </a:r>
            <a:r>
              <a:rPr lang="en-US" sz="2400" spc="-20" dirty="0" smtClean="0">
                <a:solidFill>
                  <a:schemeClr val="accent6"/>
                </a:solidFill>
                <a:latin typeface="Calibri"/>
                <a:cs typeface="Calibri"/>
              </a:rPr>
              <a:t>    = -1.5</a:t>
            </a:r>
          </a:p>
          <a:p>
            <a:pPr marL="12700">
              <a:lnSpc>
                <a:spcPct val="100000"/>
              </a:lnSpc>
            </a:pPr>
            <a:endParaRPr lang="en-US" sz="2400" spc="-20" dirty="0">
              <a:solidFill>
                <a:schemeClr val="accent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spc="-20" dirty="0" smtClean="0">
              <a:solidFill>
                <a:schemeClr val="accent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spc="-20" dirty="0">
              <a:solidFill>
                <a:schemeClr val="accent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spc="-20" dirty="0" smtClean="0">
              <a:solidFill>
                <a:schemeClr val="accent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sz="2400" dirty="0">
              <a:solidFill>
                <a:schemeClr val="accent6"/>
              </a:solidFill>
              <a:latin typeface="Calibri"/>
              <a:cs typeface="Calibri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562600" y="38100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6" name="object 2"/>
          <p:cNvSpPr txBox="1"/>
          <p:nvPr/>
        </p:nvSpPr>
        <p:spPr>
          <a:xfrm>
            <a:off x="3124200" y="762000"/>
            <a:ext cx="5029200" cy="990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20" dirty="0" smtClean="0">
                <a:solidFill>
                  <a:schemeClr val="accent3"/>
                </a:solidFill>
                <a:latin typeface="Calibri"/>
                <a:cs typeface="Calibri"/>
              </a:rPr>
              <a:t>optimal                  high</a:t>
            </a:r>
          </a:p>
          <a:p>
            <a:pPr marL="12700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(best fit)                (large beta vector)</a:t>
            </a:r>
            <a:endParaRPr lang="en-US" sz="2400" spc="-20" dirty="0" smtClean="0">
              <a:solidFill>
                <a:schemeClr val="bg1">
                  <a:lumMod val="6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spc="-20" dirty="0">
              <a:solidFill>
                <a:schemeClr val="accent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spc="-20" dirty="0" smtClean="0">
              <a:solidFill>
                <a:schemeClr val="accent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spc="-20" dirty="0">
              <a:solidFill>
                <a:schemeClr val="accent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spc="-20" dirty="0" smtClean="0">
              <a:solidFill>
                <a:schemeClr val="accent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sz="2400" dirty="0">
              <a:solidFill>
                <a:schemeClr val="accent6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2029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53" y="2488806"/>
            <a:ext cx="1230630" cy="1104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CA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Patient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 status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 after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5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yr.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3025832"/>
            <a:ext cx="320039" cy="116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243558" y="3064640"/>
            <a:ext cx="230925" cy="1"/>
          </a:xfrm>
          <a:custGeom>
            <a:avLst/>
            <a:gdLst/>
            <a:ahLst/>
            <a:cxnLst/>
            <a:rect l="l" t="t" r="r" b="b"/>
            <a:pathLst>
              <a:path w="230925" h="1">
                <a:moveTo>
                  <a:pt x="230925" y="0"/>
                </a:moveTo>
                <a:lnTo>
                  <a:pt x="0" y="1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892934" y="2177934"/>
            <a:ext cx="419792" cy="444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7942957" y="2203762"/>
            <a:ext cx="320707" cy="3467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7942940" y="220376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562897" y="2128058"/>
            <a:ext cx="419792" cy="4488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6612118" y="2154921"/>
            <a:ext cx="320707" cy="346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6612102" y="21549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2076041" y="3702756"/>
            <a:ext cx="4798695" cy="2414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4BACC6"/>
                </a:solidFill>
                <a:latin typeface="Calibri"/>
                <a:cs typeface="Calibri"/>
              </a:rPr>
              <a:t>0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75"/>
              </a:spcBef>
            </a:pPr>
            <a:endParaRPr sz="1000" dirty="0"/>
          </a:p>
          <a:p>
            <a:pPr marL="1584960">
              <a:lnSpc>
                <a:spcPct val="100000"/>
              </a:lnSpc>
            </a:pP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 of 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positive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nod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5"/>
              </a:spcBef>
            </a:pPr>
            <a:endParaRPr sz="6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505585">
              <a:lnSpc>
                <a:spcPct val="100000"/>
              </a:lnSpc>
            </a:pPr>
            <a:r>
              <a:rPr sz="2800" spc="-15" dirty="0" smtClean="0">
                <a:solidFill>
                  <a:srgbClr val="F79646"/>
                </a:solidFill>
                <a:latin typeface="Calibri"/>
                <a:cs typeface="Calibri"/>
              </a:rPr>
              <a:t>Accurac</a:t>
            </a:r>
            <a:r>
              <a:rPr sz="2800" spc="-20" dirty="0" smtClean="0">
                <a:solidFill>
                  <a:srgbClr val="F79646"/>
                </a:solidFill>
                <a:latin typeface="Calibri"/>
                <a:cs typeface="Calibri"/>
              </a:rPr>
              <a:t>y</a:t>
            </a:r>
            <a:r>
              <a:rPr sz="2800" spc="-10" dirty="0" smtClean="0">
                <a:solidFill>
                  <a:srgbClr val="F79646"/>
                </a:solidFill>
                <a:latin typeface="Calibri"/>
                <a:cs typeface="Calibri"/>
              </a:rPr>
              <a:t>: </a:t>
            </a:r>
            <a:r>
              <a:rPr sz="2800" spc="-20" dirty="0" smtClean="0">
                <a:solidFill>
                  <a:srgbClr val="F79646"/>
                </a:solidFill>
                <a:latin typeface="Calibri"/>
                <a:cs typeface="Calibri"/>
              </a:rPr>
              <a:t>78%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Supp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r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t Vector 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Machine (SVM)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64760" y="2062308"/>
            <a:ext cx="18034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1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1784" y="2856108"/>
            <a:ext cx="41148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0</a:t>
            </a:r>
            <a:r>
              <a:rPr sz="2400" spc="0" dirty="0" smtClean="0">
                <a:solidFill>
                  <a:srgbClr val="9BBB59"/>
                </a:solidFill>
                <a:latin typeface="Calibri"/>
                <a:cs typeface="Calibri"/>
              </a:rPr>
              <a:t>.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5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08863" y="1608512"/>
            <a:ext cx="145472" cy="30673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6574077" y="1629560"/>
            <a:ext cx="14940" cy="2976522"/>
          </a:xfrm>
          <a:custGeom>
            <a:avLst/>
            <a:gdLst/>
            <a:ahLst/>
            <a:cxnLst/>
            <a:rect l="l" t="t" r="r" b="b"/>
            <a:pathLst>
              <a:path w="14940" h="2976522">
                <a:moveTo>
                  <a:pt x="14940" y="0"/>
                </a:moveTo>
                <a:lnTo>
                  <a:pt x="0" y="2976522"/>
                </a:lnTo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6460164" y="967163"/>
            <a:ext cx="260985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dirty="0" smtClean="0">
                <a:solidFill>
                  <a:srgbClr val="7F7F7F"/>
                </a:solidFill>
                <a:latin typeface="Calibri"/>
                <a:cs typeface="Calibri"/>
              </a:rPr>
              <a:t>?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9430" y="3704924"/>
            <a:ext cx="49657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2988" y="2539538"/>
            <a:ext cx="423949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4224346" y="2566728"/>
            <a:ext cx="320707" cy="3467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224329" y="256672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172988" y="3503813"/>
            <a:ext cx="423949" cy="44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4224346" y="3531554"/>
            <a:ext cx="320707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4224329" y="353155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923606" y="3146366"/>
            <a:ext cx="423949" cy="4447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974832" y="3172552"/>
            <a:ext cx="320707" cy="346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974815" y="317255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959331" y="3491345"/>
            <a:ext cx="419792" cy="448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009931" y="3519915"/>
            <a:ext cx="320708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009915" y="3519915"/>
            <a:ext cx="320723" cy="346785"/>
          </a:xfrm>
          <a:custGeom>
            <a:avLst/>
            <a:gdLst/>
            <a:ahLst/>
            <a:cxnLst/>
            <a:rect l="l" t="t" r="r" b="b"/>
            <a:pathLst>
              <a:path w="320723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1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230388" y="4085704"/>
            <a:ext cx="423949" cy="4488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6282081" y="4114116"/>
            <a:ext cx="320708" cy="3467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6282064" y="4114116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762403" y="4015046"/>
            <a:ext cx="423949" cy="44473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814691" y="4040957"/>
            <a:ext cx="320708" cy="34678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814675" y="404095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7722523" y="3848792"/>
            <a:ext cx="419792" cy="4488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7771603" y="3877868"/>
            <a:ext cx="320707" cy="34678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7771587" y="387786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861260" y="5444836"/>
            <a:ext cx="419792" cy="44473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911567" y="5470890"/>
            <a:ext cx="320707" cy="34678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911550" y="547089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6571211" y="3300152"/>
            <a:ext cx="423949" cy="44473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6622081" y="3326193"/>
            <a:ext cx="320707" cy="34678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6622064" y="33261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6907875" y="2714104"/>
            <a:ext cx="419792" cy="4488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6957876" y="2740409"/>
            <a:ext cx="320708" cy="34678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6957859" y="2740409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6151417" y="3503813"/>
            <a:ext cx="419792" cy="4488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6201590" y="3531554"/>
            <a:ext cx="320707" cy="34678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6201573" y="353155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260272" y="4389119"/>
            <a:ext cx="423949" cy="44888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311305" y="4418805"/>
            <a:ext cx="320708" cy="3467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311289" y="4418805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4493028" y="3420687"/>
            <a:ext cx="423949" cy="44888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4545076" y="3448611"/>
            <a:ext cx="320708" cy="34678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4545059" y="344861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4493028" y="2971799"/>
            <a:ext cx="423949" cy="44888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545076" y="2998871"/>
            <a:ext cx="320708" cy="34678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545059" y="299887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3491345" y="2755669"/>
            <a:ext cx="423949" cy="44888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3543791" y="2785050"/>
            <a:ext cx="320707" cy="34678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3543774" y="27850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2739043" y="4085704"/>
            <a:ext cx="419792" cy="44888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2788805" y="4113141"/>
            <a:ext cx="320707" cy="34678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2788789" y="411314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3798916" y="4023359"/>
            <a:ext cx="419792" cy="44888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3849418" y="4051549"/>
            <a:ext cx="320707" cy="34678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6392486" y="2905298"/>
            <a:ext cx="419792" cy="44473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442447" y="2931185"/>
            <a:ext cx="320707" cy="34678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6442430" y="2931185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1" y="342420"/>
                </a:lnTo>
                <a:lnTo>
                  <a:pt x="170247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 txBox="1"/>
          <p:nvPr/>
        </p:nvSpPr>
        <p:spPr>
          <a:xfrm>
            <a:off x="4046484" y="6062574"/>
            <a:ext cx="322643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 of 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positive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nod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65082" y="175712"/>
            <a:ext cx="4116704" cy="460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i="1" spc="-5" dirty="0" smtClean="0">
                <a:latin typeface="Times New Roman"/>
                <a:cs typeface="Times New Roman"/>
              </a:rPr>
              <a:t>C</a:t>
            </a:r>
            <a:r>
              <a:rPr sz="2450" i="1" spc="0" dirty="0" smtClean="0">
                <a:latin typeface="Times New Roman"/>
                <a:cs typeface="Times New Roman"/>
              </a:rPr>
              <a:t>o</a:t>
            </a:r>
            <a:r>
              <a:rPr sz="2450" i="1" spc="-5" dirty="0" smtClean="0">
                <a:latin typeface="Times New Roman"/>
                <a:cs typeface="Times New Roman"/>
              </a:rPr>
              <a:t>s</a:t>
            </a:r>
            <a:r>
              <a:rPr sz="2450" i="1" spc="120" dirty="0" smtClean="0">
                <a:latin typeface="Times New Roman"/>
                <a:cs typeface="Times New Roman"/>
              </a:rPr>
              <a:t>t</a:t>
            </a:r>
            <a:r>
              <a:rPr sz="2450" spc="155" dirty="0" smtClean="0">
                <a:latin typeface="Times New Roman"/>
                <a:cs typeface="Times New Roman"/>
              </a:rPr>
              <a:t>(</a:t>
            </a:r>
            <a:r>
              <a:rPr sz="2450" i="1" spc="110" dirty="0" smtClean="0">
                <a:latin typeface="Times New Roman"/>
                <a:cs typeface="Times New Roman"/>
              </a:rPr>
              <a:t>y</a:t>
            </a:r>
            <a:r>
              <a:rPr sz="2100" i="1" spc="7" baseline="-23809" dirty="0" smtClean="0">
                <a:latin typeface="Times New Roman"/>
                <a:cs typeface="Times New Roman"/>
              </a:rPr>
              <a:t>p</a:t>
            </a:r>
            <a:r>
              <a:rPr sz="2100" i="1" spc="0" baseline="-23809" dirty="0" smtClean="0">
                <a:latin typeface="Times New Roman"/>
                <a:cs typeface="Times New Roman"/>
              </a:rPr>
              <a:t>r</a:t>
            </a:r>
            <a:r>
              <a:rPr sz="2100" i="1" spc="-7" baseline="-23809" dirty="0" smtClean="0">
                <a:latin typeface="Times New Roman"/>
                <a:cs typeface="Times New Roman"/>
              </a:rPr>
              <a:t>e</a:t>
            </a:r>
            <a:r>
              <a:rPr sz="2100" i="1" spc="7" baseline="-23809" dirty="0" smtClean="0">
                <a:latin typeface="Times New Roman"/>
                <a:cs typeface="Times New Roman"/>
              </a:rPr>
              <a:t>d</a:t>
            </a:r>
            <a:r>
              <a:rPr sz="2100" i="1" spc="-277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,</a:t>
            </a:r>
            <a:r>
              <a:rPr sz="2450" spc="-180" dirty="0" smtClean="0">
                <a:latin typeface="Times New Roman"/>
                <a:cs typeface="Times New Roman"/>
              </a:rPr>
              <a:t> </a:t>
            </a:r>
            <a:r>
              <a:rPr sz="2450" i="1" spc="-30" dirty="0" smtClean="0">
                <a:latin typeface="Times New Roman"/>
                <a:cs typeface="Times New Roman"/>
              </a:rPr>
              <a:t>y</a:t>
            </a:r>
            <a:r>
              <a:rPr sz="2100" i="1" spc="-7" baseline="-23809" dirty="0" smtClean="0">
                <a:latin typeface="Times New Roman"/>
                <a:cs typeface="Times New Roman"/>
              </a:rPr>
              <a:t>t</a:t>
            </a:r>
            <a:r>
              <a:rPr sz="2100" i="1" spc="0" baseline="-23809" dirty="0" smtClean="0">
                <a:latin typeface="Times New Roman"/>
                <a:cs typeface="Times New Roman"/>
              </a:rPr>
              <a:t>r</a:t>
            </a:r>
            <a:r>
              <a:rPr sz="2100" i="1" spc="7" baseline="-23809" dirty="0" smtClean="0">
                <a:latin typeface="Times New Roman"/>
                <a:cs typeface="Times New Roman"/>
              </a:rPr>
              <a:t>ue</a:t>
            </a:r>
            <a:r>
              <a:rPr sz="2100" i="1" spc="-127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)</a:t>
            </a:r>
            <a:r>
              <a:rPr sz="2450" spc="-195" dirty="0" smtClean="0">
                <a:latin typeface="Times New Roman"/>
                <a:cs typeface="Times New Roman"/>
              </a:rPr>
              <a:t> </a:t>
            </a:r>
            <a:r>
              <a:rPr sz="2450" spc="-90" dirty="0" smtClean="0">
                <a:latin typeface="Arial"/>
                <a:cs typeface="Arial"/>
              </a:rPr>
              <a:t>=</a:t>
            </a:r>
            <a:r>
              <a:rPr sz="2450" spc="-160" dirty="0" smtClean="0">
                <a:latin typeface="Arial"/>
                <a:cs typeface="Arial"/>
              </a:rPr>
              <a:t> </a:t>
            </a:r>
            <a:r>
              <a:rPr sz="2450" i="1" spc="0" dirty="0" smtClean="0">
                <a:latin typeface="Times New Roman"/>
                <a:cs typeface="Times New Roman"/>
              </a:rPr>
              <a:t>S</a:t>
            </a:r>
            <a:r>
              <a:rPr sz="2450" i="1" spc="-20" dirty="0" smtClean="0">
                <a:latin typeface="Times New Roman"/>
                <a:cs typeface="Times New Roman"/>
              </a:rPr>
              <a:t>VM</a:t>
            </a:r>
            <a:r>
              <a:rPr sz="2450" i="1" spc="-5" dirty="0" smtClean="0">
                <a:latin typeface="Times New Roman"/>
                <a:cs typeface="Times New Roman"/>
              </a:rPr>
              <a:t>C</a:t>
            </a:r>
            <a:r>
              <a:rPr sz="2450" i="1" spc="0" dirty="0" smtClean="0">
                <a:latin typeface="Times New Roman"/>
                <a:cs typeface="Times New Roman"/>
              </a:rPr>
              <a:t>o</a:t>
            </a:r>
            <a:r>
              <a:rPr sz="2450" i="1" spc="-5" dirty="0" smtClean="0">
                <a:latin typeface="Times New Roman"/>
                <a:cs typeface="Times New Roman"/>
              </a:rPr>
              <a:t>s</a:t>
            </a:r>
            <a:r>
              <a:rPr sz="2450" i="1" spc="120" dirty="0" smtClean="0">
                <a:latin typeface="Times New Roman"/>
                <a:cs typeface="Times New Roman"/>
              </a:rPr>
              <a:t>t</a:t>
            </a:r>
            <a:r>
              <a:rPr sz="2450" spc="55" dirty="0" smtClean="0">
                <a:latin typeface="Times New Roman"/>
                <a:cs typeface="Times New Roman"/>
              </a:rPr>
              <a:t>(</a:t>
            </a:r>
            <a:r>
              <a:rPr sz="2550" spc="-90" dirty="0" smtClean="0">
                <a:latin typeface="Arial"/>
                <a:cs typeface="Arial"/>
              </a:rPr>
              <a:t>β</a:t>
            </a:r>
            <a:r>
              <a:rPr sz="2100" i="1" spc="0" baseline="-23809" dirty="0" smtClean="0">
                <a:latin typeface="Times New Roman"/>
                <a:cs typeface="Times New Roman"/>
              </a:rPr>
              <a:t>i</a:t>
            </a:r>
            <a:r>
              <a:rPr sz="2100" i="1" spc="-89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)</a:t>
            </a:r>
            <a:r>
              <a:rPr sz="2450" spc="-330" dirty="0" smtClean="0">
                <a:latin typeface="Times New Roman"/>
                <a:cs typeface="Times New Roman"/>
              </a:rPr>
              <a:t> </a:t>
            </a:r>
            <a:r>
              <a:rPr sz="2450" spc="-90" dirty="0" smtClean="0">
                <a:latin typeface="Arial"/>
                <a:cs typeface="Arial"/>
              </a:rPr>
              <a:t>+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910858" y="0"/>
            <a:ext cx="244475" cy="840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u="heavy" spc="-285" dirty="0" smtClean="0">
                <a:latin typeface="Times New Roman"/>
                <a:cs typeface="Times New Roman"/>
              </a:rPr>
              <a:t> </a:t>
            </a:r>
            <a:r>
              <a:rPr sz="2450" u="heavy" spc="0" dirty="0" smtClean="0">
                <a:latin typeface="Times New Roman"/>
                <a:cs typeface="Times New Roman"/>
              </a:rPr>
              <a:t>1</a:t>
            </a:r>
            <a:endParaRPr sz="2450" dirty="0">
              <a:latin typeface="Times New Roman"/>
              <a:cs typeface="Times New Roman"/>
            </a:endParaRPr>
          </a:p>
          <a:p>
            <a:pPr>
              <a:lnSpc>
                <a:spcPts val="500"/>
              </a:lnSpc>
              <a:spcBef>
                <a:spcPts val="8"/>
              </a:spcBef>
            </a:pPr>
            <a:endParaRPr sz="500" dirty="0"/>
          </a:p>
          <a:p>
            <a:pPr marL="22225">
              <a:lnSpc>
                <a:spcPct val="100000"/>
              </a:lnSpc>
            </a:pPr>
            <a:r>
              <a:rPr sz="2450" i="1" dirty="0" smtClean="0">
                <a:latin typeface="Times New Roman"/>
                <a:cs typeface="Times New Roman"/>
              </a:rPr>
              <a:t>C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189092" y="29662"/>
            <a:ext cx="608330" cy="675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5550" spc="240" baseline="-6006" dirty="0" smtClean="0">
                <a:latin typeface="Arial"/>
                <a:cs typeface="Arial"/>
              </a:rPr>
              <a:t>∑</a:t>
            </a:r>
            <a:r>
              <a:rPr sz="2550" spc="-90" dirty="0" smtClean="0">
                <a:latin typeface="Arial"/>
                <a:cs typeface="Arial"/>
              </a:rPr>
              <a:t>β</a:t>
            </a:r>
            <a:r>
              <a:rPr sz="2100" i="1" spc="0" baseline="-23809" dirty="0" smtClean="0">
                <a:latin typeface="Times New Roman"/>
                <a:cs typeface="Times New Roman"/>
              </a:rPr>
              <a:t>i</a:t>
            </a:r>
            <a:endParaRPr sz="2100" baseline="-23809" dirty="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752905" y="181473"/>
            <a:ext cx="116205" cy="236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 smtClean="0">
                <a:latin typeface="Times New Roman"/>
                <a:cs typeface="Times New Roman"/>
              </a:rPr>
              <a:t>2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325354" y="656173"/>
            <a:ext cx="76200" cy="236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0" dirty="0" smtClean="0">
                <a:latin typeface="Times New Roman"/>
                <a:cs typeface="Times New Roman"/>
              </a:rPr>
              <a:t>i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6" name="object 88"/>
          <p:cNvSpPr/>
          <p:nvPr/>
        </p:nvSpPr>
        <p:spPr>
          <a:xfrm>
            <a:off x="5507180" y="2306780"/>
            <a:ext cx="0" cy="356936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89"/>
          <p:cNvSpPr/>
          <p:nvPr/>
        </p:nvSpPr>
        <p:spPr>
          <a:xfrm>
            <a:off x="5573006" y="2327585"/>
            <a:ext cx="0" cy="3463615"/>
          </a:xfrm>
          <a:custGeom>
            <a:avLst/>
            <a:gdLst/>
            <a:ahLst/>
            <a:cxnLst/>
            <a:rect l="l" t="t" r="r" b="b"/>
            <a:pathLst>
              <a:path w="14940" h="2976521">
                <a:moveTo>
                  <a:pt x="14940" y="0"/>
                </a:moveTo>
                <a:lnTo>
                  <a:pt x="0" y="2976521"/>
                </a:lnTo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91"/>
          <p:cNvSpPr/>
          <p:nvPr/>
        </p:nvSpPr>
        <p:spPr>
          <a:xfrm>
            <a:off x="6334080" y="2343238"/>
            <a:ext cx="0" cy="3463616"/>
          </a:xfrm>
          <a:custGeom>
            <a:avLst/>
            <a:gdLst/>
            <a:ahLst/>
            <a:cxnLst/>
            <a:rect l="l" t="t" r="r" b="b"/>
            <a:pathLst>
              <a:path w="14940" h="2976522">
                <a:moveTo>
                  <a:pt x="14940" y="0"/>
                </a:moveTo>
                <a:lnTo>
                  <a:pt x="0" y="2976522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93"/>
          <p:cNvSpPr/>
          <p:nvPr/>
        </p:nvSpPr>
        <p:spPr>
          <a:xfrm>
            <a:off x="4791337" y="2337000"/>
            <a:ext cx="0" cy="3463616"/>
          </a:xfrm>
          <a:custGeom>
            <a:avLst/>
            <a:gdLst/>
            <a:ahLst/>
            <a:cxnLst/>
            <a:rect l="l" t="t" r="r" b="b"/>
            <a:pathLst>
              <a:path w="14940" h="2976522">
                <a:moveTo>
                  <a:pt x="14940" y="0"/>
                </a:moveTo>
                <a:lnTo>
                  <a:pt x="0" y="2976522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2"/>
          <p:cNvSpPr txBox="1"/>
          <p:nvPr/>
        </p:nvSpPr>
        <p:spPr>
          <a:xfrm>
            <a:off x="76200" y="1981200"/>
            <a:ext cx="1600200" cy="533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800" spc="-20" dirty="0" smtClean="0">
                <a:solidFill>
                  <a:schemeClr val="accent6"/>
                </a:solidFill>
                <a:latin typeface="Calibri"/>
                <a:cs typeface="Calibri"/>
              </a:rPr>
              <a:t>Model </a:t>
            </a:r>
            <a:r>
              <a:rPr lang="en-US" sz="2800" spc="-20" dirty="0" smtClean="0">
                <a:solidFill>
                  <a:schemeClr val="accent6"/>
                </a:solidFill>
                <a:latin typeface="Calibri"/>
                <a:cs typeface="Calibri"/>
              </a:rPr>
              <a:t>2</a:t>
            </a:r>
            <a:endParaRPr sz="2800" dirty="0">
              <a:solidFill>
                <a:schemeClr val="accent6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23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9430" y="3704924"/>
            <a:ext cx="49657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2988" y="2539538"/>
            <a:ext cx="423949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4224346" y="2566728"/>
            <a:ext cx="320707" cy="3467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224329" y="256672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172988" y="3503813"/>
            <a:ext cx="423949" cy="44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4224346" y="3531554"/>
            <a:ext cx="320707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4224329" y="353155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923606" y="3146366"/>
            <a:ext cx="423949" cy="4447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974832" y="3172552"/>
            <a:ext cx="320707" cy="346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974815" y="317255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959331" y="3491345"/>
            <a:ext cx="419792" cy="448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009931" y="3519915"/>
            <a:ext cx="320708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009915" y="3519915"/>
            <a:ext cx="320723" cy="346785"/>
          </a:xfrm>
          <a:custGeom>
            <a:avLst/>
            <a:gdLst/>
            <a:ahLst/>
            <a:cxnLst/>
            <a:rect l="l" t="t" r="r" b="b"/>
            <a:pathLst>
              <a:path w="320723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1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230388" y="4085704"/>
            <a:ext cx="423949" cy="4488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6282081" y="4114116"/>
            <a:ext cx="320708" cy="3467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6282064" y="4114116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762403" y="4015046"/>
            <a:ext cx="423949" cy="44473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814691" y="4040957"/>
            <a:ext cx="320708" cy="34678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814675" y="404095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7722523" y="3848792"/>
            <a:ext cx="419792" cy="4488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7771603" y="3877868"/>
            <a:ext cx="320707" cy="34678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7771587" y="387786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861260" y="5444836"/>
            <a:ext cx="419792" cy="44473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911567" y="5470890"/>
            <a:ext cx="320707" cy="34678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911550" y="547089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6571211" y="3300152"/>
            <a:ext cx="423949" cy="44473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6622081" y="3326193"/>
            <a:ext cx="320707" cy="34678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6622064" y="33261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6907875" y="2714104"/>
            <a:ext cx="419792" cy="4488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6957876" y="2740409"/>
            <a:ext cx="320708" cy="34678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6957859" y="2740409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6151417" y="3503813"/>
            <a:ext cx="419792" cy="4488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6201590" y="3531554"/>
            <a:ext cx="320707" cy="34678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6201573" y="353155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260272" y="4389119"/>
            <a:ext cx="423949" cy="44888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311305" y="4418805"/>
            <a:ext cx="320708" cy="3467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311289" y="4418805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4493028" y="3420687"/>
            <a:ext cx="423949" cy="44888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4545076" y="3448611"/>
            <a:ext cx="320708" cy="34678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4545059" y="344861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4493028" y="2971799"/>
            <a:ext cx="423949" cy="44888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545076" y="2998871"/>
            <a:ext cx="320708" cy="34678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545059" y="299887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3491345" y="2755669"/>
            <a:ext cx="423949" cy="44888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3543791" y="2785050"/>
            <a:ext cx="320707" cy="34678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3543774" y="27850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2739043" y="4085704"/>
            <a:ext cx="419792" cy="44888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2788805" y="4113141"/>
            <a:ext cx="320707" cy="34678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2788789" y="411314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3798916" y="4023359"/>
            <a:ext cx="419792" cy="44888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3849418" y="4051549"/>
            <a:ext cx="320707" cy="34678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6392486" y="2905298"/>
            <a:ext cx="419792" cy="44473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442447" y="2931185"/>
            <a:ext cx="320707" cy="34678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6442430" y="2931185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1" y="342420"/>
                </a:lnTo>
                <a:lnTo>
                  <a:pt x="170247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 txBox="1"/>
          <p:nvPr/>
        </p:nvSpPr>
        <p:spPr>
          <a:xfrm>
            <a:off x="4046484" y="6062574"/>
            <a:ext cx="322643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 of 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positive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nod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65082" y="175712"/>
            <a:ext cx="4116704" cy="460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i="1" spc="-5" dirty="0" smtClean="0">
                <a:latin typeface="Times New Roman"/>
                <a:cs typeface="Times New Roman"/>
              </a:rPr>
              <a:t>C</a:t>
            </a:r>
            <a:r>
              <a:rPr sz="2450" i="1" spc="0" dirty="0" smtClean="0">
                <a:latin typeface="Times New Roman"/>
                <a:cs typeface="Times New Roman"/>
              </a:rPr>
              <a:t>o</a:t>
            </a:r>
            <a:r>
              <a:rPr sz="2450" i="1" spc="-5" dirty="0" smtClean="0">
                <a:latin typeface="Times New Roman"/>
                <a:cs typeface="Times New Roman"/>
              </a:rPr>
              <a:t>s</a:t>
            </a:r>
            <a:r>
              <a:rPr sz="2450" i="1" spc="120" dirty="0" smtClean="0">
                <a:latin typeface="Times New Roman"/>
                <a:cs typeface="Times New Roman"/>
              </a:rPr>
              <a:t>t</a:t>
            </a:r>
            <a:r>
              <a:rPr sz="2450" spc="155" dirty="0" smtClean="0">
                <a:latin typeface="Times New Roman"/>
                <a:cs typeface="Times New Roman"/>
              </a:rPr>
              <a:t>(</a:t>
            </a:r>
            <a:r>
              <a:rPr sz="2450" i="1" spc="110" dirty="0" smtClean="0">
                <a:latin typeface="Times New Roman"/>
                <a:cs typeface="Times New Roman"/>
              </a:rPr>
              <a:t>y</a:t>
            </a:r>
            <a:r>
              <a:rPr sz="2100" i="1" spc="7" baseline="-23809" dirty="0" smtClean="0">
                <a:latin typeface="Times New Roman"/>
                <a:cs typeface="Times New Roman"/>
              </a:rPr>
              <a:t>p</a:t>
            </a:r>
            <a:r>
              <a:rPr sz="2100" i="1" spc="0" baseline="-23809" dirty="0" smtClean="0">
                <a:latin typeface="Times New Roman"/>
                <a:cs typeface="Times New Roman"/>
              </a:rPr>
              <a:t>r</a:t>
            </a:r>
            <a:r>
              <a:rPr sz="2100" i="1" spc="-7" baseline="-23809" dirty="0" smtClean="0">
                <a:latin typeface="Times New Roman"/>
                <a:cs typeface="Times New Roman"/>
              </a:rPr>
              <a:t>e</a:t>
            </a:r>
            <a:r>
              <a:rPr sz="2100" i="1" spc="7" baseline="-23809" dirty="0" smtClean="0">
                <a:latin typeface="Times New Roman"/>
                <a:cs typeface="Times New Roman"/>
              </a:rPr>
              <a:t>d</a:t>
            </a:r>
            <a:r>
              <a:rPr sz="2100" i="1" spc="-277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,</a:t>
            </a:r>
            <a:r>
              <a:rPr sz="2450" spc="-180" dirty="0" smtClean="0">
                <a:latin typeface="Times New Roman"/>
                <a:cs typeface="Times New Roman"/>
              </a:rPr>
              <a:t> </a:t>
            </a:r>
            <a:r>
              <a:rPr sz="2450" i="1" spc="-30" dirty="0" smtClean="0">
                <a:latin typeface="Times New Roman"/>
                <a:cs typeface="Times New Roman"/>
              </a:rPr>
              <a:t>y</a:t>
            </a:r>
            <a:r>
              <a:rPr sz="2100" i="1" spc="-7" baseline="-23809" dirty="0" smtClean="0">
                <a:latin typeface="Times New Roman"/>
                <a:cs typeface="Times New Roman"/>
              </a:rPr>
              <a:t>t</a:t>
            </a:r>
            <a:r>
              <a:rPr sz="2100" i="1" spc="0" baseline="-23809" dirty="0" smtClean="0">
                <a:latin typeface="Times New Roman"/>
                <a:cs typeface="Times New Roman"/>
              </a:rPr>
              <a:t>r</a:t>
            </a:r>
            <a:r>
              <a:rPr sz="2100" i="1" spc="7" baseline="-23809" dirty="0" smtClean="0">
                <a:latin typeface="Times New Roman"/>
                <a:cs typeface="Times New Roman"/>
              </a:rPr>
              <a:t>ue</a:t>
            </a:r>
            <a:r>
              <a:rPr sz="2100" i="1" spc="-127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)</a:t>
            </a:r>
            <a:r>
              <a:rPr sz="2450" spc="-195" dirty="0" smtClean="0">
                <a:latin typeface="Times New Roman"/>
                <a:cs typeface="Times New Roman"/>
              </a:rPr>
              <a:t> </a:t>
            </a:r>
            <a:r>
              <a:rPr sz="2450" spc="-90" dirty="0" smtClean="0">
                <a:latin typeface="Arial"/>
                <a:cs typeface="Arial"/>
              </a:rPr>
              <a:t>=</a:t>
            </a:r>
            <a:r>
              <a:rPr sz="2450" spc="-160" dirty="0" smtClean="0">
                <a:latin typeface="Arial"/>
                <a:cs typeface="Arial"/>
              </a:rPr>
              <a:t> </a:t>
            </a:r>
            <a:r>
              <a:rPr sz="2450" i="1" spc="0" dirty="0" smtClean="0">
                <a:latin typeface="Times New Roman"/>
                <a:cs typeface="Times New Roman"/>
              </a:rPr>
              <a:t>S</a:t>
            </a:r>
            <a:r>
              <a:rPr sz="2450" i="1" spc="-20" dirty="0" smtClean="0">
                <a:latin typeface="Times New Roman"/>
                <a:cs typeface="Times New Roman"/>
              </a:rPr>
              <a:t>VM</a:t>
            </a:r>
            <a:r>
              <a:rPr sz="2450" i="1" spc="-5" dirty="0" smtClean="0">
                <a:latin typeface="Times New Roman"/>
                <a:cs typeface="Times New Roman"/>
              </a:rPr>
              <a:t>C</a:t>
            </a:r>
            <a:r>
              <a:rPr sz="2450" i="1" spc="0" dirty="0" smtClean="0">
                <a:latin typeface="Times New Roman"/>
                <a:cs typeface="Times New Roman"/>
              </a:rPr>
              <a:t>o</a:t>
            </a:r>
            <a:r>
              <a:rPr sz="2450" i="1" spc="-5" dirty="0" smtClean="0">
                <a:latin typeface="Times New Roman"/>
                <a:cs typeface="Times New Roman"/>
              </a:rPr>
              <a:t>s</a:t>
            </a:r>
            <a:r>
              <a:rPr sz="2450" i="1" spc="120" dirty="0" smtClean="0">
                <a:latin typeface="Times New Roman"/>
                <a:cs typeface="Times New Roman"/>
              </a:rPr>
              <a:t>t</a:t>
            </a:r>
            <a:r>
              <a:rPr sz="2450" spc="55" dirty="0" smtClean="0">
                <a:latin typeface="Times New Roman"/>
                <a:cs typeface="Times New Roman"/>
              </a:rPr>
              <a:t>(</a:t>
            </a:r>
            <a:r>
              <a:rPr sz="2550" spc="-90" dirty="0" smtClean="0">
                <a:latin typeface="Arial"/>
                <a:cs typeface="Arial"/>
              </a:rPr>
              <a:t>β</a:t>
            </a:r>
            <a:r>
              <a:rPr sz="2100" i="1" spc="0" baseline="-23809" dirty="0" smtClean="0">
                <a:latin typeface="Times New Roman"/>
                <a:cs typeface="Times New Roman"/>
              </a:rPr>
              <a:t>i</a:t>
            </a:r>
            <a:r>
              <a:rPr sz="2100" i="1" spc="-89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)</a:t>
            </a:r>
            <a:r>
              <a:rPr sz="2450" spc="-330" dirty="0" smtClean="0">
                <a:latin typeface="Times New Roman"/>
                <a:cs typeface="Times New Roman"/>
              </a:rPr>
              <a:t> </a:t>
            </a:r>
            <a:r>
              <a:rPr sz="2450" spc="-90" dirty="0" smtClean="0">
                <a:latin typeface="Arial"/>
                <a:cs typeface="Arial"/>
              </a:rPr>
              <a:t>+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910858" y="0"/>
            <a:ext cx="244475" cy="840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u="heavy" spc="-285" dirty="0" smtClean="0">
                <a:latin typeface="Times New Roman"/>
                <a:cs typeface="Times New Roman"/>
              </a:rPr>
              <a:t> </a:t>
            </a:r>
            <a:r>
              <a:rPr sz="2450" u="heavy" spc="0" dirty="0" smtClean="0">
                <a:latin typeface="Times New Roman"/>
                <a:cs typeface="Times New Roman"/>
              </a:rPr>
              <a:t>1</a:t>
            </a:r>
            <a:endParaRPr sz="2450" dirty="0">
              <a:latin typeface="Times New Roman"/>
              <a:cs typeface="Times New Roman"/>
            </a:endParaRPr>
          </a:p>
          <a:p>
            <a:pPr>
              <a:lnSpc>
                <a:spcPts val="500"/>
              </a:lnSpc>
              <a:spcBef>
                <a:spcPts val="8"/>
              </a:spcBef>
            </a:pPr>
            <a:endParaRPr sz="500" dirty="0"/>
          </a:p>
          <a:p>
            <a:pPr marL="22225">
              <a:lnSpc>
                <a:spcPct val="100000"/>
              </a:lnSpc>
            </a:pPr>
            <a:r>
              <a:rPr sz="2450" i="1" dirty="0" smtClean="0">
                <a:latin typeface="Times New Roman"/>
                <a:cs typeface="Times New Roman"/>
              </a:rPr>
              <a:t>C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189092" y="29662"/>
            <a:ext cx="608330" cy="675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5550" spc="240" baseline="-6006" dirty="0" smtClean="0">
                <a:latin typeface="Arial"/>
                <a:cs typeface="Arial"/>
              </a:rPr>
              <a:t>∑</a:t>
            </a:r>
            <a:r>
              <a:rPr sz="2550" spc="-90" dirty="0" smtClean="0">
                <a:latin typeface="Arial"/>
                <a:cs typeface="Arial"/>
              </a:rPr>
              <a:t>β</a:t>
            </a:r>
            <a:r>
              <a:rPr sz="2100" i="1" spc="0" baseline="-23809" dirty="0" smtClean="0">
                <a:latin typeface="Times New Roman"/>
                <a:cs typeface="Times New Roman"/>
              </a:rPr>
              <a:t>i</a:t>
            </a:r>
            <a:endParaRPr sz="2100" baseline="-23809" dirty="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752905" y="181473"/>
            <a:ext cx="116205" cy="236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 smtClean="0">
                <a:latin typeface="Times New Roman"/>
                <a:cs typeface="Times New Roman"/>
              </a:rPr>
              <a:t>2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325354" y="656173"/>
            <a:ext cx="76200" cy="236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0" dirty="0" smtClean="0">
                <a:latin typeface="Times New Roman"/>
                <a:cs typeface="Times New Roman"/>
              </a:rPr>
              <a:t>i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6" name="object 88"/>
          <p:cNvSpPr/>
          <p:nvPr/>
        </p:nvSpPr>
        <p:spPr>
          <a:xfrm>
            <a:off x="5507180" y="2306780"/>
            <a:ext cx="0" cy="356936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89"/>
          <p:cNvSpPr/>
          <p:nvPr/>
        </p:nvSpPr>
        <p:spPr>
          <a:xfrm>
            <a:off x="5573006" y="2327585"/>
            <a:ext cx="0" cy="3463615"/>
          </a:xfrm>
          <a:custGeom>
            <a:avLst/>
            <a:gdLst/>
            <a:ahLst/>
            <a:cxnLst/>
            <a:rect l="l" t="t" r="r" b="b"/>
            <a:pathLst>
              <a:path w="14940" h="2976521">
                <a:moveTo>
                  <a:pt x="14940" y="0"/>
                </a:moveTo>
                <a:lnTo>
                  <a:pt x="0" y="2976521"/>
                </a:lnTo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91"/>
          <p:cNvSpPr/>
          <p:nvPr/>
        </p:nvSpPr>
        <p:spPr>
          <a:xfrm>
            <a:off x="6334080" y="2343238"/>
            <a:ext cx="0" cy="3463616"/>
          </a:xfrm>
          <a:custGeom>
            <a:avLst/>
            <a:gdLst/>
            <a:ahLst/>
            <a:cxnLst/>
            <a:rect l="l" t="t" r="r" b="b"/>
            <a:pathLst>
              <a:path w="14940" h="2976522">
                <a:moveTo>
                  <a:pt x="14940" y="0"/>
                </a:moveTo>
                <a:lnTo>
                  <a:pt x="0" y="2976522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93"/>
          <p:cNvSpPr/>
          <p:nvPr/>
        </p:nvSpPr>
        <p:spPr>
          <a:xfrm>
            <a:off x="4791337" y="2337000"/>
            <a:ext cx="0" cy="3463616"/>
          </a:xfrm>
          <a:custGeom>
            <a:avLst/>
            <a:gdLst/>
            <a:ahLst/>
            <a:cxnLst/>
            <a:rect l="l" t="t" r="r" b="b"/>
            <a:pathLst>
              <a:path w="14940" h="2976522">
                <a:moveTo>
                  <a:pt x="14940" y="0"/>
                </a:moveTo>
                <a:lnTo>
                  <a:pt x="0" y="2976522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2"/>
          <p:cNvSpPr txBox="1"/>
          <p:nvPr/>
        </p:nvSpPr>
        <p:spPr>
          <a:xfrm>
            <a:off x="76200" y="1981200"/>
            <a:ext cx="1600200" cy="2667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800" spc="-20" dirty="0" smtClean="0">
                <a:solidFill>
                  <a:schemeClr val="accent6"/>
                </a:solidFill>
                <a:latin typeface="Calibri"/>
                <a:cs typeface="Calibri"/>
              </a:rPr>
              <a:t>Model </a:t>
            </a:r>
            <a:r>
              <a:rPr lang="en-US" sz="2800" spc="-20" dirty="0" smtClean="0">
                <a:solidFill>
                  <a:schemeClr val="accent6"/>
                </a:solidFill>
                <a:latin typeface="Calibri"/>
                <a:cs typeface="Calibri"/>
              </a:rPr>
              <a:t>2</a:t>
            </a:r>
            <a:endParaRPr lang="en-US" sz="2800" spc="-20" dirty="0" smtClean="0">
              <a:solidFill>
                <a:schemeClr val="accent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800" spc="-20" dirty="0">
              <a:solidFill>
                <a:schemeClr val="accent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400" spc="-20" dirty="0" smtClean="0">
                <a:solidFill>
                  <a:schemeClr val="accent6"/>
                </a:solidFill>
                <a:latin typeface="Calibri"/>
                <a:cs typeface="Calibri"/>
              </a:rPr>
              <a:t>vector:</a:t>
            </a:r>
          </a:p>
          <a:p>
            <a:pPr marL="12700">
              <a:lnSpc>
                <a:spcPct val="100000"/>
              </a:lnSpc>
            </a:pPr>
            <a:r>
              <a:rPr lang="en-US" sz="2400" spc="-20" dirty="0" smtClean="0">
                <a:solidFill>
                  <a:schemeClr val="accent6"/>
                </a:solidFill>
                <a:latin typeface="Calibri"/>
                <a:cs typeface="Calibri"/>
              </a:rPr>
              <a:t>(1,0</a:t>
            </a:r>
            <a:r>
              <a:rPr lang="en-US" sz="2400" spc="-20" dirty="0" smtClean="0">
                <a:solidFill>
                  <a:schemeClr val="accent6"/>
                </a:solidFill>
                <a:latin typeface="Calibri"/>
                <a:cs typeface="Calibri"/>
              </a:rPr>
              <a:t>)</a:t>
            </a:r>
          </a:p>
          <a:p>
            <a:pPr marL="12700">
              <a:lnSpc>
                <a:spcPct val="100000"/>
              </a:lnSpc>
            </a:pPr>
            <a:endParaRPr lang="en-US" sz="2400" spc="-20" dirty="0">
              <a:solidFill>
                <a:schemeClr val="accent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400" spc="-20" dirty="0" err="1" smtClean="0">
                <a:solidFill>
                  <a:schemeClr val="accent6"/>
                </a:solidFill>
                <a:latin typeface="Calibri"/>
                <a:cs typeface="Calibri"/>
              </a:rPr>
              <a:t>ß</a:t>
            </a:r>
            <a:r>
              <a:rPr lang="en-US" sz="2400" spc="-20" baseline="-25000" dirty="0" err="1" smtClean="0">
                <a:solidFill>
                  <a:schemeClr val="accent6"/>
                </a:solidFill>
                <a:latin typeface="Calibri"/>
                <a:cs typeface="Calibri"/>
              </a:rPr>
              <a:t>nodes</a:t>
            </a:r>
            <a:r>
              <a:rPr lang="en-US" sz="2400" spc="-20" dirty="0" smtClean="0">
                <a:solidFill>
                  <a:schemeClr val="accent6"/>
                </a:solidFill>
                <a:latin typeface="Calibri"/>
                <a:cs typeface="Calibri"/>
              </a:rPr>
              <a:t> = 1</a:t>
            </a:r>
          </a:p>
          <a:p>
            <a:pPr marL="12700">
              <a:lnSpc>
                <a:spcPct val="100000"/>
              </a:lnSpc>
            </a:pPr>
            <a:r>
              <a:rPr lang="en-US" sz="2400" spc="-20" dirty="0" err="1" smtClean="0">
                <a:solidFill>
                  <a:schemeClr val="accent6"/>
                </a:solidFill>
                <a:latin typeface="Calibri"/>
                <a:cs typeface="Calibri"/>
              </a:rPr>
              <a:t>ß</a:t>
            </a:r>
            <a:r>
              <a:rPr lang="en-US" sz="2400" spc="-20" baseline="-25000" dirty="0" err="1" smtClean="0">
                <a:solidFill>
                  <a:schemeClr val="accent6"/>
                </a:solidFill>
                <a:latin typeface="Calibri"/>
                <a:cs typeface="Calibri"/>
              </a:rPr>
              <a:t>age</a:t>
            </a:r>
            <a:r>
              <a:rPr lang="en-US" sz="2400" spc="-20" dirty="0" smtClean="0">
                <a:solidFill>
                  <a:schemeClr val="accent6"/>
                </a:solidFill>
                <a:latin typeface="Calibri"/>
                <a:cs typeface="Calibri"/>
              </a:rPr>
              <a:t>    = 0</a:t>
            </a:r>
          </a:p>
          <a:p>
            <a:pPr marL="12700">
              <a:lnSpc>
                <a:spcPct val="100000"/>
              </a:lnSpc>
            </a:pPr>
            <a:endParaRPr lang="en-US" sz="2400" spc="-20" dirty="0">
              <a:solidFill>
                <a:schemeClr val="accent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spc="-20" dirty="0" smtClean="0">
              <a:solidFill>
                <a:schemeClr val="accent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spc="-20" dirty="0">
              <a:solidFill>
                <a:schemeClr val="accent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spc="-20" dirty="0" smtClean="0">
              <a:solidFill>
                <a:schemeClr val="accent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sz="2400" dirty="0">
              <a:solidFill>
                <a:schemeClr val="accent6"/>
              </a:solidFill>
              <a:latin typeface="Calibri"/>
              <a:cs typeface="Calibri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562600" y="4038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178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9430" y="3704924"/>
            <a:ext cx="49657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2988" y="2539538"/>
            <a:ext cx="423949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4224346" y="2566728"/>
            <a:ext cx="320707" cy="3467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224329" y="256672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172988" y="3503813"/>
            <a:ext cx="423949" cy="44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4224346" y="3531554"/>
            <a:ext cx="320707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4224329" y="353155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923606" y="3146366"/>
            <a:ext cx="423949" cy="4447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974832" y="3172552"/>
            <a:ext cx="320707" cy="346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974815" y="317255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959331" y="3491345"/>
            <a:ext cx="419792" cy="448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009931" y="3519915"/>
            <a:ext cx="320708" cy="34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009915" y="3519915"/>
            <a:ext cx="320723" cy="346785"/>
          </a:xfrm>
          <a:custGeom>
            <a:avLst/>
            <a:gdLst/>
            <a:ahLst/>
            <a:cxnLst/>
            <a:rect l="l" t="t" r="r" b="b"/>
            <a:pathLst>
              <a:path w="320723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1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230388" y="4085704"/>
            <a:ext cx="423949" cy="4488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6282081" y="4114116"/>
            <a:ext cx="320708" cy="3467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6282064" y="4114116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762403" y="4015046"/>
            <a:ext cx="423949" cy="44473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814691" y="4040957"/>
            <a:ext cx="320708" cy="34678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814675" y="404095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7722523" y="3848792"/>
            <a:ext cx="419792" cy="4488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7771603" y="3877868"/>
            <a:ext cx="320707" cy="34678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7771587" y="387786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861260" y="5444836"/>
            <a:ext cx="419792" cy="44473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911567" y="5470890"/>
            <a:ext cx="320707" cy="34678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911550" y="547089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6571211" y="3300152"/>
            <a:ext cx="423949" cy="44473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6622081" y="3326193"/>
            <a:ext cx="320707" cy="34678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6622064" y="33261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6907875" y="2714104"/>
            <a:ext cx="419792" cy="4488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6957876" y="2740409"/>
            <a:ext cx="320708" cy="34678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6957859" y="2740409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6151417" y="3503813"/>
            <a:ext cx="419792" cy="4488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6201590" y="3531554"/>
            <a:ext cx="320707" cy="34678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6201573" y="353155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260272" y="4389119"/>
            <a:ext cx="423949" cy="44888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311305" y="4418805"/>
            <a:ext cx="320708" cy="3467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311289" y="4418805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4493028" y="3420687"/>
            <a:ext cx="423949" cy="44888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4545076" y="3448611"/>
            <a:ext cx="320708" cy="34678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4545059" y="344861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4493028" y="2971799"/>
            <a:ext cx="423949" cy="44888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545076" y="2998871"/>
            <a:ext cx="320708" cy="34678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545059" y="299887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3491345" y="2755669"/>
            <a:ext cx="423949" cy="44888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3543791" y="2785050"/>
            <a:ext cx="320707" cy="34678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3543774" y="27850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2739043" y="4085704"/>
            <a:ext cx="419792" cy="44888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2788805" y="4113141"/>
            <a:ext cx="320707" cy="34678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2788789" y="411314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3798916" y="4023359"/>
            <a:ext cx="419792" cy="44888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3849418" y="4051549"/>
            <a:ext cx="320707" cy="34678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6392486" y="2905298"/>
            <a:ext cx="419792" cy="44473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442447" y="2931185"/>
            <a:ext cx="320707" cy="34678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6442430" y="2931185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1" y="342420"/>
                </a:lnTo>
                <a:lnTo>
                  <a:pt x="170247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 txBox="1"/>
          <p:nvPr/>
        </p:nvSpPr>
        <p:spPr>
          <a:xfrm>
            <a:off x="4046484" y="6062574"/>
            <a:ext cx="322643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 of 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positive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nod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65082" y="175712"/>
            <a:ext cx="4116704" cy="460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i="1" spc="-5" dirty="0" smtClean="0">
                <a:latin typeface="Times New Roman"/>
                <a:cs typeface="Times New Roman"/>
              </a:rPr>
              <a:t>C</a:t>
            </a:r>
            <a:r>
              <a:rPr sz="2450" i="1" spc="0" dirty="0" smtClean="0">
                <a:latin typeface="Times New Roman"/>
                <a:cs typeface="Times New Roman"/>
              </a:rPr>
              <a:t>o</a:t>
            </a:r>
            <a:r>
              <a:rPr sz="2450" i="1" spc="-5" dirty="0" smtClean="0">
                <a:latin typeface="Times New Roman"/>
                <a:cs typeface="Times New Roman"/>
              </a:rPr>
              <a:t>s</a:t>
            </a:r>
            <a:r>
              <a:rPr sz="2450" i="1" spc="120" dirty="0" smtClean="0">
                <a:latin typeface="Times New Roman"/>
                <a:cs typeface="Times New Roman"/>
              </a:rPr>
              <a:t>t</a:t>
            </a:r>
            <a:r>
              <a:rPr sz="2450" spc="155" dirty="0" smtClean="0">
                <a:latin typeface="Times New Roman"/>
                <a:cs typeface="Times New Roman"/>
              </a:rPr>
              <a:t>(</a:t>
            </a:r>
            <a:r>
              <a:rPr sz="2450" i="1" spc="110" dirty="0" smtClean="0">
                <a:latin typeface="Times New Roman"/>
                <a:cs typeface="Times New Roman"/>
              </a:rPr>
              <a:t>y</a:t>
            </a:r>
            <a:r>
              <a:rPr sz="2100" i="1" spc="7" baseline="-23809" dirty="0" smtClean="0">
                <a:latin typeface="Times New Roman"/>
                <a:cs typeface="Times New Roman"/>
              </a:rPr>
              <a:t>p</a:t>
            </a:r>
            <a:r>
              <a:rPr sz="2100" i="1" spc="0" baseline="-23809" dirty="0" smtClean="0">
                <a:latin typeface="Times New Roman"/>
                <a:cs typeface="Times New Roman"/>
              </a:rPr>
              <a:t>r</a:t>
            </a:r>
            <a:r>
              <a:rPr sz="2100" i="1" spc="-7" baseline="-23809" dirty="0" smtClean="0">
                <a:latin typeface="Times New Roman"/>
                <a:cs typeface="Times New Roman"/>
              </a:rPr>
              <a:t>e</a:t>
            </a:r>
            <a:r>
              <a:rPr sz="2100" i="1" spc="7" baseline="-23809" dirty="0" smtClean="0">
                <a:latin typeface="Times New Roman"/>
                <a:cs typeface="Times New Roman"/>
              </a:rPr>
              <a:t>d</a:t>
            </a:r>
            <a:r>
              <a:rPr sz="2100" i="1" spc="-277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,</a:t>
            </a:r>
            <a:r>
              <a:rPr sz="2450" spc="-180" dirty="0" smtClean="0">
                <a:latin typeface="Times New Roman"/>
                <a:cs typeface="Times New Roman"/>
              </a:rPr>
              <a:t> </a:t>
            </a:r>
            <a:r>
              <a:rPr sz="2450" i="1" spc="-30" dirty="0" smtClean="0">
                <a:latin typeface="Times New Roman"/>
                <a:cs typeface="Times New Roman"/>
              </a:rPr>
              <a:t>y</a:t>
            </a:r>
            <a:r>
              <a:rPr sz="2100" i="1" spc="-7" baseline="-23809" dirty="0" smtClean="0">
                <a:latin typeface="Times New Roman"/>
                <a:cs typeface="Times New Roman"/>
              </a:rPr>
              <a:t>t</a:t>
            </a:r>
            <a:r>
              <a:rPr sz="2100" i="1" spc="0" baseline="-23809" dirty="0" smtClean="0">
                <a:latin typeface="Times New Roman"/>
                <a:cs typeface="Times New Roman"/>
              </a:rPr>
              <a:t>r</a:t>
            </a:r>
            <a:r>
              <a:rPr sz="2100" i="1" spc="7" baseline="-23809" dirty="0" smtClean="0">
                <a:latin typeface="Times New Roman"/>
                <a:cs typeface="Times New Roman"/>
              </a:rPr>
              <a:t>ue</a:t>
            </a:r>
            <a:r>
              <a:rPr sz="2100" i="1" spc="-127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)</a:t>
            </a:r>
            <a:r>
              <a:rPr sz="2450" spc="-195" dirty="0" smtClean="0">
                <a:latin typeface="Times New Roman"/>
                <a:cs typeface="Times New Roman"/>
              </a:rPr>
              <a:t> </a:t>
            </a:r>
            <a:r>
              <a:rPr sz="2450" spc="-90" dirty="0" smtClean="0">
                <a:latin typeface="Arial"/>
                <a:cs typeface="Arial"/>
              </a:rPr>
              <a:t>=</a:t>
            </a:r>
            <a:r>
              <a:rPr sz="2450" spc="-160" dirty="0" smtClean="0">
                <a:latin typeface="Arial"/>
                <a:cs typeface="Arial"/>
              </a:rPr>
              <a:t> </a:t>
            </a:r>
            <a:r>
              <a:rPr sz="2450" i="1" spc="0" dirty="0" smtClean="0">
                <a:latin typeface="Times New Roman"/>
                <a:cs typeface="Times New Roman"/>
              </a:rPr>
              <a:t>S</a:t>
            </a:r>
            <a:r>
              <a:rPr sz="2450" i="1" spc="-20" dirty="0" smtClean="0">
                <a:latin typeface="Times New Roman"/>
                <a:cs typeface="Times New Roman"/>
              </a:rPr>
              <a:t>VM</a:t>
            </a:r>
            <a:r>
              <a:rPr sz="2450" i="1" spc="-5" dirty="0" smtClean="0">
                <a:latin typeface="Times New Roman"/>
                <a:cs typeface="Times New Roman"/>
              </a:rPr>
              <a:t>C</a:t>
            </a:r>
            <a:r>
              <a:rPr sz="2450" i="1" spc="0" dirty="0" smtClean="0">
                <a:latin typeface="Times New Roman"/>
                <a:cs typeface="Times New Roman"/>
              </a:rPr>
              <a:t>o</a:t>
            </a:r>
            <a:r>
              <a:rPr sz="2450" i="1" spc="-5" dirty="0" smtClean="0">
                <a:latin typeface="Times New Roman"/>
                <a:cs typeface="Times New Roman"/>
              </a:rPr>
              <a:t>s</a:t>
            </a:r>
            <a:r>
              <a:rPr sz="2450" i="1" spc="120" dirty="0" smtClean="0">
                <a:latin typeface="Times New Roman"/>
                <a:cs typeface="Times New Roman"/>
              </a:rPr>
              <a:t>t</a:t>
            </a:r>
            <a:r>
              <a:rPr sz="2450" spc="55" dirty="0" smtClean="0">
                <a:latin typeface="Times New Roman"/>
                <a:cs typeface="Times New Roman"/>
              </a:rPr>
              <a:t>(</a:t>
            </a:r>
            <a:r>
              <a:rPr sz="2550" spc="-90" dirty="0" smtClean="0">
                <a:latin typeface="Arial"/>
                <a:cs typeface="Arial"/>
              </a:rPr>
              <a:t>β</a:t>
            </a:r>
            <a:r>
              <a:rPr sz="2100" i="1" spc="0" baseline="-23809" dirty="0" smtClean="0">
                <a:latin typeface="Times New Roman"/>
                <a:cs typeface="Times New Roman"/>
              </a:rPr>
              <a:t>i</a:t>
            </a:r>
            <a:r>
              <a:rPr sz="2100" i="1" spc="-89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)</a:t>
            </a:r>
            <a:r>
              <a:rPr sz="2450" spc="-330" dirty="0" smtClean="0">
                <a:latin typeface="Times New Roman"/>
                <a:cs typeface="Times New Roman"/>
              </a:rPr>
              <a:t> </a:t>
            </a:r>
            <a:r>
              <a:rPr sz="2450" spc="-90" dirty="0" smtClean="0">
                <a:latin typeface="Arial"/>
                <a:cs typeface="Arial"/>
              </a:rPr>
              <a:t>+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910858" y="0"/>
            <a:ext cx="244475" cy="840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u="heavy" spc="-285" dirty="0" smtClean="0">
                <a:latin typeface="Times New Roman"/>
                <a:cs typeface="Times New Roman"/>
              </a:rPr>
              <a:t> </a:t>
            </a:r>
            <a:r>
              <a:rPr sz="2450" u="heavy" spc="0" dirty="0" smtClean="0">
                <a:latin typeface="Times New Roman"/>
                <a:cs typeface="Times New Roman"/>
              </a:rPr>
              <a:t>1</a:t>
            </a:r>
            <a:endParaRPr sz="2450" dirty="0">
              <a:latin typeface="Times New Roman"/>
              <a:cs typeface="Times New Roman"/>
            </a:endParaRPr>
          </a:p>
          <a:p>
            <a:pPr>
              <a:lnSpc>
                <a:spcPts val="500"/>
              </a:lnSpc>
              <a:spcBef>
                <a:spcPts val="8"/>
              </a:spcBef>
            </a:pPr>
            <a:endParaRPr sz="500" dirty="0"/>
          </a:p>
          <a:p>
            <a:pPr marL="22225">
              <a:lnSpc>
                <a:spcPct val="100000"/>
              </a:lnSpc>
            </a:pPr>
            <a:r>
              <a:rPr sz="2450" i="1" dirty="0" smtClean="0">
                <a:latin typeface="Times New Roman"/>
                <a:cs typeface="Times New Roman"/>
              </a:rPr>
              <a:t>C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189092" y="29662"/>
            <a:ext cx="608330" cy="675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5550" spc="240" baseline="-6006" dirty="0" smtClean="0">
                <a:latin typeface="Arial"/>
                <a:cs typeface="Arial"/>
              </a:rPr>
              <a:t>∑</a:t>
            </a:r>
            <a:r>
              <a:rPr sz="2550" spc="-90" dirty="0" smtClean="0">
                <a:latin typeface="Arial"/>
                <a:cs typeface="Arial"/>
              </a:rPr>
              <a:t>β</a:t>
            </a:r>
            <a:r>
              <a:rPr sz="2100" i="1" spc="0" baseline="-23809" dirty="0" smtClean="0">
                <a:latin typeface="Times New Roman"/>
                <a:cs typeface="Times New Roman"/>
              </a:rPr>
              <a:t>i</a:t>
            </a:r>
            <a:endParaRPr sz="2100" baseline="-23809" dirty="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752905" y="181473"/>
            <a:ext cx="116205" cy="236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 smtClean="0">
                <a:latin typeface="Times New Roman"/>
                <a:cs typeface="Times New Roman"/>
              </a:rPr>
              <a:t>2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325354" y="656173"/>
            <a:ext cx="76200" cy="236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0" dirty="0" smtClean="0">
                <a:latin typeface="Times New Roman"/>
                <a:cs typeface="Times New Roman"/>
              </a:rPr>
              <a:t>i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6" name="object 88"/>
          <p:cNvSpPr/>
          <p:nvPr/>
        </p:nvSpPr>
        <p:spPr>
          <a:xfrm>
            <a:off x="5507180" y="2306780"/>
            <a:ext cx="0" cy="356936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89"/>
          <p:cNvSpPr/>
          <p:nvPr/>
        </p:nvSpPr>
        <p:spPr>
          <a:xfrm>
            <a:off x="5573006" y="2327585"/>
            <a:ext cx="0" cy="3463615"/>
          </a:xfrm>
          <a:custGeom>
            <a:avLst/>
            <a:gdLst/>
            <a:ahLst/>
            <a:cxnLst/>
            <a:rect l="l" t="t" r="r" b="b"/>
            <a:pathLst>
              <a:path w="14940" h="2976521">
                <a:moveTo>
                  <a:pt x="14940" y="0"/>
                </a:moveTo>
                <a:lnTo>
                  <a:pt x="0" y="2976521"/>
                </a:lnTo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91"/>
          <p:cNvSpPr/>
          <p:nvPr/>
        </p:nvSpPr>
        <p:spPr>
          <a:xfrm>
            <a:off x="6334080" y="2343238"/>
            <a:ext cx="0" cy="3463616"/>
          </a:xfrm>
          <a:custGeom>
            <a:avLst/>
            <a:gdLst/>
            <a:ahLst/>
            <a:cxnLst/>
            <a:rect l="l" t="t" r="r" b="b"/>
            <a:pathLst>
              <a:path w="14940" h="2976522">
                <a:moveTo>
                  <a:pt x="14940" y="0"/>
                </a:moveTo>
                <a:lnTo>
                  <a:pt x="0" y="2976522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93"/>
          <p:cNvSpPr/>
          <p:nvPr/>
        </p:nvSpPr>
        <p:spPr>
          <a:xfrm>
            <a:off x="4791337" y="2337000"/>
            <a:ext cx="0" cy="3463616"/>
          </a:xfrm>
          <a:custGeom>
            <a:avLst/>
            <a:gdLst/>
            <a:ahLst/>
            <a:cxnLst/>
            <a:rect l="l" t="t" r="r" b="b"/>
            <a:pathLst>
              <a:path w="14940" h="2976522">
                <a:moveTo>
                  <a:pt x="14940" y="0"/>
                </a:moveTo>
                <a:lnTo>
                  <a:pt x="0" y="2976522"/>
                </a:lnTo>
              </a:path>
            </a:pathLst>
          </a:custGeom>
          <a:ln w="38099">
            <a:solidFill>
              <a:srgbClr val="AAC46C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2"/>
          <p:cNvSpPr txBox="1"/>
          <p:nvPr/>
        </p:nvSpPr>
        <p:spPr>
          <a:xfrm>
            <a:off x="76200" y="1981200"/>
            <a:ext cx="1600200" cy="2667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800" spc="-20" dirty="0" smtClean="0">
                <a:solidFill>
                  <a:schemeClr val="accent6"/>
                </a:solidFill>
                <a:latin typeface="Calibri"/>
                <a:cs typeface="Calibri"/>
              </a:rPr>
              <a:t>Model </a:t>
            </a:r>
            <a:r>
              <a:rPr lang="en-US" sz="2800" spc="-20" dirty="0" smtClean="0">
                <a:solidFill>
                  <a:schemeClr val="accent6"/>
                </a:solidFill>
                <a:latin typeface="Calibri"/>
                <a:cs typeface="Calibri"/>
              </a:rPr>
              <a:t>2</a:t>
            </a:r>
            <a:endParaRPr lang="en-US" sz="2800" spc="-20" dirty="0" smtClean="0">
              <a:solidFill>
                <a:schemeClr val="accent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800" spc="-20" dirty="0">
              <a:solidFill>
                <a:schemeClr val="accent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400" spc="-20" dirty="0" smtClean="0">
                <a:solidFill>
                  <a:schemeClr val="accent6"/>
                </a:solidFill>
                <a:latin typeface="Calibri"/>
                <a:cs typeface="Calibri"/>
              </a:rPr>
              <a:t>vector:</a:t>
            </a:r>
          </a:p>
          <a:p>
            <a:pPr marL="12700">
              <a:lnSpc>
                <a:spcPct val="100000"/>
              </a:lnSpc>
            </a:pPr>
            <a:r>
              <a:rPr lang="en-US" sz="2400" spc="-20" dirty="0" smtClean="0">
                <a:solidFill>
                  <a:schemeClr val="accent6"/>
                </a:solidFill>
                <a:latin typeface="Calibri"/>
                <a:cs typeface="Calibri"/>
              </a:rPr>
              <a:t>(1,0</a:t>
            </a:r>
            <a:r>
              <a:rPr lang="en-US" sz="2400" spc="-20" dirty="0" smtClean="0">
                <a:solidFill>
                  <a:schemeClr val="accent6"/>
                </a:solidFill>
                <a:latin typeface="Calibri"/>
                <a:cs typeface="Calibri"/>
              </a:rPr>
              <a:t>)</a:t>
            </a:r>
          </a:p>
          <a:p>
            <a:pPr marL="12700">
              <a:lnSpc>
                <a:spcPct val="100000"/>
              </a:lnSpc>
            </a:pPr>
            <a:endParaRPr lang="en-US" sz="2400" spc="-20" dirty="0">
              <a:solidFill>
                <a:schemeClr val="accent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400" spc="-20" dirty="0" err="1" smtClean="0">
                <a:solidFill>
                  <a:schemeClr val="accent6"/>
                </a:solidFill>
                <a:latin typeface="Calibri"/>
                <a:cs typeface="Calibri"/>
              </a:rPr>
              <a:t>ß</a:t>
            </a:r>
            <a:r>
              <a:rPr lang="en-US" sz="2400" spc="-20" baseline="-25000" dirty="0" err="1" smtClean="0">
                <a:solidFill>
                  <a:schemeClr val="accent6"/>
                </a:solidFill>
                <a:latin typeface="Calibri"/>
                <a:cs typeface="Calibri"/>
              </a:rPr>
              <a:t>nodes</a:t>
            </a:r>
            <a:r>
              <a:rPr lang="en-US" sz="2400" spc="-20" dirty="0" smtClean="0">
                <a:solidFill>
                  <a:schemeClr val="accent6"/>
                </a:solidFill>
                <a:latin typeface="Calibri"/>
                <a:cs typeface="Calibri"/>
              </a:rPr>
              <a:t> = 1</a:t>
            </a:r>
          </a:p>
          <a:p>
            <a:pPr marL="12700">
              <a:lnSpc>
                <a:spcPct val="100000"/>
              </a:lnSpc>
            </a:pPr>
            <a:r>
              <a:rPr lang="en-US" sz="2400" spc="-20" dirty="0" err="1" smtClean="0">
                <a:solidFill>
                  <a:schemeClr val="accent6"/>
                </a:solidFill>
                <a:latin typeface="Calibri"/>
                <a:cs typeface="Calibri"/>
              </a:rPr>
              <a:t>ß</a:t>
            </a:r>
            <a:r>
              <a:rPr lang="en-US" sz="2400" spc="-20" baseline="-25000" dirty="0" err="1" smtClean="0">
                <a:solidFill>
                  <a:schemeClr val="accent6"/>
                </a:solidFill>
                <a:latin typeface="Calibri"/>
                <a:cs typeface="Calibri"/>
              </a:rPr>
              <a:t>age</a:t>
            </a:r>
            <a:r>
              <a:rPr lang="en-US" sz="2400" spc="-20" dirty="0" smtClean="0">
                <a:solidFill>
                  <a:schemeClr val="accent6"/>
                </a:solidFill>
                <a:latin typeface="Calibri"/>
                <a:cs typeface="Calibri"/>
              </a:rPr>
              <a:t>    = 0</a:t>
            </a:r>
          </a:p>
          <a:p>
            <a:pPr marL="12700">
              <a:lnSpc>
                <a:spcPct val="100000"/>
              </a:lnSpc>
            </a:pPr>
            <a:endParaRPr lang="en-US" sz="2400" spc="-20" dirty="0">
              <a:solidFill>
                <a:schemeClr val="accent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spc="-20" dirty="0" smtClean="0">
              <a:solidFill>
                <a:schemeClr val="accent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spc="-20" dirty="0">
              <a:solidFill>
                <a:schemeClr val="accent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spc="-20" dirty="0" smtClean="0">
              <a:solidFill>
                <a:schemeClr val="accent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sz="2400" dirty="0">
              <a:solidFill>
                <a:schemeClr val="accent6"/>
              </a:solidFill>
              <a:latin typeface="Calibri"/>
              <a:cs typeface="Calibri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562600" y="4038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1" name="object 2"/>
          <p:cNvSpPr txBox="1"/>
          <p:nvPr/>
        </p:nvSpPr>
        <p:spPr>
          <a:xfrm>
            <a:off x="2895600" y="762000"/>
            <a:ext cx="5715000" cy="990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20" dirty="0">
                <a:solidFill>
                  <a:schemeClr val="accent3"/>
                </a:solidFill>
                <a:latin typeface="Calibri"/>
                <a:cs typeface="Calibri"/>
              </a:rPr>
              <a:t>s</a:t>
            </a:r>
            <a:r>
              <a:rPr lang="en-US" sz="2400" spc="-20" dirty="0" smtClean="0">
                <a:solidFill>
                  <a:schemeClr val="accent3"/>
                </a:solidFill>
                <a:latin typeface="Calibri"/>
                <a:cs typeface="Calibri"/>
              </a:rPr>
              <a:t>lightly higher           lower</a:t>
            </a:r>
          </a:p>
          <a:p>
            <a:pPr marL="12700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(close but not           (smaller beta vector,</a:t>
            </a:r>
          </a:p>
          <a:p>
            <a:pPr marL="12700">
              <a:lnSpc>
                <a:spcPct val="100000"/>
              </a:lnSpc>
            </a:pPr>
            <a:r>
              <a:rPr lang="en-US" sz="2400" spc="-20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400" spc="-20" dirty="0" smtClean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 best fit)                     </a:t>
            </a:r>
            <a:r>
              <a:rPr lang="en-US" sz="2400" spc="-20" dirty="0" smtClean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s</a:t>
            </a:r>
            <a:r>
              <a:rPr lang="en-US" sz="2400" spc="-20" dirty="0" smtClean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impler model)</a:t>
            </a:r>
            <a:endParaRPr lang="en-US" sz="2400" spc="-20" dirty="0" smtClean="0">
              <a:solidFill>
                <a:schemeClr val="bg1">
                  <a:lumMod val="6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spc="-20" dirty="0">
              <a:solidFill>
                <a:schemeClr val="accent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spc="-20" dirty="0" smtClean="0">
              <a:solidFill>
                <a:schemeClr val="accent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spc="-20" dirty="0">
              <a:solidFill>
                <a:schemeClr val="accent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spc="-20" dirty="0" smtClean="0">
              <a:solidFill>
                <a:schemeClr val="accent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sz="2400" dirty="0">
              <a:solidFill>
                <a:schemeClr val="accent6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1557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bject 60"/>
          <p:cNvSpPr txBox="1"/>
          <p:nvPr/>
        </p:nvSpPr>
        <p:spPr>
          <a:xfrm>
            <a:off x="765082" y="175712"/>
            <a:ext cx="4116704" cy="460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i="1" spc="-5" dirty="0" smtClean="0">
                <a:latin typeface="Times New Roman"/>
                <a:cs typeface="Times New Roman"/>
              </a:rPr>
              <a:t>C</a:t>
            </a:r>
            <a:r>
              <a:rPr sz="2450" i="1" spc="0" dirty="0" smtClean="0">
                <a:latin typeface="Times New Roman"/>
                <a:cs typeface="Times New Roman"/>
              </a:rPr>
              <a:t>o</a:t>
            </a:r>
            <a:r>
              <a:rPr sz="2450" i="1" spc="-5" dirty="0" smtClean="0">
                <a:latin typeface="Times New Roman"/>
                <a:cs typeface="Times New Roman"/>
              </a:rPr>
              <a:t>s</a:t>
            </a:r>
            <a:r>
              <a:rPr sz="2450" i="1" spc="120" dirty="0" smtClean="0">
                <a:latin typeface="Times New Roman"/>
                <a:cs typeface="Times New Roman"/>
              </a:rPr>
              <a:t>t</a:t>
            </a:r>
            <a:r>
              <a:rPr sz="2450" spc="155" dirty="0" smtClean="0">
                <a:latin typeface="Times New Roman"/>
                <a:cs typeface="Times New Roman"/>
              </a:rPr>
              <a:t>(</a:t>
            </a:r>
            <a:r>
              <a:rPr sz="2450" i="1" spc="110" dirty="0" smtClean="0">
                <a:latin typeface="Times New Roman"/>
                <a:cs typeface="Times New Roman"/>
              </a:rPr>
              <a:t>y</a:t>
            </a:r>
            <a:r>
              <a:rPr sz="2100" i="1" spc="7" baseline="-23809" dirty="0" smtClean="0">
                <a:latin typeface="Times New Roman"/>
                <a:cs typeface="Times New Roman"/>
              </a:rPr>
              <a:t>p</a:t>
            </a:r>
            <a:r>
              <a:rPr sz="2100" i="1" spc="0" baseline="-23809" dirty="0" smtClean="0">
                <a:latin typeface="Times New Roman"/>
                <a:cs typeface="Times New Roman"/>
              </a:rPr>
              <a:t>r</a:t>
            </a:r>
            <a:r>
              <a:rPr sz="2100" i="1" spc="-7" baseline="-23809" dirty="0" smtClean="0">
                <a:latin typeface="Times New Roman"/>
                <a:cs typeface="Times New Roman"/>
              </a:rPr>
              <a:t>e</a:t>
            </a:r>
            <a:r>
              <a:rPr sz="2100" i="1" spc="7" baseline="-23809" dirty="0" smtClean="0">
                <a:latin typeface="Times New Roman"/>
                <a:cs typeface="Times New Roman"/>
              </a:rPr>
              <a:t>d</a:t>
            </a:r>
            <a:r>
              <a:rPr sz="2100" i="1" spc="-277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,</a:t>
            </a:r>
            <a:r>
              <a:rPr sz="2450" spc="-180" dirty="0" smtClean="0">
                <a:latin typeface="Times New Roman"/>
                <a:cs typeface="Times New Roman"/>
              </a:rPr>
              <a:t> </a:t>
            </a:r>
            <a:r>
              <a:rPr sz="2450" i="1" spc="-30" dirty="0" smtClean="0">
                <a:latin typeface="Times New Roman"/>
                <a:cs typeface="Times New Roman"/>
              </a:rPr>
              <a:t>y</a:t>
            </a:r>
            <a:r>
              <a:rPr sz="2100" i="1" spc="-7" baseline="-23809" dirty="0" smtClean="0">
                <a:latin typeface="Times New Roman"/>
                <a:cs typeface="Times New Roman"/>
              </a:rPr>
              <a:t>t</a:t>
            </a:r>
            <a:r>
              <a:rPr sz="2100" i="1" spc="0" baseline="-23809" dirty="0" smtClean="0">
                <a:latin typeface="Times New Roman"/>
                <a:cs typeface="Times New Roman"/>
              </a:rPr>
              <a:t>r</a:t>
            </a:r>
            <a:r>
              <a:rPr sz="2100" i="1" spc="7" baseline="-23809" dirty="0" smtClean="0">
                <a:latin typeface="Times New Roman"/>
                <a:cs typeface="Times New Roman"/>
              </a:rPr>
              <a:t>ue</a:t>
            </a:r>
            <a:r>
              <a:rPr sz="2100" i="1" spc="-127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)</a:t>
            </a:r>
            <a:r>
              <a:rPr sz="2450" spc="-195" dirty="0" smtClean="0">
                <a:latin typeface="Times New Roman"/>
                <a:cs typeface="Times New Roman"/>
              </a:rPr>
              <a:t> </a:t>
            </a:r>
            <a:r>
              <a:rPr sz="2450" spc="-90" dirty="0" smtClean="0">
                <a:latin typeface="Arial"/>
                <a:cs typeface="Arial"/>
              </a:rPr>
              <a:t>=</a:t>
            </a:r>
            <a:r>
              <a:rPr sz="2450" spc="-160" dirty="0" smtClean="0">
                <a:latin typeface="Arial"/>
                <a:cs typeface="Arial"/>
              </a:rPr>
              <a:t> </a:t>
            </a:r>
            <a:r>
              <a:rPr sz="2450" i="1" spc="0" dirty="0" smtClean="0">
                <a:latin typeface="Times New Roman"/>
                <a:cs typeface="Times New Roman"/>
              </a:rPr>
              <a:t>S</a:t>
            </a:r>
            <a:r>
              <a:rPr sz="2450" i="1" spc="-20" dirty="0" smtClean="0">
                <a:latin typeface="Times New Roman"/>
                <a:cs typeface="Times New Roman"/>
              </a:rPr>
              <a:t>VM</a:t>
            </a:r>
            <a:r>
              <a:rPr sz="2450" i="1" spc="-5" dirty="0" smtClean="0">
                <a:latin typeface="Times New Roman"/>
                <a:cs typeface="Times New Roman"/>
              </a:rPr>
              <a:t>C</a:t>
            </a:r>
            <a:r>
              <a:rPr sz="2450" i="1" spc="0" dirty="0" smtClean="0">
                <a:latin typeface="Times New Roman"/>
                <a:cs typeface="Times New Roman"/>
              </a:rPr>
              <a:t>o</a:t>
            </a:r>
            <a:r>
              <a:rPr sz="2450" i="1" spc="-5" dirty="0" smtClean="0">
                <a:latin typeface="Times New Roman"/>
                <a:cs typeface="Times New Roman"/>
              </a:rPr>
              <a:t>s</a:t>
            </a:r>
            <a:r>
              <a:rPr sz="2450" i="1" spc="120" dirty="0" smtClean="0">
                <a:latin typeface="Times New Roman"/>
                <a:cs typeface="Times New Roman"/>
              </a:rPr>
              <a:t>t</a:t>
            </a:r>
            <a:r>
              <a:rPr sz="2450" spc="55" dirty="0" smtClean="0">
                <a:latin typeface="Times New Roman"/>
                <a:cs typeface="Times New Roman"/>
              </a:rPr>
              <a:t>(</a:t>
            </a:r>
            <a:r>
              <a:rPr sz="2550" spc="-90" dirty="0" smtClean="0">
                <a:latin typeface="Arial"/>
                <a:cs typeface="Arial"/>
              </a:rPr>
              <a:t>β</a:t>
            </a:r>
            <a:r>
              <a:rPr sz="2100" i="1" spc="0" baseline="-23809" dirty="0" smtClean="0">
                <a:latin typeface="Times New Roman"/>
                <a:cs typeface="Times New Roman"/>
              </a:rPr>
              <a:t>i</a:t>
            </a:r>
            <a:r>
              <a:rPr sz="2100" i="1" spc="-89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)</a:t>
            </a:r>
            <a:r>
              <a:rPr sz="2450" spc="-330" dirty="0" smtClean="0">
                <a:latin typeface="Times New Roman"/>
                <a:cs typeface="Times New Roman"/>
              </a:rPr>
              <a:t> </a:t>
            </a:r>
            <a:r>
              <a:rPr sz="2450" spc="-90" dirty="0" smtClean="0">
                <a:latin typeface="Arial"/>
                <a:cs typeface="Arial"/>
              </a:rPr>
              <a:t>+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910858" y="0"/>
            <a:ext cx="244475" cy="840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u="heavy" spc="-285" dirty="0" smtClean="0">
                <a:latin typeface="Times New Roman"/>
                <a:cs typeface="Times New Roman"/>
              </a:rPr>
              <a:t> </a:t>
            </a:r>
            <a:r>
              <a:rPr sz="2450" u="heavy" spc="0" dirty="0" smtClean="0">
                <a:latin typeface="Times New Roman"/>
                <a:cs typeface="Times New Roman"/>
              </a:rPr>
              <a:t>1</a:t>
            </a:r>
            <a:endParaRPr sz="2450" dirty="0">
              <a:latin typeface="Times New Roman"/>
              <a:cs typeface="Times New Roman"/>
            </a:endParaRPr>
          </a:p>
          <a:p>
            <a:pPr>
              <a:lnSpc>
                <a:spcPts val="500"/>
              </a:lnSpc>
              <a:spcBef>
                <a:spcPts val="8"/>
              </a:spcBef>
            </a:pPr>
            <a:endParaRPr sz="500" dirty="0"/>
          </a:p>
          <a:p>
            <a:pPr marL="22225">
              <a:lnSpc>
                <a:spcPct val="100000"/>
              </a:lnSpc>
            </a:pPr>
            <a:r>
              <a:rPr sz="2450" i="1" dirty="0" smtClean="0">
                <a:latin typeface="Times New Roman"/>
                <a:cs typeface="Times New Roman"/>
              </a:rPr>
              <a:t>C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189092" y="29662"/>
            <a:ext cx="608330" cy="675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5550" spc="240" baseline="-6006" dirty="0" smtClean="0">
                <a:latin typeface="Arial"/>
                <a:cs typeface="Arial"/>
              </a:rPr>
              <a:t>∑</a:t>
            </a:r>
            <a:r>
              <a:rPr sz="2550" spc="-90" dirty="0" smtClean="0">
                <a:latin typeface="Arial"/>
                <a:cs typeface="Arial"/>
              </a:rPr>
              <a:t>β</a:t>
            </a:r>
            <a:r>
              <a:rPr sz="2100" i="1" spc="0" baseline="-23809" dirty="0" smtClean="0">
                <a:latin typeface="Times New Roman"/>
                <a:cs typeface="Times New Roman"/>
              </a:rPr>
              <a:t>i</a:t>
            </a:r>
            <a:endParaRPr sz="2100" baseline="-23809" dirty="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752905" y="181473"/>
            <a:ext cx="116205" cy="236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 smtClean="0">
                <a:latin typeface="Times New Roman"/>
                <a:cs typeface="Times New Roman"/>
              </a:rPr>
              <a:t>2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325354" y="656173"/>
            <a:ext cx="76200" cy="236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0" dirty="0" smtClean="0">
                <a:latin typeface="Times New Roman"/>
                <a:cs typeface="Times New Roman"/>
              </a:rPr>
              <a:t>i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1" name="object 2"/>
          <p:cNvSpPr txBox="1"/>
          <p:nvPr/>
        </p:nvSpPr>
        <p:spPr>
          <a:xfrm>
            <a:off x="2895600" y="762000"/>
            <a:ext cx="5715000" cy="990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20" dirty="0">
                <a:solidFill>
                  <a:schemeClr val="accent3"/>
                </a:solidFill>
                <a:latin typeface="Calibri"/>
                <a:cs typeface="Calibri"/>
              </a:rPr>
              <a:t>s</a:t>
            </a:r>
            <a:r>
              <a:rPr lang="en-US" sz="2400" spc="-20" dirty="0" smtClean="0">
                <a:solidFill>
                  <a:schemeClr val="accent3"/>
                </a:solidFill>
                <a:latin typeface="Calibri"/>
                <a:cs typeface="Calibri"/>
              </a:rPr>
              <a:t>lightly higher           lower</a:t>
            </a:r>
          </a:p>
          <a:p>
            <a:pPr marL="12700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(close but not           (smaller beta vector,</a:t>
            </a:r>
          </a:p>
          <a:p>
            <a:pPr marL="12700">
              <a:lnSpc>
                <a:spcPct val="100000"/>
              </a:lnSpc>
            </a:pPr>
            <a:r>
              <a:rPr lang="en-US" sz="2400" spc="-20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400" spc="-20" dirty="0" smtClean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 best fit)                     </a:t>
            </a:r>
            <a:r>
              <a:rPr lang="en-US" sz="2400" spc="-20" dirty="0" smtClean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s</a:t>
            </a:r>
            <a:r>
              <a:rPr lang="en-US" sz="2400" spc="-20" dirty="0" smtClean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impler model)</a:t>
            </a:r>
            <a:endParaRPr lang="en-US" sz="2400" spc="-20" dirty="0" smtClean="0">
              <a:solidFill>
                <a:schemeClr val="bg1">
                  <a:lumMod val="6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spc="-20" dirty="0">
              <a:solidFill>
                <a:schemeClr val="accent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spc="-20" dirty="0" smtClean="0">
              <a:solidFill>
                <a:schemeClr val="accent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spc="-20" dirty="0">
              <a:solidFill>
                <a:schemeClr val="accent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spc="-20" dirty="0" smtClean="0">
              <a:solidFill>
                <a:schemeClr val="accent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sz="2400" dirty="0">
              <a:solidFill>
                <a:schemeClr val="accent6"/>
              </a:solidFill>
              <a:latin typeface="Calibri"/>
              <a:cs typeface="Calibri"/>
            </a:endParaRPr>
          </a:p>
        </p:txBody>
      </p:sp>
      <p:sp>
        <p:nvSpPr>
          <p:cNvPr id="72" name="object 64"/>
          <p:cNvSpPr txBox="1"/>
          <p:nvPr/>
        </p:nvSpPr>
        <p:spPr>
          <a:xfrm>
            <a:off x="5325354" y="1569446"/>
            <a:ext cx="76200" cy="236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0" dirty="0" smtClean="0">
                <a:latin typeface="Times New Roman"/>
                <a:cs typeface="Times New Roman"/>
              </a:rPr>
              <a:t>i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828800" y="1828800"/>
            <a:ext cx="7010400" cy="449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bject 59"/>
          <p:cNvSpPr txBox="1"/>
          <p:nvPr/>
        </p:nvSpPr>
        <p:spPr>
          <a:xfrm>
            <a:off x="914400" y="2438400"/>
            <a:ext cx="7853045" cy="4038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Total cost is lower for this simpler model.</a:t>
            </a:r>
          </a:p>
          <a:p>
            <a:pPr marL="12700">
              <a:lnSpc>
                <a:spcPct val="100000"/>
              </a:lnSpc>
            </a:pPr>
            <a:endParaRPr lang="en-US" sz="3200" spc="-20" dirty="0">
              <a:solidFill>
                <a:schemeClr val="accent4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3200" spc="-2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The more complex model improved fit, but not as much to overcome the extra regularization cost from the added term.</a:t>
            </a:r>
          </a:p>
          <a:p>
            <a:pPr marL="12700">
              <a:lnSpc>
                <a:spcPct val="100000"/>
              </a:lnSpc>
            </a:pPr>
            <a:endParaRPr lang="en-US" sz="3200" spc="-20" dirty="0">
              <a:solidFill>
                <a:schemeClr val="accent4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3200" spc="-20" dirty="0" smtClean="0">
                <a:solidFill>
                  <a:schemeClr val="accent5"/>
                </a:solidFill>
                <a:latin typeface="Calibri"/>
                <a:cs typeface="Calibri"/>
              </a:rPr>
              <a:t>That’s how regularization drives simpler models and avoids </a:t>
            </a:r>
            <a:r>
              <a:rPr lang="en-US" sz="3200" spc="-20" dirty="0" err="1" smtClean="0">
                <a:solidFill>
                  <a:schemeClr val="accent5"/>
                </a:solidFill>
                <a:latin typeface="Calibri"/>
                <a:cs typeface="Calibri"/>
              </a:rPr>
              <a:t>overfitting</a:t>
            </a:r>
            <a:r>
              <a:rPr lang="en-US" sz="3200" spc="-20" dirty="0" smtClean="0">
                <a:solidFill>
                  <a:schemeClr val="accent5"/>
                </a:solidFill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3578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606276"/>
            <a:ext cx="4359910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F79646"/>
                </a:solidFill>
                <a:latin typeface="Calibri"/>
                <a:cs typeface="Calibri"/>
              </a:rPr>
              <a:t>Tun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 </a:t>
            </a:r>
            <a:r>
              <a:rPr lang="en-CA"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regularization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 </a:t>
            </a:r>
            <a:r>
              <a:rPr sz="3200" spc="-30" dirty="0" smtClean="0">
                <a:solidFill>
                  <a:srgbClr val="F79646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ith C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082" y="1716508"/>
            <a:ext cx="4116704" cy="460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i="1" spc="-5" dirty="0" smtClean="0">
                <a:latin typeface="Times New Roman"/>
                <a:cs typeface="Times New Roman"/>
              </a:rPr>
              <a:t>C</a:t>
            </a:r>
            <a:r>
              <a:rPr sz="2450" i="1" spc="0" dirty="0" smtClean="0">
                <a:latin typeface="Times New Roman"/>
                <a:cs typeface="Times New Roman"/>
              </a:rPr>
              <a:t>o</a:t>
            </a:r>
            <a:r>
              <a:rPr sz="2450" i="1" spc="-5" dirty="0" smtClean="0">
                <a:latin typeface="Times New Roman"/>
                <a:cs typeface="Times New Roman"/>
              </a:rPr>
              <a:t>s</a:t>
            </a:r>
            <a:r>
              <a:rPr sz="2450" i="1" spc="120" dirty="0" smtClean="0">
                <a:latin typeface="Times New Roman"/>
                <a:cs typeface="Times New Roman"/>
              </a:rPr>
              <a:t>t</a:t>
            </a:r>
            <a:r>
              <a:rPr sz="2450" spc="155" dirty="0" smtClean="0">
                <a:latin typeface="Times New Roman"/>
                <a:cs typeface="Times New Roman"/>
              </a:rPr>
              <a:t>(</a:t>
            </a:r>
            <a:r>
              <a:rPr sz="2450" i="1" spc="110" dirty="0" smtClean="0">
                <a:latin typeface="Times New Roman"/>
                <a:cs typeface="Times New Roman"/>
              </a:rPr>
              <a:t>y</a:t>
            </a:r>
            <a:r>
              <a:rPr sz="2100" i="1" spc="7" baseline="-23809" dirty="0" smtClean="0">
                <a:latin typeface="Times New Roman"/>
                <a:cs typeface="Times New Roman"/>
              </a:rPr>
              <a:t>p</a:t>
            </a:r>
            <a:r>
              <a:rPr sz="2100" i="1" spc="0" baseline="-23809" dirty="0" smtClean="0">
                <a:latin typeface="Times New Roman"/>
                <a:cs typeface="Times New Roman"/>
              </a:rPr>
              <a:t>r</a:t>
            </a:r>
            <a:r>
              <a:rPr sz="2100" i="1" spc="-7" baseline="-23809" dirty="0" smtClean="0">
                <a:latin typeface="Times New Roman"/>
                <a:cs typeface="Times New Roman"/>
              </a:rPr>
              <a:t>e</a:t>
            </a:r>
            <a:r>
              <a:rPr sz="2100" i="1" spc="7" baseline="-23809" dirty="0" smtClean="0">
                <a:latin typeface="Times New Roman"/>
                <a:cs typeface="Times New Roman"/>
              </a:rPr>
              <a:t>d</a:t>
            </a:r>
            <a:r>
              <a:rPr sz="2100" i="1" spc="-277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,</a:t>
            </a:r>
            <a:r>
              <a:rPr sz="2450" spc="-180" dirty="0" smtClean="0">
                <a:latin typeface="Times New Roman"/>
                <a:cs typeface="Times New Roman"/>
              </a:rPr>
              <a:t> </a:t>
            </a:r>
            <a:r>
              <a:rPr sz="2450" i="1" spc="-30" dirty="0" smtClean="0">
                <a:latin typeface="Times New Roman"/>
                <a:cs typeface="Times New Roman"/>
              </a:rPr>
              <a:t>y</a:t>
            </a:r>
            <a:r>
              <a:rPr sz="2100" i="1" spc="-7" baseline="-23809" dirty="0" smtClean="0">
                <a:latin typeface="Times New Roman"/>
                <a:cs typeface="Times New Roman"/>
              </a:rPr>
              <a:t>t</a:t>
            </a:r>
            <a:r>
              <a:rPr sz="2100" i="1" spc="0" baseline="-23809" dirty="0" smtClean="0">
                <a:latin typeface="Times New Roman"/>
                <a:cs typeface="Times New Roman"/>
              </a:rPr>
              <a:t>r</a:t>
            </a:r>
            <a:r>
              <a:rPr sz="2100" i="1" spc="7" baseline="-23809" dirty="0" smtClean="0">
                <a:latin typeface="Times New Roman"/>
                <a:cs typeface="Times New Roman"/>
              </a:rPr>
              <a:t>ue</a:t>
            </a:r>
            <a:r>
              <a:rPr sz="2100" i="1" spc="-127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)</a:t>
            </a:r>
            <a:r>
              <a:rPr sz="2450" spc="-195" dirty="0" smtClean="0">
                <a:latin typeface="Times New Roman"/>
                <a:cs typeface="Times New Roman"/>
              </a:rPr>
              <a:t> </a:t>
            </a:r>
            <a:r>
              <a:rPr sz="2450" spc="-90" dirty="0" smtClean="0">
                <a:latin typeface="Arial"/>
                <a:cs typeface="Arial"/>
              </a:rPr>
              <a:t>=</a:t>
            </a:r>
            <a:r>
              <a:rPr sz="2450" spc="-160" dirty="0" smtClean="0">
                <a:latin typeface="Arial"/>
                <a:cs typeface="Arial"/>
              </a:rPr>
              <a:t> </a:t>
            </a:r>
            <a:r>
              <a:rPr sz="2450" i="1" spc="0" dirty="0" smtClean="0">
                <a:latin typeface="Times New Roman"/>
                <a:cs typeface="Times New Roman"/>
              </a:rPr>
              <a:t>S</a:t>
            </a:r>
            <a:r>
              <a:rPr sz="2450" i="1" spc="-20" dirty="0" smtClean="0">
                <a:latin typeface="Times New Roman"/>
                <a:cs typeface="Times New Roman"/>
              </a:rPr>
              <a:t>VM</a:t>
            </a:r>
            <a:r>
              <a:rPr sz="2450" i="1" spc="-5" dirty="0" smtClean="0">
                <a:latin typeface="Times New Roman"/>
                <a:cs typeface="Times New Roman"/>
              </a:rPr>
              <a:t>C</a:t>
            </a:r>
            <a:r>
              <a:rPr sz="2450" i="1" spc="0" dirty="0" smtClean="0">
                <a:latin typeface="Times New Roman"/>
                <a:cs typeface="Times New Roman"/>
              </a:rPr>
              <a:t>o</a:t>
            </a:r>
            <a:r>
              <a:rPr sz="2450" i="1" spc="-5" dirty="0" smtClean="0">
                <a:latin typeface="Times New Roman"/>
                <a:cs typeface="Times New Roman"/>
              </a:rPr>
              <a:t>s</a:t>
            </a:r>
            <a:r>
              <a:rPr sz="2450" i="1" spc="120" dirty="0" smtClean="0">
                <a:latin typeface="Times New Roman"/>
                <a:cs typeface="Times New Roman"/>
              </a:rPr>
              <a:t>t</a:t>
            </a:r>
            <a:r>
              <a:rPr sz="2450" spc="55" dirty="0" smtClean="0">
                <a:latin typeface="Times New Roman"/>
                <a:cs typeface="Times New Roman"/>
              </a:rPr>
              <a:t>(</a:t>
            </a:r>
            <a:r>
              <a:rPr sz="2550" spc="-90" dirty="0" smtClean="0">
                <a:latin typeface="Arial"/>
                <a:cs typeface="Arial"/>
              </a:rPr>
              <a:t>β</a:t>
            </a:r>
            <a:r>
              <a:rPr sz="2100" i="1" spc="0" baseline="-23809" dirty="0" smtClean="0">
                <a:latin typeface="Times New Roman"/>
                <a:cs typeface="Times New Roman"/>
              </a:rPr>
              <a:t>i</a:t>
            </a:r>
            <a:r>
              <a:rPr sz="2100" i="1" spc="-89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)</a:t>
            </a:r>
            <a:r>
              <a:rPr sz="2450" spc="-330" dirty="0" smtClean="0">
                <a:latin typeface="Times New Roman"/>
                <a:cs typeface="Times New Roman"/>
              </a:rPr>
              <a:t> </a:t>
            </a:r>
            <a:r>
              <a:rPr sz="2450" spc="-90" dirty="0" smtClean="0">
                <a:latin typeface="Arial"/>
                <a:cs typeface="Arial"/>
              </a:rPr>
              <a:t>+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0858" y="1540795"/>
            <a:ext cx="244475" cy="840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u="heavy" spc="-285" dirty="0" smtClean="0">
                <a:latin typeface="Times New Roman"/>
                <a:cs typeface="Times New Roman"/>
              </a:rPr>
              <a:t> </a:t>
            </a:r>
            <a:r>
              <a:rPr sz="2450" u="heavy" spc="0" dirty="0" smtClean="0">
                <a:latin typeface="Times New Roman"/>
                <a:cs typeface="Times New Roman"/>
              </a:rPr>
              <a:t>1</a:t>
            </a:r>
            <a:endParaRPr sz="2450" dirty="0">
              <a:latin typeface="Times New Roman"/>
              <a:cs typeface="Times New Roman"/>
            </a:endParaRPr>
          </a:p>
          <a:p>
            <a:pPr>
              <a:lnSpc>
                <a:spcPts val="500"/>
              </a:lnSpc>
              <a:spcBef>
                <a:spcPts val="8"/>
              </a:spcBef>
            </a:pPr>
            <a:endParaRPr sz="500" dirty="0"/>
          </a:p>
          <a:p>
            <a:pPr marL="22225">
              <a:lnSpc>
                <a:spcPct val="100000"/>
              </a:lnSpc>
            </a:pPr>
            <a:r>
              <a:rPr sz="2450" i="1" dirty="0" smtClean="0">
                <a:latin typeface="Times New Roman"/>
                <a:cs typeface="Times New Roman"/>
              </a:rPr>
              <a:t>C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9092" y="1507867"/>
            <a:ext cx="678308" cy="9251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8590" marR="12700" indent="-136525">
              <a:lnSpc>
                <a:spcPct val="111100"/>
              </a:lnSpc>
            </a:pPr>
            <a:r>
              <a:rPr sz="5550" spc="240" baseline="-6006" dirty="0" smtClean="0">
                <a:latin typeface="Arial"/>
                <a:cs typeface="Arial"/>
              </a:rPr>
              <a:t>∑</a:t>
            </a:r>
            <a:r>
              <a:rPr sz="2550" spc="-90" dirty="0" smtClean="0">
                <a:latin typeface="Arial"/>
                <a:cs typeface="Arial"/>
              </a:rPr>
              <a:t>β</a:t>
            </a:r>
            <a:r>
              <a:rPr sz="2100" i="1" spc="0" baseline="-23809" dirty="0" smtClean="0">
                <a:latin typeface="Times New Roman"/>
                <a:cs typeface="Times New Roman"/>
              </a:rPr>
              <a:t>i </a:t>
            </a:r>
            <a:r>
              <a:rPr sz="1400" i="1" spc="0" dirty="0" smtClean="0">
                <a:latin typeface="Times New Roman"/>
                <a:cs typeface="Times New Roman"/>
              </a:rPr>
              <a:t>i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52905" y="1722268"/>
            <a:ext cx="116205" cy="236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 smtClean="0">
                <a:latin typeface="Times New Roman"/>
                <a:cs typeface="Times New Roman"/>
              </a:rPr>
              <a:t>2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8939" y="2579737"/>
            <a:ext cx="8456703" cy="4156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606276"/>
            <a:ext cx="4359910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F79646"/>
                </a:solidFill>
                <a:latin typeface="Calibri"/>
                <a:cs typeface="Calibri"/>
              </a:rPr>
              <a:t>Tun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 </a:t>
            </a:r>
            <a:r>
              <a:rPr lang="en-CA"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regularization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 </a:t>
            </a:r>
            <a:r>
              <a:rPr sz="3200" spc="-30" dirty="0" smtClean="0">
                <a:solidFill>
                  <a:srgbClr val="F79646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ith C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082" y="1716508"/>
            <a:ext cx="4116704" cy="460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i="1" spc="-5" dirty="0" smtClean="0">
                <a:latin typeface="Times New Roman"/>
                <a:cs typeface="Times New Roman"/>
              </a:rPr>
              <a:t>C</a:t>
            </a:r>
            <a:r>
              <a:rPr sz="2450" i="1" spc="0" dirty="0" smtClean="0">
                <a:latin typeface="Times New Roman"/>
                <a:cs typeface="Times New Roman"/>
              </a:rPr>
              <a:t>o</a:t>
            </a:r>
            <a:r>
              <a:rPr sz="2450" i="1" spc="-5" dirty="0" smtClean="0">
                <a:latin typeface="Times New Roman"/>
                <a:cs typeface="Times New Roman"/>
              </a:rPr>
              <a:t>s</a:t>
            </a:r>
            <a:r>
              <a:rPr sz="2450" i="1" spc="120" dirty="0" smtClean="0">
                <a:latin typeface="Times New Roman"/>
                <a:cs typeface="Times New Roman"/>
              </a:rPr>
              <a:t>t</a:t>
            </a:r>
            <a:r>
              <a:rPr sz="2450" spc="155" dirty="0" smtClean="0">
                <a:latin typeface="Times New Roman"/>
                <a:cs typeface="Times New Roman"/>
              </a:rPr>
              <a:t>(</a:t>
            </a:r>
            <a:r>
              <a:rPr sz="2450" i="1" spc="110" dirty="0" smtClean="0">
                <a:latin typeface="Times New Roman"/>
                <a:cs typeface="Times New Roman"/>
              </a:rPr>
              <a:t>y</a:t>
            </a:r>
            <a:r>
              <a:rPr sz="2100" i="1" spc="7" baseline="-23809" dirty="0" smtClean="0">
                <a:latin typeface="Times New Roman"/>
                <a:cs typeface="Times New Roman"/>
              </a:rPr>
              <a:t>p</a:t>
            </a:r>
            <a:r>
              <a:rPr sz="2100" i="1" spc="0" baseline="-23809" dirty="0" smtClean="0">
                <a:latin typeface="Times New Roman"/>
                <a:cs typeface="Times New Roman"/>
              </a:rPr>
              <a:t>r</a:t>
            </a:r>
            <a:r>
              <a:rPr sz="2100" i="1" spc="-7" baseline="-23809" dirty="0" smtClean="0">
                <a:latin typeface="Times New Roman"/>
                <a:cs typeface="Times New Roman"/>
              </a:rPr>
              <a:t>e</a:t>
            </a:r>
            <a:r>
              <a:rPr sz="2100" i="1" spc="7" baseline="-23809" dirty="0" smtClean="0">
                <a:latin typeface="Times New Roman"/>
                <a:cs typeface="Times New Roman"/>
              </a:rPr>
              <a:t>d</a:t>
            </a:r>
            <a:r>
              <a:rPr sz="2100" i="1" spc="-277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,</a:t>
            </a:r>
            <a:r>
              <a:rPr sz="2450" spc="-180" dirty="0" smtClean="0">
                <a:latin typeface="Times New Roman"/>
                <a:cs typeface="Times New Roman"/>
              </a:rPr>
              <a:t> </a:t>
            </a:r>
            <a:r>
              <a:rPr sz="2450" i="1" spc="-30" dirty="0" smtClean="0">
                <a:latin typeface="Times New Roman"/>
                <a:cs typeface="Times New Roman"/>
              </a:rPr>
              <a:t>y</a:t>
            </a:r>
            <a:r>
              <a:rPr sz="2100" i="1" spc="-7" baseline="-23809" dirty="0" smtClean="0">
                <a:latin typeface="Times New Roman"/>
                <a:cs typeface="Times New Roman"/>
              </a:rPr>
              <a:t>t</a:t>
            </a:r>
            <a:r>
              <a:rPr sz="2100" i="1" spc="0" baseline="-23809" dirty="0" smtClean="0">
                <a:latin typeface="Times New Roman"/>
                <a:cs typeface="Times New Roman"/>
              </a:rPr>
              <a:t>r</a:t>
            </a:r>
            <a:r>
              <a:rPr sz="2100" i="1" spc="7" baseline="-23809" dirty="0" smtClean="0">
                <a:latin typeface="Times New Roman"/>
                <a:cs typeface="Times New Roman"/>
              </a:rPr>
              <a:t>ue</a:t>
            </a:r>
            <a:r>
              <a:rPr sz="2100" i="1" spc="-127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)</a:t>
            </a:r>
            <a:r>
              <a:rPr sz="2450" spc="-195" dirty="0" smtClean="0">
                <a:latin typeface="Times New Roman"/>
                <a:cs typeface="Times New Roman"/>
              </a:rPr>
              <a:t> </a:t>
            </a:r>
            <a:r>
              <a:rPr sz="2450" spc="-90" dirty="0" smtClean="0">
                <a:latin typeface="Arial"/>
                <a:cs typeface="Arial"/>
              </a:rPr>
              <a:t>=</a:t>
            </a:r>
            <a:r>
              <a:rPr sz="2450" spc="-160" dirty="0" smtClean="0">
                <a:latin typeface="Arial"/>
                <a:cs typeface="Arial"/>
              </a:rPr>
              <a:t> </a:t>
            </a:r>
            <a:r>
              <a:rPr sz="2450" i="1" spc="0" dirty="0" smtClean="0">
                <a:latin typeface="Times New Roman"/>
                <a:cs typeface="Times New Roman"/>
              </a:rPr>
              <a:t>S</a:t>
            </a:r>
            <a:r>
              <a:rPr sz="2450" i="1" spc="-20" dirty="0" smtClean="0">
                <a:latin typeface="Times New Roman"/>
                <a:cs typeface="Times New Roman"/>
              </a:rPr>
              <a:t>VM</a:t>
            </a:r>
            <a:r>
              <a:rPr sz="2450" i="1" spc="-5" dirty="0" smtClean="0">
                <a:latin typeface="Times New Roman"/>
                <a:cs typeface="Times New Roman"/>
              </a:rPr>
              <a:t>C</a:t>
            </a:r>
            <a:r>
              <a:rPr sz="2450" i="1" spc="0" dirty="0" smtClean="0">
                <a:latin typeface="Times New Roman"/>
                <a:cs typeface="Times New Roman"/>
              </a:rPr>
              <a:t>o</a:t>
            </a:r>
            <a:r>
              <a:rPr sz="2450" i="1" spc="-5" dirty="0" smtClean="0">
                <a:latin typeface="Times New Roman"/>
                <a:cs typeface="Times New Roman"/>
              </a:rPr>
              <a:t>s</a:t>
            </a:r>
            <a:r>
              <a:rPr sz="2450" i="1" spc="120" dirty="0" smtClean="0">
                <a:latin typeface="Times New Roman"/>
                <a:cs typeface="Times New Roman"/>
              </a:rPr>
              <a:t>t</a:t>
            </a:r>
            <a:r>
              <a:rPr sz="2450" spc="55" dirty="0" smtClean="0">
                <a:latin typeface="Times New Roman"/>
                <a:cs typeface="Times New Roman"/>
              </a:rPr>
              <a:t>(</a:t>
            </a:r>
            <a:r>
              <a:rPr sz="2550" spc="-90" dirty="0" smtClean="0">
                <a:latin typeface="Arial"/>
                <a:cs typeface="Arial"/>
              </a:rPr>
              <a:t>β</a:t>
            </a:r>
            <a:r>
              <a:rPr sz="2100" i="1" spc="0" baseline="-23809" dirty="0" smtClean="0">
                <a:latin typeface="Times New Roman"/>
                <a:cs typeface="Times New Roman"/>
              </a:rPr>
              <a:t>i</a:t>
            </a:r>
            <a:r>
              <a:rPr sz="2100" i="1" spc="-89" baseline="-23809" dirty="0" smtClean="0">
                <a:latin typeface="Times New Roman"/>
                <a:cs typeface="Times New Roman"/>
              </a:rPr>
              <a:t> </a:t>
            </a:r>
            <a:r>
              <a:rPr sz="2450" spc="0" dirty="0" smtClean="0">
                <a:latin typeface="Times New Roman"/>
                <a:cs typeface="Times New Roman"/>
              </a:rPr>
              <a:t>)</a:t>
            </a:r>
            <a:r>
              <a:rPr sz="2450" spc="-330" dirty="0" smtClean="0">
                <a:latin typeface="Times New Roman"/>
                <a:cs typeface="Times New Roman"/>
              </a:rPr>
              <a:t> </a:t>
            </a:r>
            <a:r>
              <a:rPr sz="2450" spc="-90" dirty="0" smtClean="0">
                <a:latin typeface="Arial"/>
                <a:cs typeface="Arial"/>
              </a:rPr>
              <a:t>+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0858" y="1540795"/>
            <a:ext cx="244475" cy="840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u="heavy" spc="-285" dirty="0" smtClean="0">
                <a:latin typeface="Times New Roman"/>
                <a:cs typeface="Times New Roman"/>
              </a:rPr>
              <a:t> </a:t>
            </a:r>
            <a:r>
              <a:rPr sz="2450" u="heavy" spc="0" dirty="0" smtClean="0">
                <a:latin typeface="Times New Roman"/>
                <a:cs typeface="Times New Roman"/>
              </a:rPr>
              <a:t>1</a:t>
            </a:r>
            <a:endParaRPr sz="2450" dirty="0">
              <a:latin typeface="Times New Roman"/>
              <a:cs typeface="Times New Roman"/>
            </a:endParaRPr>
          </a:p>
          <a:p>
            <a:pPr>
              <a:lnSpc>
                <a:spcPts val="500"/>
              </a:lnSpc>
              <a:spcBef>
                <a:spcPts val="8"/>
              </a:spcBef>
            </a:pPr>
            <a:endParaRPr sz="500" dirty="0"/>
          </a:p>
          <a:p>
            <a:pPr marL="22225">
              <a:lnSpc>
                <a:spcPct val="100000"/>
              </a:lnSpc>
            </a:pPr>
            <a:r>
              <a:rPr sz="2450" i="1" dirty="0" smtClean="0">
                <a:latin typeface="Times New Roman"/>
                <a:cs typeface="Times New Roman"/>
              </a:rPr>
              <a:t>C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52905" y="1722268"/>
            <a:ext cx="116205" cy="236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 smtClean="0">
                <a:latin typeface="Times New Roman"/>
                <a:cs typeface="Times New Roman"/>
              </a:rPr>
              <a:t>2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8939" y="2579737"/>
            <a:ext cx="8456703" cy="4156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35661" y="2506568"/>
            <a:ext cx="2830691" cy="1200329"/>
          </a:xfrm>
          <a:custGeom>
            <a:avLst/>
            <a:gdLst/>
            <a:ahLst/>
            <a:cxnLst/>
            <a:rect l="l" t="t" r="r" b="b"/>
            <a:pathLst>
              <a:path w="2830691" h="1200329">
                <a:moveTo>
                  <a:pt x="0" y="0"/>
                </a:moveTo>
                <a:lnTo>
                  <a:pt x="2830691" y="0"/>
                </a:lnTo>
                <a:lnTo>
                  <a:pt x="2830691" y="1200329"/>
                </a:lnTo>
                <a:lnTo>
                  <a:pt x="0" y="12003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289436" y="2552288"/>
            <a:ext cx="1528445" cy="1116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ct val="100000"/>
              </a:lnSpc>
            </a:pPr>
            <a:r>
              <a:rPr sz="3600" dirty="0" smtClean="0">
                <a:solidFill>
                  <a:srgbClr val="9BBB59"/>
                </a:solidFill>
                <a:latin typeface="Calibri"/>
                <a:cs typeface="Calibri"/>
              </a:rPr>
              <a:t>Low</a:t>
            </a:r>
            <a:r>
              <a:rPr sz="3600" spc="-5" dirty="0" smtClean="0">
                <a:solidFill>
                  <a:srgbClr val="9BBB59"/>
                </a:solidFill>
                <a:latin typeface="Calibri"/>
                <a:cs typeface="Calibri"/>
              </a:rPr>
              <a:t> </a:t>
            </a:r>
            <a:r>
              <a:rPr sz="3600" spc="0" dirty="0" smtClean="0">
                <a:solidFill>
                  <a:srgbClr val="9BBB59"/>
                </a:solidFill>
                <a:latin typeface="Calibri"/>
                <a:cs typeface="Calibri"/>
              </a:rPr>
              <a:t>C</a:t>
            </a:r>
            <a:endParaRPr sz="3600" dirty="0">
              <a:latin typeface="Calibri"/>
              <a:cs typeface="Calibri"/>
            </a:endParaRPr>
          </a:p>
          <a:p>
            <a:pPr algn="ctr">
              <a:lnSpc>
                <a:spcPts val="4300"/>
              </a:lnSpc>
            </a:pPr>
            <a:r>
              <a:rPr sz="3600" dirty="0" smtClean="0">
                <a:latin typeface="Calibri"/>
                <a:cs typeface="Calibri"/>
              </a:rPr>
              <a:t>und</a:t>
            </a:r>
            <a:r>
              <a:rPr sz="3600" spc="-5" dirty="0" smtClean="0">
                <a:latin typeface="Calibri"/>
                <a:cs typeface="Calibri"/>
              </a:rPr>
              <a:t>e</a:t>
            </a:r>
            <a:r>
              <a:rPr sz="3600" spc="-20" dirty="0" smtClean="0">
                <a:latin typeface="Calibri"/>
                <a:cs typeface="Calibri"/>
              </a:rPr>
              <a:t>r</a:t>
            </a:r>
            <a:r>
              <a:rPr sz="3600" spc="0" dirty="0" smtClean="0">
                <a:latin typeface="Calibri"/>
                <a:cs typeface="Calibri"/>
              </a:rPr>
              <a:t>ﬁt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04872" y="2460209"/>
            <a:ext cx="3036891" cy="1200329"/>
          </a:xfrm>
          <a:custGeom>
            <a:avLst/>
            <a:gdLst/>
            <a:ahLst/>
            <a:cxnLst/>
            <a:rect l="l" t="t" r="r" b="b"/>
            <a:pathLst>
              <a:path w="3036891" h="1200329">
                <a:moveTo>
                  <a:pt x="0" y="0"/>
                </a:moveTo>
                <a:lnTo>
                  <a:pt x="3036891" y="0"/>
                </a:lnTo>
                <a:lnTo>
                  <a:pt x="3036891" y="1200329"/>
                </a:lnTo>
                <a:lnTo>
                  <a:pt x="0" y="12003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6298346" y="2505929"/>
            <a:ext cx="1255395" cy="1116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15">
              <a:lnSpc>
                <a:spcPct val="100000"/>
              </a:lnSpc>
            </a:pPr>
            <a:r>
              <a:rPr sz="3600" dirty="0" smtClean="0">
                <a:solidFill>
                  <a:srgbClr val="4BACC6"/>
                </a:solidFill>
                <a:latin typeface="Calibri"/>
                <a:cs typeface="Calibri"/>
              </a:rPr>
              <a:t>H</a:t>
            </a:r>
            <a:r>
              <a:rPr sz="3600" spc="-5" dirty="0" smtClean="0">
                <a:solidFill>
                  <a:srgbClr val="4BACC6"/>
                </a:solidFill>
                <a:latin typeface="Calibri"/>
                <a:cs typeface="Calibri"/>
              </a:rPr>
              <a:t>i</a:t>
            </a:r>
            <a:r>
              <a:rPr sz="3600" spc="-20" dirty="0" smtClean="0">
                <a:solidFill>
                  <a:srgbClr val="4BACC6"/>
                </a:solidFill>
                <a:latin typeface="Calibri"/>
                <a:cs typeface="Calibri"/>
              </a:rPr>
              <a:t>gh C</a:t>
            </a:r>
            <a:endParaRPr sz="3600" dirty="0">
              <a:latin typeface="Calibri"/>
              <a:cs typeface="Calibri"/>
            </a:endParaRPr>
          </a:p>
          <a:p>
            <a:pPr marL="12700">
              <a:lnSpc>
                <a:spcPts val="4300"/>
              </a:lnSpc>
            </a:pPr>
            <a:r>
              <a:rPr sz="3600" dirty="0" smtClean="0">
                <a:latin typeface="Calibri"/>
                <a:cs typeface="Calibri"/>
              </a:rPr>
              <a:t>o</a:t>
            </a:r>
            <a:r>
              <a:rPr sz="3600" spc="-5" dirty="0" smtClean="0">
                <a:latin typeface="Calibri"/>
                <a:cs typeface="Calibri"/>
              </a:rPr>
              <a:t>v</a:t>
            </a:r>
            <a:r>
              <a:rPr sz="3600" spc="-25" dirty="0" smtClean="0">
                <a:latin typeface="Calibri"/>
                <a:cs typeface="Calibri"/>
              </a:rPr>
              <a:t>e</a:t>
            </a:r>
            <a:r>
              <a:rPr sz="3600" spc="-20" dirty="0" smtClean="0">
                <a:latin typeface="Calibri"/>
                <a:cs typeface="Calibri"/>
              </a:rPr>
              <a:t>r</a:t>
            </a:r>
            <a:r>
              <a:rPr sz="3600" spc="0" dirty="0" smtClean="0">
                <a:latin typeface="Calibri"/>
                <a:cs typeface="Calibri"/>
              </a:rPr>
              <a:t>ﬁt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2" name="object 5"/>
          <p:cNvSpPr txBox="1"/>
          <p:nvPr/>
        </p:nvSpPr>
        <p:spPr>
          <a:xfrm>
            <a:off x="5189092" y="1507867"/>
            <a:ext cx="678308" cy="9251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8590" marR="12700" indent="-136525">
              <a:lnSpc>
                <a:spcPct val="111100"/>
              </a:lnSpc>
            </a:pPr>
            <a:r>
              <a:rPr sz="5550" spc="240" baseline="-6006" dirty="0" smtClean="0">
                <a:latin typeface="Arial"/>
                <a:cs typeface="Arial"/>
              </a:rPr>
              <a:t>∑</a:t>
            </a:r>
            <a:r>
              <a:rPr sz="2550" spc="-90" dirty="0" smtClean="0">
                <a:latin typeface="Arial"/>
                <a:cs typeface="Arial"/>
              </a:rPr>
              <a:t>β</a:t>
            </a:r>
            <a:r>
              <a:rPr sz="2100" i="1" spc="0" baseline="-23809" dirty="0" smtClean="0">
                <a:latin typeface="Times New Roman"/>
                <a:cs typeface="Times New Roman"/>
              </a:rPr>
              <a:t>i </a:t>
            </a:r>
            <a:r>
              <a:rPr sz="1400" i="1" spc="0" dirty="0" smtClean="0">
                <a:latin typeface="Times New Roman"/>
                <a:cs typeface="Times New Roman"/>
              </a:rPr>
              <a:t>i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606276"/>
            <a:ext cx="4839970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F79646"/>
                </a:solidFill>
                <a:latin typeface="Calibri"/>
                <a:cs typeface="Calibri"/>
              </a:rPr>
              <a:t>SVMs 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are n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t </a:t>
            </a:r>
            <a:r>
              <a:rPr lang="en-CA"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scale-invariant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565226"/>
            <a:ext cx="9143998" cy="50409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534" y="1965418"/>
            <a:ext cx="5062855" cy="1297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 smtClean="0">
                <a:solidFill>
                  <a:srgbClr val="7F7F7F"/>
                </a:solidFill>
                <a:latin typeface="Calibri"/>
                <a:cs typeface="Calibri"/>
              </a:rPr>
              <a:t>fr</a:t>
            </a:r>
            <a:r>
              <a:rPr sz="2800" b="1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800" b="1" spc="0" dirty="0" smtClean="0">
                <a:solidFill>
                  <a:srgbClr val="7F7F7F"/>
                </a:solidFill>
                <a:latin typeface="Calibri"/>
                <a:cs typeface="Calibri"/>
              </a:rPr>
              <a:t>m </a:t>
            </a:r>
            <a:r>
              <a:rPr sz="2800" spc="0" dirty="0" smtClean="0">
                <a:solidFill>
                  <a:srgbClr val="4F81BD"/>
                </a:solidFill>
                <a:latin typeface="Calibri"/>
                <a:cs typeface="Calibri"/>
              </a:rPr>
              <a:t>s</a:t>
            </a:r>
            <a:r>
              <a:rPr sz="2800" spc="-15" dirty="0" smtClean="0">
                <a:solidFill>
                  <a:srgbClr val="4F81BD"/>
                </a:solidFill>
                <a:latin typeface="Calibri"/>
                <a:cs typeface="Calibri"/>
              </a:rPr>
              <a:t>klear</a:t>
            </a:r>
            <a:r>
              <a:rPr sz="2800" spc="0" dirty="0" smtClean="0">
                <a:solidFill>
                  <a:srgbClr val="4F81BD"/>
                </a:solidFill>
                <a:latin typeface="Calibri"/>
                <a:cs typeface="Calibri"/>
              </a:rPr>
              <a:t>n </a:t>
            </a:r>
            <a:r>
              <a:rPr sz="2800" b="1" spc="-5" dirty="0" smtClean="0">
                <a:solidFill>
                  <a:srgbClr val="7F7F7F"/>
                </a:solidFill>
                <a:latin typeface="Calibri"/>
                <a:cs typeface="Calibri"/>
              </a:rPr>
              <a:t>i</a:t>
            </a:r>
            <a:r>
              <a:rPr sz="2800" b="1" spc="0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800" b="1" spc="-20" dirty="0" smtClean="0">
                <a:solidFill>
                  <a:srgbClr val="7F7F7F"/>
                </a:solidFill>
                <a:latin typeface="Calibri"/>
                <a:cs typeface="Calibri"/>
              </a:rPr>
              <a:t>po</a:t>
            </a:r>
            <a:r>
              <a:rPr sz="2800" b="1" spc="-10" dirty="0" smtClean="0">
                <a:solidFill>
                  <a:srgbClr val="7F7F7F"/>
                </a:solidFill>
                <a:latin typeface="Calibri"/>
                <a:cs typeface="Calibri"/>
              </a:rPr>
              <a:t>rt</a:t>
            </a:r>
            <a:r>
              <a:rPr sz="2800" b="1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0" dirty="0" smtClean="0">
                <a:solidFill>
                  <a:srgbClr val="9BBB59"/>
                </a:solidFill>
                <a:latin typeface="Calibri"/>
                <a:cs typeface="Calibri"/>
              </a:rPr>
              <a:t>p</a:t>
            </a:r>
            <a:r>
              <a:rPr sz="2800" spc="-5" dirty="0" smtClean="0">
                <a:solidFill>
                  <a:srgbClr val="9BBB59"/>
                </a:solidFill>
                <a:latin typeface="Calibri"/>
                <a:cs typeface="Calibri"/>
              </a:rPr>
              <a:t>r</a:t>
            </a:r>
            <a:r>
              <a:rPr sz="2800" spc="-20" dirty="0" smtClean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sz="2800" spc="0" dirty="0" smtClean="0">
                <a:solidFill>
                  <a:srgbClr val="9BBB59"/>
                </a:solidFill>
                <a:latin typeface="Calibri"/>
                <a:cs typeface="Calibri"/>
              </a:rPr>
              <a:t>p</a:t>
            </a:r>
            <a:r>
              <a:rPr sz="2800" spc="-5" dirty="0" smtClean="0">
                <a:solidFill>
                  <a:srgbClr val="9BBB59"/>
                </a:solidFill>
                <a:latin typeface="Calibri"/>
                <a:cs typeface="Calibri"/>
              </a:rPr>
              <a:t>r</a:t>
            </a:r>
            <a:r>
              <a:rPr sz="2800" spc="0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2800" spc="-5" dirty="0" smtClean="0">
                <a:solidFill>
                  <a:srgbClr val="9BBB59"/>
                </a:solidFill>
                <a:latin typeface="Calibri"/>
                <a:cs typeface="Calibri"/>
              </a:rPr>
              <a:t>c</a:t>
            </a:r>
            <a:r>
              <a:rPr sz="2800" spc="-20" dirty="0" smtClean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sz="2800" spc="0" dirty="0" smtClean="0">
                <a:solidFill>
                  <a:srgbClr val="9BBB59"/>
                </a:solidFill>
                <a:latin typeface="Calibri"/>
                <a:cs typeface="Calibri"/>
              </a:rPr>
              <a:t>ssing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39"/>
              </a:spcBef>
            </a:pPr>
            <a:endParaRPr sz="1300" dirty="0"/>
          </a:p>
          <a:p>
            <a:pPr marL="12700">
              <a:lnSpc>
                <a:spcPct val="100000"/>
              </a:lnSpc>
            </a:pPr>
            <a:r>
              <a:rPr sz="2800" dirty="0" smtClean="0">
                <a:solidFill>
                  <a:srgbClr val="7F7F7F"/>
                </a:solidFill>
                <a:latin typeface="Calibri"/>
                <a:cs typeface="Calibri"/>
              </a:rPr>
              <a:t>X_</a:t>
            </a:r>
            <a:r>
              <a:rPr sz="2800" spc="-5" dirty="0" smtClean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2800" spc="-15" dirty="0" smtClean="0">
                <a:solidFill>
                  <a:srgbClr val="7F7F7F"/>
                </a:solidFill>
                <a:latin typeface="Calibri"/>
                <a:cs typeface="Calibri"/>
              </a:rPr>
              <a:t>caled = prep</a:t>
            </a:r>
            <a:r>
              <a:rPr sz="2800" spc="-10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28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800" spc="-15" dirty="0" smtClean="0">
                <a:solidFill>
                  <a:srgbClr val="7F7F7F"/>
                </a:solidFill>
                <a:latin typeface="Calibri"/>
                <a:cs typeface="Calibri"/>
              </a:rPr>
              <a:t>cessing</a:t>
            </a:r>
            <a:r>
              <a:rPr sz="2800" spc="-5" dirty="0" smtClean="0">
                <a:solidFill>
                  <a:srgbClr val="7F7F7F"/>
                </a:solidFill>
                <a:latin typeface="Calibri"/>
                <a:cs typeface="Calibri"/>
              </a:rPr>
              <a:t>.</a:t>
            </a:r>
            <a:r>
              <a:rPr sz="2800" spc="0" dirty="0" smtClean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2800" spc="-15" dirty="0" smtClean="0">
                <a:solidFill>
                  <a:srgbClr val="7F7F7F"/>
                </a:solidFill>
                <a:latin typeface="Calibri"/>
                <a:cs typeface="Calibri"/>
              </a:rPr>
              <a:t>cale(X)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606276"/>
            <a:ext cx="8096412" cy="3912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35" dirty="0" smtClean="0">
                <a:solidFill>
                  <a:srgbClr val="F79646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h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en to use SVM</a:t>
            </a:r>
            <a:r>
              <a:rPr sz="3200" spc="-10" dirty="0" smtClean="0">
                <a:solidFill>
                  <a:srgbClr val="F79646"/>
                </a:solidFill>
                <a:latin typeface="Calibri"/>
                <a:cs typeface="Calibri"/>
              </a:rPr>
              <a:t>, L</a:t>
            </a:r>
            <a:r>
              <a:rPr lang="en-US" sz="3200" spc="-10" dirty="0" smtClean="0">
                <a:solidFill>
                  <a:srgbClr val="F79646"/>
                </a:solidFill>
                <a:latin typeface="Calibri"/>
                <a:cs typeface="Calibri"/>
              </a:rPr>
              <a:t>ogistic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 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Regressi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n</a:t>
            </a:r>
            <a:r>
              <a:rPr sz="3200" spc="-10" dirty="0" smtClean="0">
                <a:solidFill>
                  <a:srgbClr val="F79646"/>
                </a:solidFill>
                <a:latin typeface="Calibri"/>
                <a:cs typeface="Calibri"/>
              </a:rPr>
              <a:t>, 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etc.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10"/>
              </a:spcBef>
            </a:pPr>
            <a:endParaRPr sz="6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A l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t 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f f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eatures</a:t>
            </a:r>
            <a:r>
              <a:rPr sz="3200" spc="-10" dirty="0" smtClean="0">
                <a:solidFill>
                  <a:srgbClr val="9BBB59"/>
                </a:solidFill>
                <a:latin typeface="Calibri"/>
                <a:cs typeface="Calibri"/>
              </a:rPr>
              <a:t>, bu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t s</a:t>
            </a:r>
            <a:r>
              <a:rPr sz="3200" spc="-30" dirty="0" smtClean="0">
                <a:solidFill>
                  <a:srgbClr val="9BBB59"/>
                </a:solidFill>
                <a:latin typeface="Calibri"/>
                <a:cs typeface="Calibri"/>
              </a:rPr>
              <a:t>mall d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ata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38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(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10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K features</a:t>
            </a:r>
            <a:r>
              <a:rPr sz="3200" spc="-10" dirty="0" smtClean="0">
                <a:solidFill>
                  <a:srgbClr val="4F81BD"/>
                </a:solidFill>
                <a:latin typeface="Calibri"/>
                <a:cs typeface="Calibri"/>
              </a:rPr>
              <a:t>, 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100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0 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training 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exa</a:t>
            </a:r>
            <a:r>
              <a:rPr sz="3200" spc="-35" dirty="0" smtClean="0">
                <a:solidFill>
                  <a:srgbClr val="4F81BD"/>
                </a:solidFill>
                <a:latin typeface="Calibri"/>
                <a:cs typeface="Calibri"/>
              </a:rPr>
              <a:t>m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pl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es)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19"/>
              </a:spcBef>
            </a:pPr>
            <a:endParaRPr sz="1000" dirty="0"/>
          </a:p>
          <a:p>
            <a:pPr marL="12700" marR="12700">
              <a:lnSpc>
                <a:spcPts val="3800"/>
              </a:lnSpc>
            </a:pP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es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t 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y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u 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can do is a si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mpl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d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el</a:t>
            </a:r>
            <a:r>
              <a:rPr sz="3200" spc="-10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go f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r 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L</a:t>
            </a:r>
            <a:r>
              <a:rPr lang="en-US"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ogistic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Reg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ressi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n 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r Lin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ear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SVC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606276"/>
            <a:ext cx="7712075" cy="3912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35" dirty="0" smtClean="0">
                <a:solidFill>
                  <a:srgbClr val="F79646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h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en to use SVM</a:t>
            </a:r>
            <a:r>
              <a:rPr sz="3200" spc="-10" dirty="0" smtClean="0">
                <a:solidFill>
                  <a:srgbClr val="F79646"/>
                </a:solidFill>
                <a:latin typeface="Calibri"/>
                <a:cs typeface="Calibri"/>
              </a:rPr>
              <a:t>, L</a:t>
            </a:r>
            <a:r>
              <a:rPr lang="en-US" sz="3200" spc="-10" dirty="0" smtClean="0">
                <a:solidFill>
                  <a:srgbClr val="F79646"/>
                </a:solidFill>
                <a:latin typeface="Calibri"/>
                <a:cs typeface="Calibri"/>
              </a:rPr>
              <a:t>ogistic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 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Regressi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n</a:t>
            </a:r>
            <a:r>
              <a:rPr sz="3200" spc="-10" dirty="0" smtClean="0">
                <a:solidFill>
                  <a:srgbClr val="F79646"/>
                </a:solidFill>
                <a:latin typeface="Calibri"/>
                <a:cs typeface="Calibri"/>
              </a:rPr>
              <a:t>, 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etc.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10"/>
              </a:spcBef>
            </a:pPr>
            <a:endParaRPr sz="6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9BBB59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ew features</a:t>
            </a:r>
            <a:r>
              <a:rPr sz="3200" spc="-10" dirty="0" smtClean="0">
                <a:solidFill>
                  <a:srgbClr val="9BBB59"/>
                </a:solidFill>
                <a:latin typeface="Calibri"/>
                <a:cs typeface="Calibri"/>
              </a:rPr>
              <a:t>, d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ecent data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38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(</a:t>
            </a:r>
            <a:r>
              <a:rPr lang="en-CA"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5-100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 features</a:t>
            </a:r>
            <a:r>
              <a:rPr sz="3200" spc="-10" dirty="0" smtClean="0">
                <a:solidFill>
                  <a:srgbClr val="4F81BD"/>
                </a:solidFill>
                <a:latin typeface="Calibri"/>
                <a:cs typeface="Calibri"/>
              </a:rPr>
              <a:t>, 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10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K 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training 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exa</a:t>
            </a:r>
            <a:r>
              <a:rPr sz="3200" spc="-35" dirty="0" smtClean="0">
                <a:solidFill>
                  <a:srgbClr val="4F81BD"/>
                </a:solidFill>
                <a:latin typeface="Calibri"/>
                <a:cs typeface="Calibri"/>
              </a:rPr>
              <a:t>m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pl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es)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19"/>
              </a:spcBef>
            </a:pPr>
            <a:endParaRPr sz="1000" dirty="0"/>
          </a:p>
          <a:p>
            <a:pPr marL="12700" marR="12700">
              <a:lnSpc>
                <a:spcPts val="3800"/>
              </a:lnSpc>
            </a:pP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Go f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r a </a:t>
            </a:r>
            <a:r>
              <a:rPr lang="en-US"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Radial Basis Function</a:t>
            </a: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K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er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el SVC</a:t>
            </a:r>
            <a:r>
              <a:rPr sz="3200" spc="-10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ck th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 hell 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r>
              <a:rPr sz="3200" spc="-10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f it.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53" y="2488806"/>
            <a:ext cx="1230630" cy="1104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CA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Patient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 status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 after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5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yr.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3025832"/>
            <a:ext cx="320039" cy="116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243558" y="3064640"/>
            <a:ext cx="230925" cy="1"/>
          </a:xfrm>
          <a:custGeom>
            <a:avLst/>
            <a:gdLst/>
            <a:ahLst/>
            <a:cxnLst/>
            <a:rect l="l" t="t" r="r" b="b"/>
            <a:pathLst>
              <a:path w="230925" h="1">
                <a:moveTo>
                  <a:pt x="230925" y="0"/>
                </a:moveTo>
                <a:lnTo>
                  <a:pt x="0" y="1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892934" y="2177934"/>
            <a:ext cx="419792" cy="444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7942957" y="2203762"/>
            <a:ext cx="320707" cy="3467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7942940" y="220376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562897" y="2128058"/>
            <a:ext cx="419792" cy="4488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6612118" y="2154921"/>
            <a:ext cx="320707" cy="346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6612102" y="21549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2076041" y="3702756"/>
            <a:ext cx="4798695" cy="11410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4BACC6"/>
                </a:solidFill>
                <a:latin typeface="Calibri"/>
                <a:cs typeface="Calibri"/>
              </a:rPr>
              <a:t>0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75"/>
              </a:spcBef>
            </a:pPr>
            <a:endParaRPr sz="1000" dirty="0"/>
          </a:p>
          <a:p>
            <a:pPr marL="1584960">
              <a:lnSpc>
                <a:spcPct val="100000"/>
              </a:lnSpc>
            </a:pP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 of 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positive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nod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Supp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r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t Vector 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Machine (SVM)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64760" y="2062308"/>
            <a:ext cx="18034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1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1784" y="2856108"/>
            <a:ext cx="41148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0</a:t>
            </a:r>
            <a:r>
              <a:rPr sz="2400" spc="0" dirty="0" smtClean="0">
                <a:solidFill>
                  <a:srgbClr val="9BBB59"/>
                </a:solidFill>
                <a:latin typeface="Calibri"/>
                <a:cs typeface="Calibri"/>
              </a:rPr>
              <a:t>.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5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32368" y="1608512"/>
            <a:ext cx="145472" cy="30673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498325" y="1629560"/>
            <a:ext cx="14940" cy="2976522"/>
          </a:xfrm>
          <a:custGeom>
            <a:avLst/>
            <a:gdLst/>
            <a:ahLst/>
            <a:cxnLst/>
            <a:rect l="l" t="t" r="r" b="b"/>
            <a:pathLst>
              <a:path w="14940" h="2976522">
                <a:moveTo>
                  <a:pt x="14940" y="0"/>
                </a:moveTo>
                <a:lnTo>
                  <a:pt x="0" y="2976522"/>
                </a:lnTo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5384412" y="967163"/>
            <a:ext cx="260985" cy="619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dirty="0" smtClean="0">
                <a:solidFill>
                  <a:srgbClr val="7F7F7F"/>
                </a:solidFill>
                <a:latin typeface="Calibri"/>
                <a:cs typeface="Calibri"/>
              </a:rPr>
              <a:t>?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79103" y="5670117"/>
            <a:ext cx="2294890" cy="447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 smtClean="0">
                <a:solidFill>
                  <a:srgbClr val="F79646"/>
                </a:solidFill>
                <a:latin typeface="Calibri"/>
                <a:cs typeface="Calibri"/>
              </a:rPr>
              <a:t>Accurac</a:t>
            </a:r>
            <a:r>
              <a:rPr sz="2800" spc="-20" dirty="0" smtClean="0">
                <a:solidFill>
                  <a:srgbClr val="F79646"/>
                </a:solidFill>
                <a:latin typeface="Calibri"/>
                <a:cs typeface="Calibri"/>
              </a:rPr>
              <a:t>y</a:t>
            </a:r>
            <a:r>
              <a:rPr sz="2800" spc="-10" dirty="0" smtClean="0">
                <a:solidFill>
                  <a:srgbClr val="F79646"/>
                </a:solidFill>
                <a:latin typeface="Calibri"/>
                <a:cs typeface="Calibri"/>
              </a:rPr>
              <a:t>: </a:t>
            </a:r>
            <a:r>
              <a:rPr sz="2800" spc="-20" dirty="0" smtClean="0">
                <a:solidFill>
                  <a:srgbClr val="F79646"/>
                </a:solidFill>
                <a:latin typeface="Calibri"/>
                <a:cs typeface="Calibri"/>
              </a:rPr>
              <a:t>100%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606276"/>
            <a:ext cx="7486812" cy="58680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35" dirty="0" smtClean="0">
                <a:solidFill>
                  <a:srgbClr val="F79646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h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en to use SVM</a:t>
            </a:r>
            <a:r>
              <a:rPr sz="3200" spc="-10" dirty="0" smtClean="0">
                <a:solidFill>
                  <a:srgbClr val="F79646"/>
                </a:solidFill>
                <a:latin typeface="Calibri"/>
                <a:cs typeface="Calibri"/>
              </a:rPr>
              <a:t>, L</a:t>
            </a:r>
            <a:r>
              <a:rPr lang="en-US" sz="3200" spc="-10" dirty="0" smtClean="0">
                <a:solidFill>
                  <a:srgbClr val="F79646"/>
                </a:solidFill>
                <a:latin typeface="Calibri"/>
                <a:cs typeface="Calibri"/>
              </a:rPr>
              <a:t>ogistic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 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Regressi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n</a:t>
            </a:r>
            <a:r>
              <a:rPr sz="3200" spc="-10" dirty="0" smtClean="0">
                <a:solidFill>
                  <a:srgbClr val="F79646"/>
                </a:solidFill>
                <a:latin typeface="Calibri"/>
                <a:cs typeface="Calibri"/>
              </a:rPr>
              <a:t>, 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etc.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10"/>
              </a:spcBef>
            </a:pPr>
            <a:endParaRPr sz="6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9BBB59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ew features</a:t>
            </a:r>
            <a:r>
              <a:rPr sz="3200" spc="-10" dirty="0" smtClean="0">
                <a:solidFill>
                  <a:srgbClr val="9BBB59"/>
                </a:solidFill>
                <a:latin typeface="Calibri"/>
                <a:cs typeface="Calibri"/>
              </a:rPr>
              <a:t>, l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ts 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f d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ata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38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(</a:t>
            </a:r>
            <a:r>
              <a:rPr lang="en-CA"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5-100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 features</a:t>
            </a:r>
            <a:r>
              <a:rPr sz="3200" spc="-10" dirty="0" smtClean="0">
                <a:solidFill>
                  <a:srgbClr val="4F81BD"/>
                </a:solidFill>
                <a:latin typeface="Calibri"/>
                <a:cs typeface="Calibri"/>
              </a:rPr>
              <a:t>, 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100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K 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training 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exa</a:t>
            </a:r>
            <a:r>
              <a:rPr sz="3200" spc="-35" dirty="0" smtClean="0">
                <a:solidFill>
                  <a:srgbClr val="4F81BD"/>
                </a:solidFill>
                <a:latin typeface="Calibri"/>
                <a:cs typeface="Calibri"/>
              </a:rPr>
              <a:t>m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pl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es)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48"/>
              </a:spcBef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 marR="12700">
              <a:lnSpc>
                <a:spcPct val="100299"/>
              </a:lnSpc>
            </a:pPr>
            <a:r>
              <a:rPr sz="3200" spc="-3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ith th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at 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mu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ch data, 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y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u 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can 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ex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tract 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re</a:t>
            </a:r>
            <a:r>
              <a:rPr sz="3200" spc="-10" dirty="0" smtClean="0">
                <a:solidFill>
                  <a:srgbClr val="7F7F7F"/>
                </a:solidFill>
                <a:latin typeface="Calibri"/>
                <a:cs typeface="Calibri"/>
              </a:rPr>
              <a:t> f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m w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eaker f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eatures. Add 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re features. </a:t>
            </a: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Us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 L</a:t>
            </a:r>
            <a:r>
              <a:rPr lang="en-US"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ogistic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Regressi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n 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r 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Lin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ear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SVC</a:t>
            </a:r>
            <a:r>
              <a:rPr lang="en-US" sz="3200" spc="0" dirty="0" smtClean="0">
                <a:solidFill>
                  <a:srgbClr val="7F7F7F"/>
                </a:solidFill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48"/>
              </a:spcBef>
            </a:pPr>
            <a:endParaRPr sz="6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 marR="85090">
              <a:lnSpc>
                <a:spcPct val="101600"/>
              </a:lnSpc>
            </a:pPr>
            <a:r>
              <a:rPr sz="3200" dirty="0" smtClean="0">
                <a:solidFill>
                  <a:srgbClr val="7F7F7F"/>
                </a:solidFill>
                <a:latin typeface="Calibri"/>
                <a:cs typeface="Calibri"/>
              </a:rPr>
              <a:t>(</a:t>
            </a:r>
            <a:r>
              <a:rPr lang="en-US"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RBF</a:t>
            </a: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ker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el SVC is too sl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w 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ith l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arge</a:t>
            </a:r>
            <a:r>
              <a:rPr sz="3200" spc="-10" dirty="0" smtClean="0">
                <a:solidFill>
                  <a:srgbClr val="7F7F7F"/>
                </a:solidFill>
                <a:latin typeface="Calibri"/>
                <a:cs typeface="Calibri"/>
              </a:rPr>
              <a:t> data)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53" y="2488806"/>
            <a:ext cx="1230630" cy="1104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CA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Patient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 status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 after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5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yr.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3025832"/>
            <a:ext cx="320039" cy="116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243558" y="3064640"/>
            <a:ext cx="230925" cy="1"/>
          </a:xfrm>
          <a:custGeom>
            <a:avLst/>
            <a:gdLst/>
            <a:ahLst/>
            <a:cxnLst/>
            <a:rect l="l" t="t" r="r" b="b"/>
            <a:pathLst>
              <a:path w="230925" h="1">
                <a:moveTo>
                  <a:pt x="230925" y="0"/>
                </a:moveTo>
                <a:lnTo>
                  <a:pt x="0" y="1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892934" y="2177934"/>
            <a:ext cx="419792" cy="444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7942957" y="2203762"/>
            <a:ext cx="320707" cy="3467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7942940" y="220376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562897" y="2128058"/>
            <a:ext cx="419792" cy="4488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6612118" y="2154921"/>
            <a:ext cx="320707" cy="346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6612102" y="21549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2076041" y="3702756"/>
            <a:ext cx="4798695" cy="11410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4BACC6"/>
                </a:solidFill>
                <a:latin typeface="Calibri"/>
                <a:cs typeface="Calibri"/>
              </a:rPr>
              <a:t>0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75"/>
              </a:spcBef>
            </a:pPr>
            <a:endParaRPr sz="1000" dirty="0"/>
          </a:p>
          <a:p>
            <a:pPr marL="1584960">
              <a:lnSpc>
                <a:spcPct val="100000"/>
              </a:lnSpc>
            </a:pP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 of 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positive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nod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Supp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r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t Vector 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Machine (SVM)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64760" y="2062308"/>
            <a:ext cx="18034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1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1784" y="2856108"/>
            <a:ext cx="41148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0</a:t>
            </a:r>
            <a:r>
              <a:rPr sz="2400" spc="0" dirty="0" smtClean="0">
                <a:solidFill>
                  <a:srgbClr val="9BBB59"/>
                </a:solidFill>
                <a:latin typeface="Calibri"/>
                <a:cs typeface="Calibri"/>
              </a:rPr>
              <a:t>.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5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17472" y="1608512"/>
            <a:ext cx="145472" cy="30673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781157" y="1629560"/>
            <a:ext cx="14940" cy="2976522"/>
          </a:xfrm>
          <a:custGeom>
            <a:avLst/>
            <a:gdLst/>
            <a:ahLst/>
            <a:cxnLst/>
            <a:rect l="l" t="t" r="r" b="b"/>
            <a:pathLst>
              <a:path w="14940" h="2976522">
                <a:moveTo>
                  <a:pt x="14940" y="0"/>
                </a:moveTo>
                <a:lnTo>
                  <a:pt x="0" y="2976522"/>
                </a:lnTo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4667245" y="967163"/>
            <a:ext cx="260985" cy="619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dirty="0" smtClean="0">
                <a:solidFill>
                  <a:srgbClr val="7F7F7F"/>
                </a:solidFill>
                <a:latin typeface="Calibri"/>
                <a:cs typeface="Calibri"/>
              </a:rPr>
              <a:t>?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79103" y="5670117"/>
            <a:ext cx="2294890" cy="447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 smtClean="0">
                <a:solidFill>
                  <a:srgbClr val="F79646"/>
                </a:solidFill>
                <a:latin typeface="Calibri"/>
                <a:cs typeface="Calibri"/>
              </a:rPr>
              <a:t>Accurac</a:t>
            </a:r>
            <a:r>
              <a:rPr sz="2800" spc="-20" dirty="0" smtClean="0">
                <a:solidFill>
                  <a:srgbClr val="F79646"/>
                </a:solidFill>
                <a:latin typeface="Calibri"/>
                <a:cs typeface="Calibri"/>
              </a:rPr>
              <a:t>y</a:t>
            </a:r>
            <a:r>
              <a:rPr sz="2800" spc="-10" dirty="0" smtClean="0">
                <a:solidFill>
                  <a:srgbClr val="F79646"/>
                </a:solidFill>
                <a:latin typeface="Calibri"/>
                <a:cs typeface="Calibri"/>
              </a:rPr>
              <a:t>: </a:t>
            </a:r>
            <a:r>
              <a:rPr sz="2800" spc="-20" dirty="0" smtClean="0">
                <a:solidFill>
                  <a:srgbClr val="F79646"/>
                </a:solidFill>
                <a:latin typeface="Calibri"/>
                <a:cs typeface="Calibri"/>
              </a:rPr>
              <a:t>100%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1453</TotalTime>
  <Words>1801</Words>
  <Application>Microsoft Macintosh PowerPoint</Application>
  <PresentationFormat>On-screen Show (4:3)</PresentationFormat>
  <Paragraphs>656</Paragraphs>
  <Slides>80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2" baseType="lpstr">
      <vt:lpstr>Office Theme</vt:lpstr>
      <vt:lpstr>Equation</vt:lpstr>
      <vt:lpstr>PowerPoint Presentation</vt:lpstr>
      <vt:lpstr>1 feature (num. nodes), 2 labels (survived/not)</vt:lpstr>
      <vt:lpstr>Logistic Regression</vt:lpstr>
      <vt:lpstr>Support Vector Machine (SVM)</vt:lpstr>
      <vt:lpstr>Support Vector Machine (SVM)</vt:lpstr>
      <vt:lpstr>Support Vector Machine (SVM)</vt:lpstr>
      <vt:lpstr>Support Vector Machine (SVM)</vt:lpstr>
      <vt:lpstr>Support Vector Machine (SVM)</vt:lpstr>
      <vt:lpstr>Support Vector Machine (SVM)</vt:lpstr>
      <vt:lpstr>Support Vector Machine (SVM)</vt:lpstr>
      <vt:lpstr>Support Vector Machine (SVM)</vt:lpstr>
      <vt:lpstr>Support Vector Machine (SVM)</vt:lpstr>
      <vt:lpstr>Support Vector Machine (SVM)</vt:lpstr>
      <vt:lpstr>Support Vector Machine (SVM)</vt:lpstr>
      <vt:lpstr>Support Vector Machine (SVM)</vt:lpstr>
      <vt:lpstr>Support Vector Machine (SVM)</vt:lpstr>
      <vt:lpstr>Support Vector Machine (SVM)</vt:lpstr>
      <vt:lpstr>Logistic Regression</vt:lpstr>
      <vt:lpstr>Logistic Regression and SVM are not very diﬀerent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Irmak Sirer</cp:lastModifiedBy>
  <cp:revision>64</cp:revision>
  <dcterms:created xsi:type="dcterms:W3CDTF">2014-12-22T13:44:25Z</dcterms:created>
  <dcterms:modified xsi:type="dcterms:W3CDTF">2015-02-09T16:49:23Z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2014-09-30T00:00:00Z</vt:filetime>
  </property>
  <property fmtid="{D5CDD505-2E9C-101B-9397-08002B2CF9AE}" pid="3" name="LastSaved">
    <vt:filetime>2014-12-22T00:00:00Z</vt:filetime>
  </property>
</Properties>
</file>