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oleObject1.bin" ContentType="application/vnd.openxmlformats-officedocument.oleObject"/>
  <Override PartName="/ppt/embeddings/Microsoft_Equation4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Microsoft_Equation5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Microsoft_Equation6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Microsoft_Equation7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Microsoft_Equation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Microsoft_Equation9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Microsoft_Equation10.bin" ContentType="application/vnd.openxmlformats-officedocument.oleObject"/>
  <Override PartName="/ppt/embeddings/oleObject62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11.bin" ContentType="application/vnd.openxmlformats-officedocument.oleObject"/>
  <Override PartName="/ppt/embeddings/oleObject63.bin" ContentType="application/vnd.openxmlformats-officedocument.oleObject"/>
  <Override PartName="/ppt/embeddings/Microsoft_Equation12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Microsoft_Equation13.bin" ContentType="application/vnd.openxmlformats-officedocument.oleObject"/>
  <Override PartName="/ppt/embeddings/oleObject66.bin" ContentType="application/vnd.openxmlformats-officedocument.oleObject"/>
  <Override PartName="/ppt/embeddings/Microsoft_Equation14.bin" ContentType="application/vnd.openxmlformats-officedocument.oleObject"/>
  <Override PartName="/ppt/embeddings/oleObject67.bin" ContentType="application/vnd.openxmlformats-officedocument.oleObject"/>
  <Override PartName="/ppt/embeddings/Microsoft_Equation15.bin" ContentType="application/vnd.openxmlformats-officedocument.oleObject"/>
  <Override PartName="/ppt/embeddings/oleObject68.bin" ContentType="application/vnd.openxmlformats-officedocument.oleObject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ppt/embeddings/Microsoft_Equation20.bin" ContentType="application/vnd.openxmlformats-officedocument.oleObject"/>
  <Override PartName="/ppt/embeddings/Microsoft_Equation21.bin" ContentType="application/vnd.openxmlformats-officedocument.oleObject"/>
  <Override PartName="/ppt/embeddings/oleObject69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22.bin" ContentType="application/vnd.openxmlformats-officedocument.oleObject"/>
  <Override PartName="/ppt/embeddings/Microsoft_Equation23.bin" ContentType="application/vnd.openxmlformats-officedocument.oleObject"/>
  <Override PartName="/ppt/embeddings/oleObject70.bin" ContentType="application/vnd.openxmlformats-officedocument.oleObject"/>
  <Override PartName="/ppt/embeddings/Microsoft_Equation24.bin" ContentType="application/vnd.openxmlformats-officedocument.oleObject"/>
  <Override PartName="/ppt/embeddings/Microsoft_Equation25.bin" ContentType="application/vnd.openxmlformats-officedocument.oleObject"/>
  <Override PartName="/ppt/embeddings/Microsoft_Equation26.bin" ContentType="application/vnd.openxmlformats-officedocument.oleObject"/>
  <Override PartName="/ppt/embeddings/Microsoft_Equation27.bin" ContentType="application/vnd.openxmlformats-officedocument.oleObject"/>
  <Override PartName="/ppt/embeddings/Microsoft_Equation28.bin" ContentType="application/vnd.openxmlformats-officedocument.oleObject"/>
  <Override PartName="/ppt/embeddings/Microsoft_Equation29.bin" ContentType="application/vnd.openxmlformats-officedocument.oleObject"/>
  <Override PartName="/ppt/embeddings/Microsoft_Equation30.bin" ContentType="application/vnd.openxmlformats-officedocument.oleObject"/>
  <Override PartName="/ppt/embeddings/Microsoft_Equation31.bin" ContentType="application/vnd.openxmlformats-officedocument.oleObject"/>
  <Override PartName="/ppt/embeddings/Microsoft_Equation32.bin" ContentType="application/vnd.openxmlformats-officedocument.oleObject"/>
  <Override PartName="/ppt/embeddings/Microsoft_Equation33.bin" ContentType="application/vnd.openxmlformats-officedocument.oleObject"/>
  <Override PartName="/ppt/embeddings/Microsoft_Equation34.bin" ContentType="application/vnd.openxmlformats-officedocument.oleObject"/>
  <Override PartName="/ppt/embeddings/Microsoft_Equation35.bin" ContentType="application/vnd.openxmlformats-officedocument.oleObject"/>
  <Override PartName="/ppt/embeddings/Microsoft_Equation36.bin" ContentType="application/vnd.openxmlformats-officedocument.oleObject"/>
  <Override PartName="/ppt/embeddings/Microsoft_Equation3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4"/>
  </p:notesMasterIdLst>
  <p:sldIdLst>
    <p:sldId id="256" r:id="rId2"/>
    <p:sldId id="291" r:id="rId3"/>
    <p:sldId id="339" r:id="rId4"/>
    <p:sldId id="285" r:id="rId5"/>
    <p:sldId id="286" r:id="rId6"/>
    <p:sldId id="287" r:id="rId7"/>
    <p:sldId id="288" r:id="rId8"/>
    <p:sldId id="289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36" r:id="rId24"/>
    <p:sldId id="306" r:id="rId25"/>
    <p:sldId id="307" r:id="rId26"/>
    <p:sldId id="308" r:id="rId27"/>
    <p:sldId id="309" r:id="rId28"/>
    <p:sldId id="310" r:id="rId29"/>
    <p:sldId id="317" r:id="rId30"/>
    <p:sldId id="337" r:id="rId31"/>
    <p:sldId id="338" r:id="rId32"/>
    <p:sldId id="312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6" r:id="rId41"/>
    <p:sldId id="325" r:id="rId42"/>
    <p:sldId id="327" r:id="rId43"/>
    <p:sldId id="328" r:id="rId44"/>
    <p:sldId id="329" r:id="rId45"/>
    <p:sldId id="330" r:id="rId46"/>
    <p:sldId id="331" r:id="rId47"/>
    <p:sldId id="332" r:id="rId48"/>
    <p:sldId id="340" r:id="rId49"/>
    <p:sldId id="341" r:id="rId50"/>
    <p:sldId id="333" r:id="rId51"/>
    <p:sldId id="334" r:id="rId52"/>
    <p:sldId id="33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4083"/>
    <a:srgbClr val="847FC0"/>
    <a:srgbClr val="FF8485"/>
    <a:srgbClr val="E84C4B"/>
    <a:srgbClr val="F79646"/>
    <a:srgbClr val="BE43DD"/>
    <a:srgbClr val="DE4E9A"/>
    <a:srgbClr val="A15AD6"/>
    <a:srgbClr val="0080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533" autoAdjust="0"/>
  </p:normalViewPr>
  <p:slideViewPr>
    <p:cSldViewPr snapToGrid="0">
      <p:cViewPr varScale="1">
        <p:scale>
          <a:sx n="98" d="100"/>
          <a:sy n="98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6.wmf"/><Relationship Id="rId5" Type="http://schemas.openxmlformats.org/officeDocument/2006/relationships/image" Target="../media/image8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1" Type="http://schemas.openxmlformats.org/officeDocument/2006/relationships/image" Target="../media/image28.wmf"/><Relationship Id="rId2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31.wmf"/><Relationship Id="rId5" Type="http://schemas.openxmlformats.org/officeDocument/2006/relationships/image" Target="../media/image6.wmf"/><Relationship Id="rId6" Type="http://schemas.openxmlformats.org/officeDocument/2006/relationships/image" Target="../media/image8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1" Type="http://schemas.openxmlformats.org/officeDocument/2006/relationships/image" Target="../media/image28.wmf"/><Relationship Id="rId2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30.wmf"/><Relationship Id="rId3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33.wmf"/><Relationship Id="rId1" Type="http://schemas.openxmlformats.org/officeDocument/2006/relationships/image" Target="../media/image28.wmf"/><Relationship Id="rId2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4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5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wmf"/><Relationship Id="rId3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emf"/><Relationship Id="rId1" Type="http://schemas.openxmlformats.org/officeDocument/2006/relationships/image" Target="../media/image6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emf"/><Relationship Id="rId1" Type="http://schemas.openxmlformats.org/officeDocument/2006/relationships/image" Target="../media/image6.wmf"/><Relationship Id="rId2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4.emf"/><Relationship Id="rId1" Type="http://schemas.openxmlformats.org/officeDocument/2006/relationships/image" Target="../media/image6.wmf"/><Relationship Id="rId2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5.emf"/><Relationship Id="rId1" Type="http://schemas.openxmlformats.org/officeDocument/2006/relationships/image" Target="../media/image6.wmf"/><Relationship Id="rId2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6.emf"/><Relationship Id="rId1" Type="http://schemas.openxmlformats.org/officeDocument/2006/relationships/image" Target="../media/image6.wmf"/><Relationship Id="rId2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00AA9-BC61-470A-BFDE-B6BDA5D10447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7EA33-FA93-47D6-94A5-56A3050367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7EA33-FA93-47D6-94A5-56A3050367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9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9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3069-4415-4E77-B65B-EF0115801BAA}" type="datetimeFigureOut">
              <a:rPr lang="en-US" smtClean="0"/>
              <a:pPr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0DE4-6F28-4CEB-87D6-558DEE0C4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wmf"/><Relationship Id="rId12" Type="http://schemas.openxmlformats.org/officeDocument/2006/relationships/oleObject" Target="../embeddings/Microsoft_Equation8.bin"/><Relationship Id="rId13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15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wmf"/><Relationship Id="rId12" Type="http://schemas.openxmlformats.org/officeDocument/2006/relationships/oleObject" Target="../embeddings/Microsoft_Equation9.bin"/><Relationship Id="rId13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26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26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27.wmf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5.bin"/><Relationship Id="rId11" Type="http://schemas.openxmlformats.org/officeDocument/2006/relationships/image" Target="../media/image28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wmf"/><Relationship Id="rId12" Type="http://schemas.openxmlformats.org/officeDocument/2006/relationships/oleObject" Target="../embeddings/oleObject40.bin"/><Relationship Id="rId13" Type="http://schemas.openxmlformats.org/officeDocument/2006/relationships/image" Target="../media/image8.wmf"/><Relationship Id="rId14" Type="http://schemas.openxmlformats.org/officeDocument/2006/relationships/oleObject" Target="../embeddings/oleObject41.bin"/><Relationship Id="rId15" Type="http://schemas.openxmlformats.org/officeDocument/2006/relationships/image" Target="../media/image11.wmf"/><Relationship Id="rId16" Type="http://schemas.openxmlformats.org/officeDocument/2006/relationships/oleObject" Target="../embeddings/oleObject42.bin"/><Relationship Id="rId17" Type="http://schemas.openxmlformats.org/officeDocument/2006/relationships/image" Target="../media/image1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emf"/><Relationship Id="rId4" Type="http://schemas.openxmlformats.org/officeDocument/2006/relationships/oleObject" Target="../embeddings/oleObject36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27.wmf"/><Relationship Id="rId10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wmf"/><Relationship Id="rId12" Type="http://schemas.openxmlformats.org/officeDocument/2006/relationships/oleObject" Target="../embeddings/oleObject47.bin"/><Relationship Id="rId13" Type="http://schemas.openxmlformats.org/officeDocument/2006/relationships/image" Target="../media/image6.wmf"/><Relationship Id="rId14" Type="http://schemas.openxmlformats.org/officeDocument/2006/relationships/oleObject" Target="../embeddings/oleObject48.bin"/><Relationship Id="rId15" Type="http://schemas.openxmlformats.org/officeDocument/2006/relationships/image" Target="../media/image8.wmf"/><Relationship Id="rId16" Type="http://schemas.openxmlformats.org/officeDocument/2006/relationships/oleObject" Target="../embeddings/oleObject49.bin"/><Relationship Id="rId17" Type="http://schemas.openxmlformats.org/officeDocument/2006/relationships/image" Target="../media/image11.wmf"/><Relationship Id="rId18" Type="http://schemas.openxmlformats.org/officeDocument/2006/relationships/oleObject" Target="../embeddings/oleObject50.bin"/><Relationship Id="rId19" Type="http://schemas.openxmlformats.org/officeDocument/2006/relationships/image" Target="../media/image12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emf"/><Relationship Id="rId4" Type="http://schemas.openxmlformats.org/officeDocument/2006/relationships/oleObject" Target="../embeddings/oleObject43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27.wmf"/><Relationship Id="rId10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image" Target="../media/image31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emf"/><Relationship Id="rId4" Type="http://schemas.openxmlformats.org/officeDocument/2006/relationships/oleObject" Target="../embeddings/oleObject51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27.wmf"/><Relationship Id="rId10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57.bin"/><Relationship Id="rId9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oleObject" Target="../embeddings/oleObject58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27.wmf"/><Relationship Id="rId10" Type="http://schemas.openxmlformats.org/officeDocument/2006/relationships/oleObject" Target="../embeddings/oleObject61.bin"/><Relationship Id="rId11" Type="http://schemas.openxmlformats.org/officeDocument/2006/relationships/image" Target="../media/image33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Microsoft_Equation10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33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Microsoft_Equation11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33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Microsoft_Equation12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33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33.wmf"/><Relationship Id="rId5" Type="http://schemas.openxmlformats.org/officeDocument/2006/relationships/oleObject" Target="../embeddings/Microsoft_Equation13.bin"/><Relationship Id="rId6" Type="http://schemas.openxmlformats.org/officeDocument/2006/relationships/image" Target="../media/image3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oleObject" Target="../embeddings/oleObject66.bin"/><Relationship Id="rId5" Type="http://schemas.openxmlformats.org/officeDocument/2006/relationships/image" Target="../media/image33.wmf"/><Relationship Id="rId6" Type="http://schemas.openxmlformats.org/officeDocument/2006/relationships/oleObject" Target="../embeddings/Microsoft_Equation14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67.bin"/><Relationship Id="rId5" Type="http://schemas.openxmlformats.org/officeDocument/2006/relationships/image" Target="../media/image33.wmf"/><Relationship Id="rId6" Type="http://schemas.openxmlformats.org/officeDocument/2006/relationships/oleObject" Target="../embeddings/Microsoft_Equation15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68.bin"/><Relationship Id="rId5" Type="http://schemas.openxmlformats.org/officeDocument/2006/relationships/image" Target="../media/image33.wmf"/><Relationship Id="rId6" Type="http://schemas.openxmlformats.org/officeDocument/2006/relationships/oleObject" Target="../embeddings/Microsoft_Equation16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7.bin"/><Relationship Id="rId4" Type="http://schemas.openxmlformats.org/officeDocument/2006/relationships/image" Target="../media/image42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oleObject" Target="../embeddings/Microsoft_Equation18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oleObject" Target="../embeddings/Microsoft_Equation19.bin"/><Relationship Id="rId5" Type="http://schemas.openxmlformats.org/officeDocument/2006/relationships/image" Target="../media/image45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oleObject" Target="../embeddings/Microsoft_Equation20.bin"/><Relationship Id="rId5" Type="http://schemas.openxmlformats.org/officeDocument/2006/relationships/image" Target="../media/image46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oleObject" Target="../embeddings/Microsoft_Equation21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oleObject" Target="../embeddings/oleObject69.bin"/><Relationship Id="rId5" Type="http://schemas.openxmlformats.org/officeDocument/2006/relationships/image" Target="../media/image49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2.bin"/><Relationship Id="rId4" Type="http://schemas.openxmlformats.org/officeDocument/2006/relationships/image" Target="../media/image50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3.bin"/><Relationship Id="rId4" Type="http://schemas.openxmlformats.org/officeDocument/2006/relationships/image" Target="../media/image51.e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52.w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4.bin"/><Relationship Id="rId4" Type="http://schemas.openxmlformats.org/officeDocument/2006/relationships/image" Target="../media/image53.emf"/><Relationship Id="rId5" Type="http://schemas.openxmlformats.org/officeDocument/2006/relationships/image" Target="../media/image54.png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oleObject" Target="../embeddings/Microsoft_Equation25.bin"/><Relationship Id="rId5" Type="http://schemas.openxmlformats.org/officeDocument/2006/relationships/image" Target="../media/image55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oleObject" Target="../embeddings/Microsoft_Equation26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oleObject" Target="../embeddings/Microsoft_Equation27.bin"/><Relationship Id="rId5" Type="http://schemas.openxmlformats.org/officeDocument/2006/relationships/image" Target="../media/image59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oleObject" Target="../embeddings/Microsoft_Equation28.bin"/><Relationship Id="rId5" Type="http://schemas.openxmlformats.org/officeDocument/2006/relationships/image" Target="../media/image61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9.bin"/><Relationship Id="rId4" Type="http://schemas.openxmlformats.org/officeDocument/2006/relationships/image" Target="../media/image63.e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0.bin"/><Relationship Id="rId4" Type="http://schemas.openxmlformats.org/officeDocument/2006/relationships/image" Target="../media/image64.emf"/><Relationship Id="rId5" Type="http://schemas.openxmlformats.org/officeDocument/2006/relationships/oleObject" Target="../embeddings/Microsoft_Equation31.bin"/><Relationship Id="rId6" Type="http://schemas.openxmlformats.org/officeDocument/2006/relationships/image" Target="../media/image65.emf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2.bin"/><Relationship Id="rId4" Type="http://schemas.openxmlformats.org/officeDocument/2006/relationships/image" Target="../media/image66.emf"/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3.bin"/><Relationship Id="rId4" Type="http://schemas.openxmlformats.org/officeDocument/2006/relationships/image" Target="../media/image67.emf"/><Relationship Id="rId5" Type="http://schemas.openxmlformats.org/officeDocument/2006/relationships/oleObject" Target="../embeddings/Microsoft_Equation34.bin"/><Relationship Id="rId6" Type="http://schemas.openxmlformats.org/officeDocument/2006/relationships/image" Target="../media/image68.emf"/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oleObject" Target="../embeddings/Microsoft_Equation35.bin"/><Relationship Id="rId5" Type="http://schemas.openxmlformats.org/officeDocument/2006/relationships/image" Target="../media/image69.emf"/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oleObject" Target="../embeddings/Microsoft_Equation36.bin"/><Relationship Id="rId5" Type="http://schemas.openxmlformats.org/officeDocument/2006/relationships/image" Target="../media/image71.emf"/><Relationship Id="rId1" Type="http://schemas.openxmlformats.org/officeDocument/2006/relationships/vmlDrawing" Target="../drawings/vmlDrawing47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oleObject" Target="../embeddings/Microsoft_Equation37.bin"/><Relationship Id="rId5" Type="http://schemas.openxmlformats.org/officeDocument/2006/relationships/image" Target="../media/image73.emf"/><Relationship Id="rId1" Type="http://schemas.openxmlformats.org/officeDocument/2006/relationships/vmlDrawing" Target="../drawings/vmlDrawing48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0" Type="http://schemas.openxmlformats.org/officeDocument/2006/relationships/oleObject" Target="../embeddings/Microsoft_Equation5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wmf"/><Relationship Id="rId12" Type="http://schemas.openxmlformats.org/officeDocument/2006/relationships/oleObject" Target="../embeddings/Microsoft_Equation6.bin"/><Relationship Id="rId13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wmf"/><Relationship Id="rId12" Type="http://schemas.openxmlformats.org/officeDocument/2006/relationships/oleObject" Target="../embeddings/Microsoft_Equation7.bin"/><Relationship Id="rId13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47763"/>
            <a:ext cx="6858000" cy="1036637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79646"/>
                </a:solidFill>
                <a:latin typeface="+mn-lt"/>
              </a:rPr>
              <a:t>Linear Regression</a:t>
            </a:r>
            <a:endParaRPr lang="en-US" sz="4800" dirty="0">
              <a:solidFill>
                <a:srgbClr val="F79646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7178" y="3860800"/>
            <a:ext cx="1749645" cy="18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1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581400" y="2006600"/>
            <a:ext cx="2997200" cy="8128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00038" y="5495925"/>
          <a:ext cx="19986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4" imgW="939600" imgH="457200" progId="Equation.3">
                  <p:embed/>
                </p:oleObj>
              </mc:Choice>
              <mc:Fallback>
                <p:oleObj name="Equation" r:id="rId4" imgW="9396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495925"/>
                        <a:ext cx="1998662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700338" y="5495925"/>
          <a:ext cx="1079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6" imgW="507960" imgH="457200" progId="Equation.3">
                  <p:embed/>
                </p:oleObj>
              </mc:Choice>
              <mc:Fallback>
                <p:oleObj name="Equation" r:id="rId6" imgW="50796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95925"/>
                        <a:ext cx="10795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179888" y="5495925"/>
          <a:ext cx="21320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8" imgW="1002960" imgH="457200" progId="Equation.3">
                  <p:embed/>
                </p:oleObj>
              </mc:Choice>
              <mc:Fallback>
                <p:oleObj name="Equation" r:id="rId8" imgW="100296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495925"/>
                        <a:ext cx="2132012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6713538" y="5495925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10" imgW="939600" imgH="457200" progId="Equation.3">
                  <p:embed/>
                </p:oleObj>
              </mc:Choice>
              <mc:Fallback>
                <p:oleObj name="Equation" r:id="rId10" imgW="9396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5495925"/>
                        <a:ext cx="1997075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41871"/>
              </p:ext>
            </p:extLst>
          </p:nvPr>
        </p:nvGraphicFramePr>
        <p:xfrm>
          <a:off x="2813050" y="4486275"/>
          <a:ext cx="361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12" imgW="1003300" imgH="228600" progId="Equation.3">
                  <p:embed/>
                </p:oleObj>
              </mc:Choice>
              <mc:Fallback>
                <p:oleObj name="Equation" r:id="rId12" imgW="100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486275"/>
                        <a:ext cx="36163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96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581400" y="2006600"/>
            <a:ext cx="2997200" cy="8128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00038" y="5495925"/>
          <a:ext cx="19986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4" imgW="939600" imgH="457200" progId="Equation.3">
                  <p:embed/>
                </p:oleObj>
              </mc:Choice>
              <mc:Fallback>
                <p:oleObj name="Equation" r:id="rId4" imgW="939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495925"/>
                        <a:ext cx="1998662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700338" y="5495925"/>
          <a:ext cx="1079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6" imgW="507960" imgH="457200" progId="Equation.3">
                  <p:embed/>
                </p:oleObj>
              </mc:Choice>
              <mc:Fallback>
                <p:oleObj name="Equation" r:id="rId6" imgW="5079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95925"/>
                        <a:ext cx="10795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179888" y="5495925"/>
          <a:ext cx="21320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8" imgW="1002960" imgH="457200" progId="Equation.3">
                  <p:embed/>
                </p:oleObj>
              </mc:Choice>
              <mc:Fallback>
                <p:oleObj name="Equation" r:id="rId8" imgW="10029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495925"/>
                        <a:ext cx="2132012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6713538" y="5495925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10" imgW="939600" imgH="457200" progId="Equation.3">
                  <p:embed/>
                </p:oleObj>
              </mc:Choice>
              <mc:Fallback>
                <p:oleObj name="Equation" r:id="rId10" imgW="939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5495925"/>
                        <a:ext cx="1997075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530600" y="27813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4600" y="2705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26162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9750" y="25590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8388" y="23558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8900" y="2324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9424" y="2226232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2407" y="19494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02893" y="2623344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42800"/>
              </p:ext>
            </p:extLst>
          </p:nvPr>
        </p:nvGraphicFramePr>
        <p:xfrm>
          <a:off x="2813050" y="4486275"/>
          <a:ext cx="361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Equation" r:id="rId12" imgW="1003300" imgH="228600" progId="Equation.3">
                  <p:embed/>
                </p:oleObj>
              </mc:Choice>
              <mc:Fallback>
                <p:oleObj name="Equation" r:id="rId12" imgW="100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486275"/>
                        <a:ext cx="36163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96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rot="5400000" flipH="1" flipV="1">
            <a:off x="5171202" y="2345583"/>
            <a:ext cx="91440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81400" y="2006600"/>
            <a:ext cx="2997200" cy="8128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30600" y="27813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4600" y="2705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26162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9750" y="25590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8388" y="23558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8900" y="2324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9424" y="2226232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2407" y="19494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564463" y="3057427"/>
            <a:ext cx="534246" cy="7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</p:cNvCxnSpPr>
          <p:nvPr/>
        </p:nvCxnSpPr>
        <p:spPr>
          <a:xfrm rot="16200000" flipV="1">
            <a:off x="3985419" y="2439194"/>
            <a:ext cx="349250" cy="4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</p:cNvCxnSpPr>
          <p:nvPr/>
        </p:nvCxnSpPr>
        <p:spPr>
          <a:xfrm rot="16200000" flipH="1">
            <a:off x="4197746" y="2847579"/>
            <a:ext cx="400050" cy="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2"/>
          </p:cNvCxnSpPr>
          <p:nvPr/>
        </p:nvCxnSpPr>
        <p:spPr>
          <a:xfrm rot="16200000" flipH="1">
            <a:off x="5267205" y="2654976"/>
            <a:ext cx="694771" cy="15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rot="16200000" flipH="1">
            <a:off x="6303963" y="2334419"/>
            <a:ext cx="597694" cy="5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0"/>
          </p:cNvCxnSpPr>
          <p:nvPr/>
        </p:nvCxnSpPr>
        <p:spPr>
          <a:xfrm rot="16200000" flipV="1">
            <a:off x="4525896" y="1745732"/>
            <a:ext cx="1213700" cy="65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02893" y="2623344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2" idx="0"/>
          </p:cNvCxnSpPr>
          <p:nvPr/>
        </p:nvCxnSpPr>
        <p:spPr>
          <a:xfrm rot="5400000" flipH="1" flipV="1">
            <a:off x="4083050" y="2555874"/>
            <a:ext cx="134938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49600" y="4407238"/>
            <a:ext cx="510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>Predicted value by model </a:t>
            </a:r>
            <a:r>
              <a:rPr lang="en-US" sz="2200" dirty="0" smtClean="0">
                <a:solidFill>
                  <a:schemeClr val="accent1"/>
                </a:solidFill>
              </a:rPr>
              <a:t>– Observed value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43300" y="4787037"/>
            <a:ext cx="245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400" dirty="0" smtClean="0">
                <a:solidFill>
                  <a:schemeClr val="accent6"/>
                </a:solidFill>
              </a:rPr>
              <a:t>β0</a:t>
            </a:r>
            <a:r>
              <a:rPr lang="en-US" sz="2400" dirty="0" smtClean="0">
                <a:solidFill>
                  <a:schemeClr val="accent6"/>
                </a:solidFill>
              </a:rPr>
              <a:t> =80M, </a:t>
            </a:r>
            <a:r>
              <a:rPr lang="el-GR" sz="2400" dirty="0" smtClean="0">
                <a:solidFill>
                  <a:schemeClr val="accent6"/>
                </a:solidFill>
              </a:rPr>
              <a:t>β1</a:t>
            </a:r>
            <a:r>
              <a:rPr lang="en-US" sz="2400" dirty="0" smtClean="0">
                <a:solidFill>
                  <a:schemeClr val="accent6"/>
                </a:solidFill>
              </a:rPr>
              <a:t>=0.5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038068"/>
              </p:ext>
            </p:extLst>
          </p:nvPr>
        </p:nvGraphicFramePr>
        <p:xfrm>
          <a:off x="153988" y="3903663"/>
          <a:ext cx="22891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Equation" r:id="rId4" imgW="838200" imgH="254000" progId="Equation.3">
                  <p:embed/>
                </p:oleObj>
              </mc:Choice>
              <mc:Fallback>
                <p:oleObj name="Equation" r:id="rId4" imgW="838200" imgH="254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3903663"/>
                        <a:ext cx="2289175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946976"/>
              </p:ext>
            </p:extLst>
          </p:nvPr>
        </p:nvGraphicFramePr>
        <p:xfrm>
          <a:off x="153988" y="4551363"/>
          <a:ext cx="22891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6" imgW="838200" imgH="254000" progId="Equation.3">
                  <p:embed/>
                </p:oleObj>
              </mc:Choice>
              <mc:Fallback>
                <p:oleObj name="Equation" r:id="rId6" imgW="838200" imgH="254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4551363"/>
                        <a:ext cx="2289175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47321"/>
              </p:ext>
            </p:extLst>
          </p:nvPr>
        </p:nvGraphicFramePr>
        <p:xfrm>
          <a:off x="153988" y="5199063"/>
          <a:ext cx="22891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8" imgW="838200" imgH="254000" progId="Equation.3">
                  <p:embed/>
                </p:oleObj>
              </mc:Choice>
              <mc:Fallback>
                <p:oleObj name="Equation" r:id="rId8" imgW="838200" imgH="254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5199063"/>
                        <a:ext cx="2289175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090164"/>
              </p:ext>
            </p:extLst>
          </p:nvPr>
        </p:nvGraphicFramePr>
        <p:xfrm>
          <a:off x="153988" y="5846763"/>
          <a:ext cx="22891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Equation" r:id="rId10" imgW="838200" imgH="254000" progId="Equation.3">
                  <p:embed/>
                </p:oleObj>
              </mc:Choice>
              <mc:Fallback>
                <p:oleObj name="Equation" r:id="rId10" imgW="838200" imgH="254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5846763"/>
                        <a:ext cx="2289175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96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rot="5400000" flipH="1" flipV="1">
            <a:off x="5171202" y="2345583"/>
            <a:ext cx="91440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81400" y="2006600"/>
            <a:ext cx="2997200" cy="8128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30600" y="27813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4600" y="2705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26162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9750" y="25590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8388" y="23558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8900" y="2324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9424" y="2226232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2407" y="19494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564463" y="3057427"/>
            <a:ext cx="534246" cy="7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</p:cNvCxnSpPr>
          <p:nvPr/>
        </p:nvCxnSpPr>
        <p:spPr>
          <a:xfrm rot="16200000" flipV="1">
            <a:off x="3985419" y="2439194"/>
            <a:ext cx="349250" cy="4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</p:cNvCxnSpPr>
          <p:nvPr/>
        </p:nvCxnSpPr>
        <p:spPr>
          <a:xfrm rot="16200000" flipH="1">
            <a:off x="4197746" y="2847579"/>
            <a:ext cx="400050" cy="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2"/>
          </p:cNvCxnSpPr>
          <p:nvPr/>
        </p:nvCxnSpPr>
        <p:spPr>
          <a:xfrm rot="16200000" flipH="1">
            <a:off x="5267205" y="2654976"/>
            <a:ext cx="694771" cy="15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rot="16200000" flipH="1">
            <a:off x="6303963" y="2334419"/>
            <a:ext cx="597694" cy="5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0"/>
          </p:cNvCxnSpPr>
          <p:nvPr/>
        </p:nvCxnSpPr>
        <p:spPr>
          <a:xfrm rot="16200000" flipV="1">
            <a:off x="4525896" y="1745732"/>
            <a:ext cx="1213700" cy="65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02893" y="2623344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2" idx="0"/>
          </p:cNvCxnSpPr>
          <p:nvPr/>
        </p:nvCxnSpPr>
        <p:spPr>
          <a:xfrm rot="5400000" flipH="1" flipV="1">
            <a:off x="4083050" y="2555874"/>
            <a:ext cx="134938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9300" y="4140538"/>
            <a:ext cx="510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>Predicted value by model </a:t>
            </a:r>
            <a:r>
              <a:rPr lang="en-US" sz="2200" dirty="0" smtClean="0">
                <a:solidFill>
                  <a:schemeClr val="accent1"/>
                </a:solidFill>
              </a:rPr>
              <a:t>– Observed value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24100" y="4520337"/>
            <a:ext cx="245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400" dirty="0" smtClean="0">
                <a:solidFill>
                  <a:schemeClr val="accent6"/>
                </a:solidFill>
              </a:rPr>
              <a:t>β0</a:t>
            </a:r>
            <a:r>
              <a:rPr lang="en-US" sz="2400" dirty="0" smtClean="0">
                <a:solidFill>
                  <a:schemeClr val="accent6"/>
                </a:solidFill>
              </a:rPr>
              <a:t> =80M, </a:t>
            </a:r>
            <a:r>
              <a:rPr lang="el-GR" sz="2400" dirty="0" smtClean="0">
                <a:solidFill>
                  <a:schemeClr val="accent6"/>
                </a:solidFill>
              </a:rPr>
              <a:t>β1</a:t>
            </a:r>
            <a:r>
              <a:rPr lang="en-US" sz="2400" dirty="0" smtClean="0">
                <a:solidFill>
                  <a:schemeClr val="accent6"/>
                </a:solidFill>
              </a:rPr>
              <a:t>=0.5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3359150" y="5173663"/>
          <a:ext cx="24272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4" imgW="888840" imgH="253800" progId="Equation.3">
                  <p:embed/>
                </p:oleObj>
              </mc:Choice>
              <mc:Fallback>
                <p:oleObj name="Equation" r:id="rId4" imgW="88884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173663"/>
                        <a:ext cx="2427288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96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rot="5400000" flipH="1" flipV="1">
            <a:off x="5171202" y="2345583"/>
            <a:ext cx="91440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81400" y="2006600"/>
            <a:ext cx="2997200" cy="8128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30600" y="27813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4600" y="2705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26162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9750" y="25590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8388" y="23558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8900" y="2324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9424" y="2226232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2407" y="19494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564463" y="3057427"/>
            <a:ext cx="534246" cy="7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</p:cNvCxnSpPr>
          <p:nvPr/>
        </p:nvCxnSpPr>
        <p:spPr>
          <a:xfrm rot="16200000" flipV="1">
            <a:off x="3985419" y="2439194"/>
            <a:ext cx="349250" cy="4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</p:cNvCxnSpPr>
          <p:nvPr/>
        </p:nvCxnSpPr>
        <p:spPr>
          <a:xfrm rot="16200000" flipH="1">
            <a:off x="4197746" y="2847579"/>
            <a:ext cx="400050" cy="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2"/>
          </p:cNvCxnSpPr>
          <p:nvPr/>
        </p:nvCxnSpPr>
        <p:spPr>
          <a:xfrm rot="16200000" flipH="1">
            <a:off x="5267205" y="2654976"/>
            <a:ext cx="694771" cy="15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rot="16200000" flipH="1">
            <a:off x="6303963" y="2334419"/>
            <a:ext cx="597694" cy="5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0"/>
          </p:cNvCxnSpPr>
          <p:nvPr/>
        </p:nvCxnSpPr>
        <p:spPr>
          <a:xfrm rot="16200000" flipV="1">
            <a:off x="4525896" y="1745732"/>
            <a:ext cx="1213700" cy="65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02893" y="2623344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2" idx="0"/>
          </p:cNvCxnSpPr>
          <p:nvPr/>
        </p:nvCxnSpPr>
        <p:spPr>
          <a:xfrm rot="5400000" flipH="1" flipV="1">
            <a:off x="4083050" y="2555874"/>
            <a:ext cx="134938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9300" y="4140538"/>
            <a:ext cx="510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>Predicted value by model </a:t>
            </a:r>
            <a:r>
              <a:rPr lang="en-US" sz="2200" dirty="0" smtClean="0">
                <a:solidFill>
                  <a:schemeClr val="accent1"/>
                </a:solidFill>
              </a:rPr>
              <a:t>– Observed value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24100" y="4520337"/>
            <a:ext cx="245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400" dirty="0" smtClean="0">
                <a:solidFill>
                  <a:schemeClr val="accent6"/>
                </a:solidFill>
              </a:rPr>
              <a:t>β0</a:t>
            </a:r>
            <a:r>
              <a:rPr lang="en-US" sz="2400" dirty="0" smtClean="0">
                <a:solidFill>
                  <a:schemeClr val="accent6"/>
                </a:solidFill>
              </a:rPr>
              <a:t> =80M, </a:t>
            </a:r>
            <a:r>
              <a:rPr lang="el-GR" sz="2400" dirty="0" smtClean="0">
                <a:solidFill>
                  <a:schemeClr val="accent6"/>
                </a:solidFill>
              </a:rPr>
              <a:t>β1</a:t>
            </a:r>
            <a:r>
              <a:rPr lang="en-US" sz="2400" dirty="0" smtClean="0">
                <a:solidFill>
                  <a:schemeClr val="accent6"/>
                </a:solidFill>
              </a:rPr>
              <a:t>=0.5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3011488" y="5191125"/>
          <a:ext cx="31210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4" imgW="1143000" imgH="241200" progId="Equation.3">
                  <p:embed/>
                </p:oleObj>
              </mc:Choice>
              <mc:Fallback>
                <p:oleObj name="Equation" r:id="rId4" imgW="11430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5191125"/>
                        <a:ext cx="3121025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96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rot="5400000" flipH="1" flipV="1">
            <a:off x="5171202" y="2345583"/>
            <a:ext cx="91440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81400" y="2006600"/>
            <a:ext cx="2997200" cy="8128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30600" y="27813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4600" y="2705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26162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9750" y="25590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8388" y="23558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8900" y="2324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9424" y="2226232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2407" y="19494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564463" y="3057427"/>
            <a:ext cx="534246" cy="7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</p:cNvCxnSpPr>
          <p:nvPr/>
        </p:nvCxnSpPr>
        <p:spPr>
          <a:xfrm rot="16200000" flipV="1">
            <a:off x="3985419" y="2439194"/>
            <a:ext cx="349250" cy="4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</p:cNvCxnSpPr>
          <p:nvPr/>
        </p:nvCxnSpPr>
        <p:spPr>
          <a:xfrm rot="16200000" flipH="1">
            <a:off x="4197746" y="2847579"/>
            <a:ext cx="400050" cy="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2"/>
          </p:cNvCxnSpPr>
          <p:nvPr/>
        </p:nvCxnSpPr>
        <p:spPr>
          <a:xfrm rot="16200000" flipH="1">
            <a:off x="5267205" y="2654976"/>
            <a:ext cx="694771" cy="15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rot="16200000" flipH="1">
            <a:off x="6303963" y="2334419"/>
            <a:ext cx="597694" cy="5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0"/>
          </p:cNvCxnSpPr>
          <p:nvPr/>
        </p:nvCxnSpPr>
        <p:spPr>
          <a:xfrm rot="16200000" flipV="1">
            <a:off x="4525896" y="1745732"/>
            <a:ext cx="1213700" cy="65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02893" y="2623344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2" idx="0"/>
          </p:cNvCxnSpPr>
          <p:nvPr/>
        </p:nvCxnSpPr>
        <p:spPr>
          <a:xfrm rot="5400000" flipH="1" flipV="1">
            <a:off x="4083050" y="2555874"/>
            <a:ext cx="134938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9300" y="4140538"/>
            <a:ext cx="510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>Predicted value by model </a:t>
            </a:r>
            <a:r>
              <a:rPr lang="en-US" sz="2200" dirty="0" smtClean="0">
                <a:solidFill>
                  <a:schemeClr val="accent1"/>
                </a:solidFill>
              </a:rPr>
              <a:t>– Observed value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24100" y="4520337"/>
            <a:ext cx="245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400" dirty="0" smtClean="0">
                <a:solidFill>
                  <a:schemeClr val="accent6"/>
                </a:solidFill>
              </a:rPr>
              <a:t>β0</a:t>
            </a:r>
            <a:r>
              <a:rPr lang="en-US" sz="2400" dirty="0" smtClean="0">
                <a:solidFill>
                  <a:schemeClr val="accent6"/>
                </a:solidFill>
              </a:rPr>
              <a:t> =80M, </a:t>
            </a:r>
            <a:r>
              <a:rPr lang="el-GR" sz="2400" dirty="0" smtClean="0">
                <a:solidFill>
                  <a:schemeClr val="accent6"/>
                </a:solidFill>
              </a:rPr>
              <a:t>β1</a:t>
            </a:r>
            <a:r>
              <a:rPr lang="en-US" sz="2400" dirty="0" smtClean="0">
                <a:solidFill>
                  <a:schemeClr val="accent6"/>
                </a:solidFill>
              </a:rPr>
              <a:t>=0.5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543175" y="4932363"/>
          <a:ext cx="40576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4" imgW="1485720" imgH="431640" progId="Equation.3">
                  <p:embed/>
                </p:oleObj>
              </mc:Choice>
              <mc:Fallback>
                <p:oleObj name="Equation" r:id="rId4" imgW="14857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932363"/>
                        <a:ext cx="4057650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96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rot="5400000" flipH="1" flipV="1">
            <a:off x="5171202" y="2345583"/>
            <a:ext cx="91440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81400" y="2006600"/>
            <a:ext cx="2997200" cy="8128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30600" y="27813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4600" y="2705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26162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9750" y="25590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8388" y="23558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8900" y="2324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9424" y="2226232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2407" y="19494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564463" y="3057427"/>
            <a:ext cx="534246" cy="7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</p:cNvCxnSpPr>
          <p:nvPr/>
        </p:nvCxnSpPr>
        <p:spPr>
          <a:xfrm rot="16200000" flipV="1">
            <a:off x="3985419" y="2439194"/>
            <a:ext cx="349250" cy="4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</p:cNvCxnSpPr>
          <p:nvPr/>
        </p:nvCxnSpPr>
        <p:spPr>
          <a:xfrm rot="16200000" flipH="1">
            <a:off x="4197746" y="2847579"/>
            <a:ext cx="400050" cy="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2"/>
          </p:cNvCxnSpPr>
          <p:nvPr/>
        </p:nvCxnSpPr>
        <p:spPr>
          <a:xfrm rot="16200000" flipH="1">
            <a:off x="5267205" y="2654976"/>
            <a:ext cx="694771" cy="15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rot="16200000" flipH="1">
            <a:off x="6303963" y="2334419"/>
            <a:ext cx="597694" cy="5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0"/>
          </p:cNvCxnSpPr>
          <p:nvPr/>
        </p:nvCxnSpPr>
        <p:spPr>
          <a:xfrm rot="16200000" flipV="1">
            <a:off x="4525896" y="1745732"/>
            <a:ext cx="1213700" cy="65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02893" y="2623344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2" idx="0"/>
          </p:cNvCxnSpPr>
          <p:nvPr/>
        </p:nvCxnSpPr>
        <p:spPr>
          <a:xfrm rot="5400000" flipH="1" flipV="1">
            <a:off x="4083050" y="2555874"/>
            <a:ext cx="134938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9300" y="4140538"/>
            <a:ext cx="510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>Predicted value by model </a:t>
            </a:r>
            <a:r>
              <a:rPr lang="en-US" sz="2200" dirty="0" smtClean="0">
                <a:solidFill>
                  <a:schemeClr val="accent1"/>
                </a:solidFill>
              </a:rPr>
              <a:t>– Observed value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24100" y="4520337"/>
            <a:ext cx="245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400" dirty="0" smtClean="0">
                <a:solidFill>
                  <a:schemeClr val="accent6"/>
                </a:solidFill>
              </a:rPr>
              <a:t>β0</a:t>
            </a:r>
            <a:r>
              <a:rPr lang="en-US" sz="2400" dirty="0" smtClean="0">
                <a:solidFill>
                  <a:schemeClr val="accent6"/>
                </a:solidFill>
              </a:rPr>
              <a:t> =80M, </a:t>
            </a:r>
            <a:r>
              <a:rPr lang="el-GR" sz="2400" dirty="0" smtClean="0">
                <a:solidFill>
                  <a:schemeClr val="accent6"/>
                </a:solidFill>
              </a:rPr>
              <a:t>β1</a:t>
            </a:r>
            <a:r>
              <a:rPr lang="en-US" sz="2400" dirty="0" smtClean="0">
                <a:solidFill>
                  <a:schemeClr val="accent6"/>
                </a:solidFill>
              </a:rPr>
              <a:t>=0.5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196307" y="4932363"/>
          <a:ext cx="475138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4" imgW="1739880" imgH="431640" progId="Equation.3">
                  <p:embed/>
                </p:oleObj>
              </mc:Choice>
              <mc:Fallback>
                <p:oleObj name="Equation" r:id="rId4" imgW="17398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307" y="4932363"/>
                        <a:ext cx="4751387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96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rot="5400000" flipH="1" flipV="1">
            <a:off x="5171202" y="2345583"/>
            <a:ext cx="91440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81400" y="2006600"/>
            <a:ext cx="2997200" cy="8128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30600" y="27813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4600" y="2705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26162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9750" y="25590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8388" y="23558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8900" y="232410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9424" y="2226232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2407" y="1949450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564463" y="3057427"/>
            <a:ext cx="534246" cy="7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</p:cNvCxnSpPr>
          <p:nvPr/>
        </p:nvCxnSpPr>
        <p:spPr>
          <a:xfrm rot="16200000" flipV="1">
            <a:off x="3985419" y="2439194"/>
            <a:ext cx="349250" cy="4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</p:cNvCxnSpPr>
          <p:nvPr/>
        </p:nvCxnSpPr>
        <p:spPr>
          <a:xfrm rot="16200000" flipH="1">
            <a:off x="4197746" y="2847579"/>
            <a:ext cx="400050" cy="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2"/>
          </p:cNvCxnSpPr>
          <p:nvPr/>
        </p:nvCxnSpPr>
        <p:spPr>
          <a:xfrm rot="16200000" flipH="1">
            <a:off x="5267205" y="2654976"/>
            <a:ext cx="694771" cy="15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</p:cNvCxnSpPr>
          <p:nvPr/>
        </p:nvCxnSpPr>
        <p:spPr>
          <a:xfrm rot="16200000" flipH="1">
            <a:off x="6303963" y="2334419"/>
            <a:ext cx="597694" cy="5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0"/>
          </p:cNvCxnSpPr>
          <p:nvPr/>
        </p:nvCxnSpPr>
        <p:spPr>
          <a:xfrm rot="16200000" flipV="1">
            <a:off x="4525896" y="1745732"/>
            <a:ext cx="1213700" cy="65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02893" y="2623344"/>
            <a:ext cx="95250" cy="889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2" idx="0"/>
          </p:cNvCxnSpPr>
          <p:nvPr/>
        </p:nvCxnSpPr>
        <p:spPr>
          <a:xfrm rot="5400000" flipH="1" flipV="1">
            <a:off x="4083050" y="2555874"/>
            <a:ext cx="134938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62050" y="4140538"/>
            <a:ext cx="6819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rgbClr val="F79646"/>
                </a:solidFill>
              </a:rPr>
              <a:t>Cost function</a:t>
            </a:r>
          </a:p>
          <a:p>
            <a:pPr algn="ctr"/>
            <a:r>
              <a:rPr lang="en-US" sz="2200" dirty="0" smtClean="0">
                <a:solidFill>
                  <a:schemeClr val="accent6"/>
                </a:solidFill>
              </a:rPr>
              <a:t>Takes a model (specific parameter values), returns score</a:t>
            </a:r>
            <a:endParaRPr lang="en-US" sz="2200" dirty="0">
              <a:solidFill>
                <a:schemeClr val="accent1"/>
              </a:solidFill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1293813" y="4932363"/>
          <a:ext cx="65563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4" imgW="2400120" imgH="431640" progId="Equation.3">
                  <p:embed/>
                </p:oleObj>
              </mc:Choice>
              <mc:Fallback>
                <p:oleObj name="Equation" r:id="rId4" imgW="24001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932363"/>
                        <a:ext cx="655637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96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1293813" y="5516563"/>
          <a:ext cx="65563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3" imgW="2400120" imgH="431640" progId="Equation.3">
                  <p:embed/>
                </p:oleObj>
              </mc:Choice>
              <mc:Fallback>
                <p:oleObj name="Equation" r:id="rId3" imgW="24001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516563"/>
                        <a:ext cx="655637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81649" y="4686301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49" y="4686301"/>
                        <a:ext cx="412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914650" y="4686301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686301"/>
                        <a:ext cx="3857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 cstate="print"/>
          <a:srcRect t="1652" b="-291"/>
          <a:stretch/>
        </p:blipFill>
        <p:spPr>
          <a:xfrm>
            <a:off x="1465033" y="342900"/>
            <a:ext cx="6569534" cy="4856519"/>
          </a:xfrm>
          <a:prstGeom prst="rect">
            <a:avLst/>
          </a:prstGeom>
        </p:spPr>
      </p:pic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0" y="2173288"/>
          <a:ext cx="159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10" imgW="583920" imgH="228600" progId="Equation.3">
                  <p:embed/>
                </p:oleObj>
              </mc:Choice>
              <mc:Fallback>
                <p:oleObj name="Equation" r:id="rId10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73288"/>
                        <a:ext cx="159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/>
          <a:srcRect t="1652" b="-291"/>
          <a:stretch/>
        </p:blipFill>
        <p:spPr>
          <a:xfrm>
            <a:off x="1465033" y="342900"/>
            <a:ext cx="6569534" cy="485651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822555" y="3512700"/>
            <a:ext cx="274320" cy="27432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69460" y="3512700"/>
            <a:ext cx="274320" cy="2743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71540" y="3474600"/>
            <a:ext cx="274320" cy="27432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4125" y="3487141"/>
            <a:ext cx="274320" cy="274320"/>
          </a:xfrm>
          <a:prstGeom prst="ellipse">
            <a:avLst/>
          </a:prstGeom>
          <a:solidFill>
            <a:srgbClr val="BE43DD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0" y="2173288"/>
          <a:ext cx="159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73288"/>
                        <a:ext cx="159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81649" y="4686301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3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49" y="4686301"/>
                        <a:ext cx="412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914650" y="4686301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686301"/>
                        <a:ext cx="3857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62199"/>
              </p:ext>
            </p:extLst>
          </p:nvPr>
        </p:nvGraphicFramePr>
        <p:xfrm>
          <a:off x="300038" y="5495870"/>
          <a:ext cx="1998662" cy="97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Equation" r:id="rId10" imgW="939600" imgH="457200" progId="Equation.3">
                  <p:embed/>
                </p:oleObj>
              </mc:Choice>
              <mc:Fallback>
                <p:oleObj name="Equation" r:id="rId10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495870"/>
                        <a:ext cx="1998662" cy="973192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67746"/>
              </p:ext>
            </p:extLst>
          </p:nvPr>
        </p:nvGraphicFramePr>
        <p:xfrm>
          <a:off x="2699809" y="5495870"/>
          <a:ext cx="1079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6" name="Equation" r:id="rId12" imgW="507960" imgH="457200" progId="Equation.3">
                  <p:embed/>
                </p:oleObj>
              </mc:Choice>
              <mc:Fallback>
                <p:oleObj name="Equation" r:id="rId12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09" y="5495870"/>
                        <a:ext cx="1079500" cy="9731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700195"/>
              </p:ext>
            </p:extLst>
          </p:nvPr>
        </p:nvGraphicFramePr>
        <p:xfrm>
          <a:off x="4180418" y="5495870"/>
          <a:ext cx="21320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Equation" r:id="rId14" imgW="1002960" imgH="457200" progId="Equation.3">
                  <p:embed/>
                </p:oleObj>
              </mc:Choice>
              <mc:Fallback>
                <p:oleObj name="Equation" r:id="rId14" imgW="1002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418" y="5495870"/>
                        <a:ext cx="2132012" cy="973138"/>
                      </a:xfrm>
                      <a:prstGeom prst="rect">
                        <a:avLst/>
                      </a:prstGeom>
                      <a:solidFill>
                        <a:srgbClr val="BE43D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151087"/>
              </p:ext>
            </p:extLst>
          </p:nvPr>
        </p:nvGraphicFramePr>
        <p:xfrm>
          <a:off x="6713538" y="5495870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" name="Equation" r:id="rId16" imgW="939600" imgH="457200" progId="Equation.3">
                  <p:embed/>
                </p:oleObj>
              </mc:Choice>
              <mc:Fallback>
                <p:oleObj name="Equation" r:id="rId16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5495870"/>
                        <a:ext cx="1997075" cy="97313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/>
          <a:srcRect t="1652" b="-291"/>
          <a:stretch/>
        </p:blipFill>
        <p:spPr>
          <a:xfrm>
            <a:off x="1465033" y="342900"/>
            <a:ext cx="6569534" cy="485651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822555" y="3512700"/>
            <a:ext cx="274320" cy="27432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69460" y="3512700"/>
            <a:ext cx="274320" cy="2743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71540" y="3474600"/>
            <a:ext cx="274320" cy="27432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4125" y="3487141"/>
            <a:ext cx="274320" cy="274320"/>
          </a:xfrm>
          <a:prstGeom prst="ellipse">
            <a:avLst/>
          </a:prstGeom>
          <a:solidFill>
            <a:srgbClr val="BE43DD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0" y="2173288"/>
          <a:ext cx="159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73288"/>
                        <a:ext cx="159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81649" y="4686301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49" y="4686301"/>
                        <a:ext cx="412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914650" y="4686301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686301"/>
                        <a:ext cx="3857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4066540" y="1475740"/>
            <a:ext cx="274320" cy="274320"/>
          </a:xfrm>
          <a:prstGeom prst="ellipse">
            <a:avLst/>
          </a:prstGeom>
          <a:solidFill>
            <a:srgbClr val="DE4E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84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3229"/>
              </p:ext>
            </p:extLst>
          </p:nvPr>
        </p:nvGraphicFramePr>
        <p:xfrm>
          <a:off x="6507163" y="682625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Equation" r:id="rId10" imgW="939600" imgH="457200" progId="Equation.3">
                  <p:embed/>
                </p:oleObj>
              </mc:Choice>
              <mc:Fallback>
                <p:oleObj name="Equation" r:id="rId10" imgW="939600" imgH="457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682625"/>
                        <a:ext cx="1997075" cy="973138"/>
                      </a:xfrm>
                      <a:prstGeom prst="rect">
                        <a:avLst/>
                      </a:prstGeom>
                      <a:solidFill>
                        <a:srgbClr val="DE4E9A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62199"/>
              </p:ext>
            </p:extLst>
          </p:nvPr>
        </p:nvGraphicFramePr>
        <p:xfrm>
          <a:off x="300038" y="5495870"/>
          <a:ext cx="1998662" cy="97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Equation" r:id="rId12" imgW="939600" imgH="457200" progId="Equation.3">
                  <p:embed/>
                </p:oleObj>
              </mc:Choice>
              <mc:Fallback>
                <p:oleObj name="Equation" r:id="rId12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495870"/>
                        <a:ext cx="1998662" cy="973192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67746"/>
              </p:ext>
            </p:extLst>
          </p:nvPr>
        </p:nvGraphicFramePr>
        <p:xfrm>
          <a:off x="2699809" y="5495870"/>
          <a:ext cx="1079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Equation" r:id="rId14" imgW="507960" imgH="457200" progId="Equation.3">
                  <p:embed/>
                </p:oleObj>
              </mc:Choice>
              <mc:Fallback>
                <p:oleObj name="Equation" r:id="rId14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09" y="5495870"/>
                        <a:ext cx="1079500" cy="9731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779474"/>
              </p:ext>
            </p:extLst>
          </p:nvPr>
        </p:nvGraphicFramePr>
        <p:xfrm>
          <a:off x="4180418" y="5495870"/>
          <a:ext cx="21320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" name="Equation" r:id="rId16" imgW="1002960" imgH="457200" progId="Equation.3">
                  <p:embed/>
                </p:oleObj>
              </mc:Choice>
              <mc:Fallback>
                <p:oleObj name="Equation" r:id="rId16" imgW="1002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418" y="5495870"/>
                        <a:ext cx="2132012" cy="973138"/>
                      </a:xfrm>
                      <a:prstGeom prst="rect">
                        <a:avLst/>
                      </a:prstGeom>
                      <a:solidFill>
                        <a:srgbClr val="BE43D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151087"/>
              </p:ext>
            </p:extLst>
          </p:nvPr>
        </p:nvGraphicFramePr>
        <p:xfrm>
          <a:off x="6713538" y="5495870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" name="Equation" r:id="rId18" imgW="939600" imgH="457200" progId="Equation.3">
                  <p:embed/>
                </p:oleObj>
              </mc:Choice>
              <mc:Fallback>
                <p:oleObj name="Equation" r:id="rId18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5495870"/>
                        <a:ext cx="1997075" cy="97313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/>
          <a:srcRect t="1652" b="-291"/>
          <a:stretch/>
        </p:blipFill>
        <p:spPr>
          <a:xfrm>
            <a:off x="1465033" y="342900"/>
            <a:ext cx="6569534" cy="4856519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569460" y="3512700"/>
            <a:ext cx="274320" cy="2743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71540" y="3474600"/>
            <a:ext cx="274320" cy="27432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4125" y="3487141"/>
            <a:ext cx="274320" cy="274320"/>
          </a:xfrm>
          <a:prstGeom prst="ellipse">
            <a:avLst/>
          </a:prstGeom>
          <a:solidFill>
            <a:srgbClr val="CC33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0" y="2173288"/>
          <a:ext cx="159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73288"/>
                        <a:ext cx="159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81649" y="4686301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49" y="4686301"/>
                        <a:ext cx="412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914650" y="4686301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686301"/>
                        <a:ext cx="3857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4066540" y="1475740"/>
            <a:ext cx="274320" cy="274320"/>
          </a:xfrm>
          <a:prstGeom prst="ellipse">
            <a:avLst/>
          </a:prstGeom>
          <a:solidFill>
            <a:srgbClr val="DE4E9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10" cstate="print"/>
          <a:srcRect l="808" t="496"/>
          <a:stretch>
            <a:fillRect/>
          </a:stretch>
        </p:blipFill>
        <p:spPr bwMode="auto">
          <a:xfrm>
            <a:off x="4445000" y="3425613"/>
            <a:ext cx="4368800" cy="320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122162"/>
              </p:ext>
            </p:extLst>
          </p:nvPr>
        </p:nvGraphicFramePr>
        <p:xfrm>
          <a:off x="6507163" y="682625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Equation" r:id="rId11" imgW="939600" imgH="457200" progId="Equation.3">
                  <p:embed/>
                </p:oleObj>
              </mc:Choice>
              <mc:Fallback>
                <p:oleObj name="Equation" r:id="rId11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682625"/>
                        <a:ext cx="1997075" cy="973138"/>
                      </a:xfrm>
                      <a:prstGeom prst="rect">
                        <a:avLst/>
                      </a:prstGeom>
                      <a:solidFill>
                        <a:srgbClr val="DE4E9A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/>
          <a:srcRect t="1652" b="-291"/>
          <a:stretch/>
        </p:blipFill>
        <p:spPr>
          <a:xfrm>
            <a:off x="1465033" y="338137"/>
            <a:ext cx="6569534" cy="4856519"/>
          </a:xfrm>
          <a:prstGeom prst="rect">
            <a:avLst/>
          </a:prstGeom>
        </p:spPr>
      </p:pic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0" y="2173288"/>
          <a:ext cx="159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73288"/>
                        <a:ext cx="159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81649" y="4686301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49" y="4686301"/>
                        <a:ext cx="412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914650" y="4686301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686301"/>
                        <a:ext cx="3857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4320540" y="3406140"/>
            <a:ext cx="274320" cy="274320"/>
          </a:xfrm>
          <a:prstGeom prst="ellipse">
            <a:avLst/>
          </a:prstGeom>
          <a:solidFill>
            <a:srgbClr val="E84C4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06600" y="5518835"/>
            <a:ext cx="513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import </a:t>
            </a:r>
            <a:r>
              <a:rPr lang="en-US" sz="2400" b="1" dirty="0" err="1" smtClean="0"/>
              <a:t>s</a:t>
            </a:r>
            <a:r>
              <a:rPr lang="en-US" sz="2400" dirty="0" err="1" smtClean="0"/>
              <a:t>tatsmodels.formula.api</a:t>
            </a:r>
            <a:r>
              <a:rPr lang="en-US" sz="2400" b="1" dirty="0" smtClean="0"/>
              <a:t> as </a:t>
            </a:r>
            <a:r>
              <a:rPr lang="en-US" sz="2400" dirty="0" err="1" smtClean="0"/>
              <a:t>sm</a:t>
            </a:r>
            <a:endParaRPr lang="en-US" sz="2400" dirty="0" smtClean="0"/>
          </a:p>
          <a:p>
            <a:r>
              <a:rPr lang="en-US" sz="2400" dirty="0" err="1" smtClean="0"/>
              <a:t>linmodel</a:t>
            </a:r>
            <a:r>
              <a:rPr lang="en-US" sz="2400" dirty="0" smtClean="0"/>
              <a:t> = sm.OLS(Y, X).fit()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705350" y="1238250"/>
            <a:ext cx="584200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578350" y="1819910"/>
            <a:ext cx="584200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76750" y="2391410"/>
            <a:ext cx="520700" cy="127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490720" y="2820668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429760" y="3049268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399280" y="3209288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/>
          <a:srcRect t="1652" b="-291"/>
          <a:stretch/>
        </p:blipFill>
        <p:spPr>
          <a:xfrm>
            <a:off x="1465033" y="338137"/>
            <a:ext cx="6569534" cy="4856519"/>
          </a:xfrm>
          <a:prstGeom prst="rect">
            <a:avLst/>
          </a:prstGeom>
        </p:spPr>
      </p:pic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0" y="2173288"/>
          <a:ext cx="15954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name="Equation" r:id="rId4" imgW="583920" imgH="228600" progId="Equation.3">
                  <p:embed/>
                </p:oleObj>
              </mc:Choice>
              <mc:Fallback>
                <p:oleObj name="Equation" r:id="rId4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73288"/>
                        <a:ext cx="159543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81649" y="4686301"/>
          <a:ext cx="41275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49" y="4686301"/>
                        <a:ext cx="412751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914650" y="4686301"/>
          <a:ext cx="385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686301"/>
                        <a:ext cx="3857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4320540" y="3406140"/>
            <a:ext cx="274320" cy="274320"/>
          </a:xfrm>
          <a:prstGeom prst="ellipse">
            <a:avLst/>
          </a:prstGeom>
          <a:solidFill>
            <a:srgbClr val="E84C4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705350" y="1238250"/>
            <a:ext cx="584200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578350" y="1819910"/>
            <a:ext cx="584200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76750" y="2391410"/>
            <a:ext cx="520700" cy="127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490720" y="2820668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429760" y="3049268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399280" y="3209288"/>
            <a:ext cx="281940" cy="88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29673"/>
              </p:ext>
            </p:extLst>
          </p:nvPr>
        </p:nvGraphicFramePr>
        <p:xfrm>
          <a:off x="3371056" y="5445125"/>
          <a:ext cx="24018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10" imgW="1130040" imgH="457200" progId="Equation.3">
                  <p:embed/>
                </p:oleObj>
              </mc:Choice>
              <mc:Fallback>
                <p:oleObj name="Equation" r:id="rId10" imgW="1130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056" y="5445125"/>
                        <a:ext cx="2401888" cy="973138"/>
                      </a:xfrm>
                      <a:prstGeom prst="rect">
                        <a:avLst/>
                      </a:prstGeom>
                      <a:solidFill>
                        <a:srgbClr val="E84C4B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2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3594100" y="2311400"/>
            <a:ext cx="3073400" cy="393700"/>
          </a:xfrm>
          <a:prstGeom prst="line">
            <a:avLst/>
          </a:prstGeom>
          <a:ln w="28575">
            <a:solidFill>
              <a:srgbClr val="E84C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0033"/>
              </p:ext>
            </p:extLst>
          </p:nvPr>
        </p:nvGraphicFramePr>
        <p:xfrm>
          <a:off x="2813050" y="4486275"/>
          <a:ext cx="361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4" imgW="1003300" imgH="228600" progId="Equation.3">
                  <p:embed/>
                </p:oleObj>
              </mc:Choice>
              <mc:Fallback>
                <p:oleObj name="Equation" r:id="rId4" imgW="10033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486275"/>
                        <a:ext cx="36163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87069"/>
              </p:ext>
            </p:extLst>
          </p:nvPr>
        </p:nvGraphicFramePr>
        <p:xfrm>
          <a:off x="3371056" y="5445125"/>
          <a:ext cx="24018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6" imgW="1130040" imgH="457200" progId="Equation.3">
                  <p:embed/>
                </p:oleObj>
              </mc:Choice>
              <mc:Fallback>
                <p:oleObj name="Equation" r:id="rId6" imgW="113004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056" y="5445125"/>
                        <a:ext cx="2401888" cy="973138"/>
                      </a:xfrm>
                      <a:prstGeom prst="rect">
                        <a:avLst/>
                      </a:prstGeom>
                      <a:solidFill>
                        <a:srgbClr val="E84C4B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47763"/>
            <a:ext cx="6858000" cy="148113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79646"/>
                </a:solidFill>
                <a:latin typeface="+mn-lt"/>
              </a:rPr>
              <a:t>Models and</a:t>
            </a:r>
            <a:br>
              <a:rPr lang="en-US" sz="4800" dirty="0" smtClean="0">
                <a:solidFill>
                  <a:srgbClr val="F79646"/>
                </a:solidFill>
                <a:latin typeface="+mn-lt"/>
              </a:rPr>
            </a:br>
            <a:r>
              <a:rPr lang="en-US" sz="4800" dirty="0" smtClean="0">
                <a:solidFill>
                  <a:srgbClr val="F79646"/>
                </a:solidFill>
                <a:latin typeface="+mn-lt"/>
              </a:rPr>
              <a:t>Randomness</a:t>
            </a:r>
            <a:endParaRPr lang="en-US" sz="4800" dirty="0">
              <a:solidFill>
                <a:srgbClr val="F79646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5728" y="5936734"/>
            <a:ext cx="6952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333333"/>
                </a:solidFill>
                <a:latin typeface="Nexa Bold" panose="02000000000000000000" pitchFamily="50" charset="0"/>
              </a:rPr>
              <a:t>DATA SCIENCE BOOTCAMP</a:t>
            </a:r>
            <a:endParaRPr lang="en-US" sz="4000" dirty="0">
              <a:solidFill>
                <a:srgbClr val="333333"/>
              </a:solidFill>
              <a:latin typeface="Nexa Bold" panose="020000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7178" y="3860800"/>
            <a:ext cx="1749645" cy="18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1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3594100" y="2311400"/>
            <a:ext cx="3073400" cy="393700"/>
          </a:xfrm>
          <a:prstGeom prst="line">
            <a:avLst/>
          </a:prstGeom>
          <a:ln w="28575">
            <a:solidFill>
              <a:srgbClr val="E84C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462686"/>
              </p:ext>
            </p:extLst>
          </p:nvPr>
        </p:nvGraphicFramePr>
        <p:xfrm>
          <a:off x="2927350" y="4508500"/>
          <a:ext cx="33877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508500"/>
                        <a:ext cx="33877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794706"/>
              </p:ext>
            </p:extLst>
          </p:nvPr>
        </p:nvGraphicFramePr>
        <p:xfrm>
          <a:off x="3371056" y="5445125"/>
          <a:ext cx="24018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6" imgW="1130040" imgH="457200" progId="Equation.3">
                  <p:embed/>
                </p:oleObj>
              </mc:Choice>
              <mc:Fallback>
                <p:oleObj name="Equation" r:id="rId6" imgW="11300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056" y="5445125"/>
                        <a:ext cx="2401888" cy="973138"/>
                      </a:xfrm>
                      <a:prstGeom prst="rect">
                        <a:avLst/>
                      </a:prstGeom>
                      <a:solidFill>
                        <a:srgbClr val="E84C4B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073900" y="4822686"/>
            <a:ext cx="167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Random for </a:t>
            </a:r>
          </a:p>
          <a:p>
            <a:pPr>
              <a:lnSpc>
                <a:spcPts val="2400"/>
              </a:lnSpc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each movie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>
            <a:off x="6629400" y="5105405"/>
            <a:ext cx="444500" cy="71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3594100" y="2311400"/>
            <a:ext cx="3073400" cy="393700"/>
          </a:xfrm>
          <a:prstGeom prst="line">
            <a:avLst/>
          </a:prstGeom>
          <a:ln w="28575">
            <a:solidFill>
              <a:srgbClr val="E84C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761799"/>
              </p:ext>
            </p:extLst>
          </p:nvPr>
        </p:nvGraphicFramePr>
        <p:xfrm>
          <a:off x="2927350" y="4508500"/>
          <a:ext cx="33877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508500"/>
                        <a:ext cx="33877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975161"/>
              </p:ext>
            </p:extLst>
          </p:nvPr>
        </p:nvGraphicFramePr>
        <p:xfrm>
          <a:off x="3371056" y="5445125"/>
          <a:ext cx="24018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6" imgW="1130040" imgH="457200" progId="Equation.3">
                  <p:embed/>
                </p:oleObj>
              </mc:Choice>
              <mc:Fallback>
                <p:oleObj name="Equation" r:id="rId6" imgW="11300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056" y="5445125"/>
                        <a:ext cx="2401888" cy="973138"/>
                      </a:xfrm>
                      <a:prstGeom prst="rect">
                        <a:avLst/>
                      </a:prstGeom>
                      <a:solidFill>
                        <a:srgbClr val="E84C4B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073900" y="4822686"/>
            <a:ext cx="167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Random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Normal distribution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Mean=0</a:t>
            </a:r>
          </a:p>
          <a:p>
            <a:pPr>
              <a:lnSpc>
                <a:spcPts val="2400"/>
              </a:lnSpc>
            </a:pP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Stdev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=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$67,762,000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629400" y="5105405"/>
            <a:ext cx="444500" cy="71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903772"/>
              </p:ext>
            </p:extLst>
          </p:nvPr>
        </p:nvGraphicFramePr>
        <p:xfrm>
          <a:off x="183356" y="266699"/>
          <a:ext cx="2300014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3" imgW="1130040" imgH="457200" progId="Equation.3">
                  <p:embed/>
                </p:oleObj>
              </mc:Choice>
              <mc:Fallback>
                <p:oleObj name="Equation" r:id="rId3" imgW="11300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" y="266699"/>
                        <a:ext cx="2300014" cy="931863"/>
                      </a:xfrm>
                      <a:prstGeom prst="rect">
                        <a:avLst/>
                      </a:prstGeom>
                      <a:solidFill>
                        <a:srgbClr val="E84C4B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226300" y="174486"/>
            <a:ext cx="167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Random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Normal distribution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Mean=0</a:t>
            </a:r>
          </a:p>
          <a:p>
            <a:pPr>
              <a:lnSpc>
                <a:spcPts val="2400"/>
              </a:lnSpc>
            </a:pP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Stdev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=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$67,762,000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992395"/>
              </p:ext>
            </p:extLst>
          </p:nvPr>
        </p:nvGraphicFramePr>
        <p:xfrm>
          <a:off x="3108325" y="431800"/>
          <a:ext cx="3178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5" imgW="939800" imgH="215900" progId="Equation.3">
                  <p:embed/>
                </p:oleObj>
              </mc:Choice>
              <mc:Fallback>
                <p:oleObj name="Equation" r:id="rId5" imgW="939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31800"/>
                        <a:ext cx="31781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3374" y="1840756"/>
            <a:ext cx="5077253" cy="386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380832"/>
              </p:ext>
            </p:extLst>
          </p:nvPr>
        </p:nvGraphicFramePr>
        <p:xfrm>
          <a:off x="183356" y="266699"/>
          <a:ext cx="2300014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quation" r:id="rId4" imgW="1130040" imgH="457200" progId="Equation.3">
                  <p:embed/>
                </p:oleObj>
              </mc:Choice>
              <mc:Fallback>
                <p:oleObj name="Equation" r:id="rId4" imgW="11300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" y="266699"/>
                        <a:ext cx="2300014" cy="931863"/>
                      </a:xfrm>
                      <a:prstGeom prst="rect">
                        <a:avLst/>
                      </a:prstGeom>
                      <a:solidFill>
                        <a:srgbClr val="E84C4B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226300" y="174486"/>
            <a:ext cx="167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Random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Normal distribution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Mean=0</a:t>
            </a:r>
          </a:p>
          <a:p>
            <a:pPr>
              <a:lnSpc>
                <a:spcPts val="2400"/>
              </a:lnSpc>
            </a:pP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Stdev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=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$67,762,000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9541" y="2190234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pdf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l-G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ε)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39468" y="5593834"/>
            <a:ext cx="348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ε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360251" y="6017493"/>
            <a:ext cx="1712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(Note axes!)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829262"/>
              </p:ext>
            </p:extLst>
          </p:nvPr>
        </p:nvGraphicFramePr>
        <p:xfrm>
          <a:off x="3108325" y="431800"/>
          <a:ext cx="3178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6" imgW="939800" imgH="215900" progId="Equation.3">
                  <p:embed/>
                </p:oleObj>
              </mc:Choice>
              <mc:Fallback>
                <p:oleObj name="Equation" r:id="rId6" imgW="939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31800"/>
                        <a:ext cx="31781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271602"/>
              </p:ext>
            </p:extLst>
          </p:nvPr>
        </p:nvGraphicFramePr>
        <p:xfrm>
          <a:off x="2813050" y="4486275"/>
          <a:ext cx="361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4" imgW="1003300" imgH="228600" progId="Equation.3">
                  <p:embed/>
                </p:oleObj>
              </mc:Choice>
              <mc:Fallback>
                <p:oleObj name="Equation" r:id="rId4" imgW="100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486275"/>
                        <a:ext cx="36163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74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097138" y="2025102"/>
            <a:ext cx="4864100" cy="38703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3551288" y="3952327"/>
            <a:ext cx="3073400" cy="393700"/>
          </a:xfrm>
          <a:prstGeom prst="line">
            <a:avLst/>
          </a:prstGeom>
          <a:ln w="28575">
            <a:solidFill>
              <a:srgbClr val="E84C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726509"/>
              </p:ext>
            </p:extLst>
          </p:nvPr>
        </p:nvGraphicFramePr>
        <p:xfrm>
          <a:off x="183356" y="266699"/>
          <a:ext cx="2300014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8" name="Equation" r:id="rId4" imgW="1130040" imgH="457200" progId="Equation.3">
                  <p:embed/>
                </p:oleObj>
              </mc:Choice>
              <mc:Fallback>
                <p:oleObj name="Equation" r:id="rId4" imgW="1130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" y="266699"/>
                        <a:ext cx="2300014" cy="931863"/>
                      </a:xfrm>
                      <a:prstGeom prst="rect">
                        <a:avLst/>
                      </a:prstGeom>
                      <a:solidFill>
                        <a:srgbClr val="E84C4B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226300" y="174486"/>
            <a:ext cx="167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Random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Normal distribution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Mean=0</a:t>
            </a:r>
          </a:p>
          <a:p>
            <a:pPr>
              <a:lnSpc>
                <a:spcPts val="2400"/>
              </a:lnSpc>
            </a:pP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Stdev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=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$67,762,000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000569"/>
              </p:ext>
            </p:extLst>
          </p:nvPr>
        </p:nvGraphicFramePr>
        <p:xfrm>
          <a:off x="3108325" y="431800"/>
          <a:ext cx="3178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Equation" r:id="rId6" imgW="939800" imgH="215900" progId="Equation.3">
                  <p:embed/>
                </p:oleObj>
              </mc:Choice>
              <mc:Fallback>
                <p:oleObj name="Equation" r:id="rId6" imgW="939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31800"/>
                        <a:ext cx="31781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06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097138" y="2025102"/>
            <a:ext cx="4864100" cy="38703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3551288" y="3952327"/>
            <a:ext cx="3073400" cy="393700"/>
          </a:xfrm>
          <a:prstGeom prst="line">
            <a:avLst/>
          </a:prstGeom>
          <a:ln w="28575">
            <a:solidFill>
              <a:srgbClr val="E84C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09702"/>
              </p:ext>
            </p:extLst>
          </p:nvPr>
        </p:nvGraphicFramePr>
        <p:xfrm>
          <a:off x="183356" y="266699"/>
          <a:ext cx="2300014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4" name="Equation" r:id="rId4" imgW="1130040" imgH="457200" progId="Equation.3">
                  <p:embed/>
                </p:oleObj>
              </mc:Choice>
              <mc:Fallback>
                <p:oleObj name="Equation" r:id="rId4" imgW="1130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" y="266699"/>
                        <a:ext cx="2300014" cy="931863"/>
                      </a:xfrm>
                      <a:prstGeom prst="rect">
                        <a:avLst/>
                      </a:prstGeom>
                      <a:solidFill>
                        <a:srgbClr val="E84C4B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226300" y="174486"/>
            <a:ext cx="167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Random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Normal distribution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Mean=0</a:t>
            </a:r>
          </a:p>
          <a:p>
            <a:pPr>
              <a:lnSpc>
                <a:spcPts val="2400"/>
              </a:lnSpc>
            </a:pP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Stdev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=</a:t>
            </a:r>
          </a:p>
          <a:p>
            <a:pPr>
              <a:lnSpc>
                <a:spcPts val="2400"/>
              </a:lnSpc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$67,762,000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573270"/>
              </p:ext>
            </p:extLst>
          </p:nvPr>
        </p:nvGraphicFramePr>
        <p:xfrm>
          <a:off x="3108325" y="431800"/>
          <a:ext cx="3178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5" name="Equation" r:id="rId6" imgW="939800" imgH="215900" progId="Equation.3">
                  <p:embed/>
                </p:oleObj>
              </mc:Choice>
              <mc:Fallback>
                <p:oleObj name="Equation" r:id="rId6" imgW="939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31800"/>
                        <a:ext cx="31781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 19"/>
          <p:cNvSpPr/>
          <p:nvPr/>
        </p:nvSpPr>
        <p:spPr>
          <a:xfrm>
            <a:off x="3872496" y="3386885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901038" y="3344078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962703" y="3348637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000935" y="3344078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058019" y="3358347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096251" y="3339519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4143645" y="3344078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181877" y="3339519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4238961" y="3353788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267503" y="3325250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4314897" y="3329809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4353129" y="3325250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4410213" y="3339519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424484" y="3310981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471878" y="3315540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4510110" y="3310981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4567194" y="3325250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4581465" y="328244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4628859" y="3287002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4667091" y="328244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4724175" y="3296712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4752717" y="326817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4800111" y="327273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4838343" y="326817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4895427" y="328244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4909698" y="3239636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4957092" y="3244195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4995324" y="3239636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052408" y="3253905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5066679" y="3225367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5114073" y="3229926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5152305" y="3225367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5209389" y="3239636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5223641" y="3196830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5271035" y="3201389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5309267" y="3196830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5366351" y="3211099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5390312" y="3178002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5437706" y="3182561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5475938" y="3178002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5533022" y="3192271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5561564" y="316373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5608958" y="3168292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5647190" y="316373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5704274" y="3178002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5732816" y="316373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5780210" y="3168292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5818442" y="316373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5875526" y="3178002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5889797" y="3135195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5937191" y="313975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5975423" y="3135195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6032507" y="314946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3692090" y="3392037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3739484" y="3396596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3777716" y="3392037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3834800" y="3406306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3559070" y="3430285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3606464" y="343484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3644696" y="3430285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3701780" y="344455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3402089" y="344455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3449483" y="344911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3487715" y="344455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3544799" y="345882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3240527" y="345426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3287921" y="345882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3326153" y="345426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>
            <a:off x="3383237" y="346853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3078965" y="346397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3126359" y="346853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3164591" y="3463974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3221675" y="3478243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2945945" y="3502222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2993339" y="3506781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3031571" y="3502222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3088655" y="3516491"/>
            <a:ext cx="642185" cy="1812152"/>
          </a:xfrm>
          <a:custGeom>
            <a:avLst/>
            <a:gdLst>
              <a:gd name="connsiteX0" fmla="*/ 0 w 642185"/>
              <a:gd name="connsiteY0" fmla="*/ 0 h 2382910"/>
              <a:gd name="connsiteX1" fmla="*/ 14271 w 642185"/>
              <a:gd name="connsiteY1" fmla="*/ 156958 h 2382910"/>
              <a:gd name="connsiteX2" fmla="*/ 57083 w 642185"/>
              <a:gd name="connsiteY2" fmla="*/ 285379 h 2382910"/>
              <a:gd name="connsiteX3" fmla="*/ 71354 w 642185"/>
              <a:gd name="connsiteY3" fmla="*/ 328185 h 2382910"/>
              <a:gd name="connsiteX4" fmla="*/ 99895 w 642185"/>
              <a:gd name="connsiteY4" fmla="*/ 370992 h 2382910"/>
              <a:gd name="connsiteX5" fmla="*/ 142707 w 642185"/>
              <a:gd name="connsiteY5" fmla="*/ 456606 h 2382910"/>
              <a:gd name="connsiteX6" fmla="*/ 185520 w 642185"/>
              <a:gd name="connsiteY6" fmla="*/ 485144 h 2382910"/>
              <a:gd name="connsiteX7" fmla="*/ 256874 w 642185"/>
              <a:gd name="connsiteY7" fmla="*/ 556488 h 2382910"/>
              <a:gd name="connsiteX8" fmla="*/ 328228 w 642185"/>
              <a:gd name="connsiteY8" fmla="*/ 613564 h 2382910"/>
              <a:gd name="connsiteX9" fmla="*/ 428123 w 642185"/>
              <a:gd name="connsiteY9" fmla="*/ 727715 h 2382910"/>
              <a:gd name="connsiteX10" fmla="*/ 528018 w 642185"/>
              <a:gd name="connsiteY10" fmla="*/ 856136 h 2382910"/>
              <a:gd name="connsiteX11" fmla="*/ 556560 w 642185"/>
              <a:gd name="connsiteY11" fmla="*/ 898942 h 2382910"/>
              <a:gd name="connsiteX12" fmla="*/ 585102 w 642185"/>
              <a:gd name="connsiteY12" fmla="*/ 941749 h 2382910"/>
              <a:gd name="connsiteX13" fmla="*/ 627914 w 642185"/>
              <a:gd name="connsiteY13" fmla="*/ 1070169 h 2382910"/>
              <a:gd name="connsiteX14" fmla="*/ 642185 w 642185"/>
              <a:gd name="connsiteY14" fmla="*/ 1112976 h 2382910"/>
              <a:gd name="connsiteX15" fmla="*/ 599372 w 642185"/>
              <a:gd name="connsiteY15" fmla="*/ 1312741 h 2382910"/>
              <a:gd name="connsiteX16" fmla="*/ 585102 w 642185"/>
              <a:gd name="connsiteY16" fmla="*/ 1355548 h 2382910"/>
              <a:gd name="connsiteX17" fmla="*/ 542289 w 642185"/>
              <a:gd name="connsiteY17" fmla="*/ 1384086 h 2382910"/>
              <a:gd name="connsiteX18" fmla="*/ 456665 w 642185"/>
              <a:gd name="connsiteY18" fmla="*/ 1555313 h 2382910"/>
              <a:gd name="connsiteX19" fmla="*/ 428123 w 642185"/>
              <a:gd name="connsiteY19" fmla="*/ 1598119 h 2382910"/>
              <a:gd name="connsiteX20" fmla="*/ 385311 w 642185"/>
              <a:gd name="connsiteY20" fmla="*/ 1626657 h 2382910"/>
              <a:gd name="connsiteX21" fmla="*/ 285415 w 642185"/>
              <a:gd name="connsiteY21" fmla="*/ 1755078 h 2382910"/>
              <a:gd name="connsiteX22" fmla="*/ 256874 w 642185"/>
              <a:gd name="connsiteY22" fmla="*/ 1840691 h 2382910"/>
              <a:gd name="connsiteX23" fmla="*/ 228332 w 642185"/>
              <a:gd name="connsiteY23" fmla="*/ 1883498 h 2382910"/>
              <a:gd name="connsiteX24" fmla="*/ 214061 w 642185"/>
              <a:gd name="connsiteY24" fmla="*/ 1926305 h 2382910"/>
              <a:gd name="connsiteX25" fmla="*/ 185520 w 642185"/>
              <a:gd name="connsiteY25" fmla="*/ 1969111 h 2382910"/>
              <a:gd name="connsiteX26" fmla="*/ 156978 w 642185"/>
              <a:gd name="connsiteY26" fmla="*/ 2054725 h 2382910"/>
              <a:gd name="connsiteX27" fmla="*/ 142707 w 642185"/>
              <a:gd name="connsiteY27" fmla="*/ 2097532 h 2382910"/>
              <a:gd name="connsiteX28" fmla="*/ 156978 w 642185"/>
              <a:gd name="connsiteY28" fmla="*/ 2268759 h 2382910"/>
              <a:gd name="connsiteX29" fmla="*/ 199791 w 642185"/>
              <a:gd name="connsiteY29" fmla="*/ 2382910 h 238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42185" h="2382910">
                <a:moveTo>
                  <a:pt x="0" y="0"/>
                </a:moveTo>
                <a:cubicBezTo>
                  <a:pt x="4757" y="52319"/>
                  <a:pt x="5140" y="105222"/>
                  <a:pt x="14271" y="156958"/>
                </a:cubicBezTo>
                <a:cubicBezTo>
                  <a:pt x="14272" y="156964"/>
                  <a:pt x="49946" y="263973"/>
                  <a:pt x="57083" y="285379"/>
                </a:cubicBezTo>
                <a:cubicBezTo>
                  <a:pt x="61840" y="299648"/>
                  <a:pt x="63010" y="315671"/>
                  <a:pt x="71354" y="328185"/>
                </a:cubicBezTo>
                <a:cubicBezTo>
                  <a:pt x="80868" y="342454"/>
                  <a:pt x="92225" y="355653"/>
                  <a:pt x="99895" y="370992"/>
                </a:cubicBezTo>
                <a:cubicBezTo>
                  <a:pt x="123108" y="417412"/>
                  <a:pt x="101811" y="415715"/>
                  <a:pt x="142707" y="456606"/>
                </a:cubicBezTo>
                <a:cubicBezTo>
                  <a:pt x="154835" y="468733"/>
                  <a:pt x="171249" y="475631"/>
                  <a:pt x="185520" y="485144"/>
                </a:cubicBezTo>
                <a:cubicBezTo>
                  <a:pt x="261629" y="599293"/>
                  <a:pt x="161735" y="461361"/>
                  <a:pt x="256874" y="556488"/>
                </a:cubicBezTo>
                <a:cubicBezTo>
                  <a:pt x="321426" y="621032"/>
                  <a:pt x="244878" y="585785"/>
                  <a:pt x="328228" y="613564"/>
                </a:cubicBezTo>
                <a:cubicBezTo>
                  <a:pt x="449528" y="694421"/>
                  <a:pt x="261635" y="561246"/>
                  <a:pt x="428123" y="727715"/>
                </a:cubicBezTo>
                <a:cubicBezTo>
                  <a:pt x="495192" y="794776"/>
                  <a:pt x="459737" y="753729"/>
                  <a:pt x="528018" y="856136"/>
                </a:cubicBezTo>
                <a:lnTo>
                  <a:pt x="556560" y="898942"/>
                </a:lnTo>
                <a:lnTo>
                  <a:pt x="585102" y="941749"/>
                </a:lnTo>
                <a:lnTo>
                  <a:pt x="627914" y="1070169"/>
                </a:lnTo>
                <a:lnTo>
                  <a:pt x="642185" y="1112976"/>
                </a:lnTo>
                <a:cubicBezTo>
                  <a:pt x="616543" y="1394998"/>
                  <a:pt x="660263" y="1190973"/>
                  <a:pt x="599372" y="1312741"/>
                </a:cubicBezTo>
                <a:cubicBezTo>
                  <a:pt x="592645" y="1326194"/>
                  <a:pt x="594499" y="1343804"/>
                  <a:pt x="585102" y="1355548"/>
                </a:cubicBezTo>
                <a:cubicBezTo>
                  <a:pt x="574387" y="1368940"/>
                  <a:pt x="556560" y="1374573"/>
                  <a:pt x="542289" y="1384086"/>
                </a:cubicBezTo>
                <a:cubicBezTo>
                  <a:pt x="502901" y="1502236"/>
                  <a:pt x="530435" y="1444673"/>
                  <a:pt x="456665" y="1555313"/>
                </a:cubicBezTo>
                <a:cubicBezTo>
                  <a:pt x="447151" y="1569582"/>
                  <a:pt x="442393" y="1588607"/>
                  <a:pt x="428123" y="1598119"/>
                </a:cubicBezTo>
                <a:lnTo>
                  <a:pt x="385311" y="1626657"/>
                </a:lnTo>
                <a:cubicBezTo>
                  <a:pt x="317033" y="1729062"/>
                  <a:pt x="352483" y="1688019"/>
                  <a:pt x="285415" y="1755078"/>
                </a:cubicBezTo>
                <a:cubicBezTo>
                  <a:pt x="275901" y="1783616"/>
                  <a:pt x="273562" y="1815663"/>
                  <a:pt x="256874" y="1840691"/>
                </a:cubicBezTo>
                <a:cubicBezTo>
                  <a:pt x="247360" y="1854960"/>
                  <a:pt x="236003" y="1868159"/>
                  <a:pt x="228332" y="1883498"/>
                </a:cubicBezTo>
                <a:cubicBezTo>
                  <a:pt x="221605" y="1896951"/>
                  <a:pt x="220788" y="1912852"/>
                  <a:pt x="214061" y="1926305"/>
                </a:cubicBezTo>
                <a:cubicBezTo>
                  <a:pt x="206391" y="1941644"/>
                  <a:pt x="192486" y="1953440"/>
                  <a:pt x="185520" y="1969111"/>
                </a:cubicBezTo>
                <a:cubicBezTo>
                  <a:pt x="173301" y="1996600"/>
                  <a:pt x="166492" y="2026187"/>
                  <a:pt x="156978" y="2054725"/>
                </a:cubicBezTo>
                <a:lnTo>
                  <a:pt x="142707" y="2097532"/>
                </a:lnTo>
                <a:cubicBezTo>
                  <a:pt x="147464" y="2154608"/>
                  <a:pt x="147561" y="2212265"/>
                  <a:pt x="156978" y="2268759"/>
                </a:cubicBezTo>
                <a:cubicBezTo>
                  <a:pt x="164954" y="2316609"/>
                  <a:pt x="180526" y="2344386"/>
                  <a:pt x="199791" y="23829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31900" y="1907739"/>
            <a:ext cx="668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def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underlying_gross_model</a:t>
            </a:r>
            <a:r>
              <a:rPr lang="en-US" sz="2000" dirty="0" smtClean="0"/>
              <a:t>(budget):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chemeClr val="accent1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94.68e6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chemeClr val="accent6"/>
                </a:solidFill>
              </a:rPr>
              <a:t>0.248</a:t>
            </a:r>
            <a:r>
              <a:rPr lang="en-US" sz="2000" dirty="0" smtClean="0"/>
              <a:t>*budget +</a:t>
            </a:r>
            <a:r>
              <a:rPr lang="en-US" sz="2000" dirty="0" err="1" smtClean="0"/>
              <a:t>random.gauss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8E64A2"/>
                </a:solidFill>
              </a:rPr>
              <a:t>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8E64A2"/>
                </a:solidFill>
              </a:rPr>
              <a:t>67762000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917270"/>
              </p:ext>
            </p:extLst>
          </p:nvPr>
        </p:nvGraphicFramePr>
        <p:xfrm>
          <a:off x="3108325" y="431800"/>
          <a:ext cx="3178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3" imgW="939800" imgH="215900" progId="Equation.3">
                  <p:embed/>
                </p:oleObj>
              </mc:Choice>
              <mc:Fallback>
                <p:oleObj name="Equation" r:id="rId3" imgW="939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31800"/>
                        <a:ext cx="31781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31900" y="1907739"/>
            <a:ext cx="668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def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underlying_gross_model</a:t>
            </a:r>
            <a:r>
              <a:rPr lang="en-US" sz="2000" dirty="0" smtClean="0"/>
              <a:t>(budget):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chemeClr val="accent1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94.68e6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chemeClr val="accent6"/>
                </a:solidFill>
              </a:rPr>
              <a:t>0.248</a:t>
            </a:r>
            <a:r>
              <a:rPr lang="en-US" sz="2000" dirty="0" smtClean="0"/>
              <a:t>*budget +</a:t>
            </a:r>
            <a:r>
              <a:rPr lang="en-US" sz="2000" dirty="0" err="1" smtClean="0"/>
              <a:t>random.gauss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8E64A2"/>
                </a:solidFill>
              </a:rPr>
              <a:t>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8E64A2"/>
                </a:solidFill>
              </a:rPr>
              <a:t>67762000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461" y="2781300"/>
            <a:ext cx="4571079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574800" y="6093936"/>
            <a:ext cx="599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Possible Values in alternative universes</a:t>
            </a:r>
            <a:endParaRPr 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37017"/>
              </p:ext>
            </p:extLst>
          </p:nvPr>
        </p:nvGraphicFramePr>
        <p:xfrm>
          <a:off x="3108325" y="431800"/>
          <a:ext cx="3178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31800"/>
                        <a:ext cx="31781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31900" y="1907739"/>
            <a:ext cx="668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def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underlying_gross_model</a:t>
            </a:r>
            <a:r>
              <a:rPr lang="en-US" sz="2000" dirty="0" smtClean="0"/>
              <a:t>(budget):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chemeClr val="accent1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94.68e6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chemeClr val="accent6"/>
                </a:solidFill>
              </a:rPr>
              <a:t>0.248</a:t>
            </a:r>
            <a:r>
              <a:rPr lang="en-US" sz="2000" dirty="0" smtClean="0"/>
              <a:t>*budget +</a:t>
            </a:r>
            <a:r>
              <a:rPr lang="en-US" sz="2000" dirty="0" err="1" smtClean="0"/>
              <a:t>random.gauss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8E64A2"/>
                </a:solidFill>
              </a:rPr>
              <a:t>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8E64A2"/>
                </a:solidFill>
              </a:rPr>
              <a:t>67762000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461" y="2781300"/>
            <a:ext cx="4571079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574800" y="6093936"/>
            <a:ext cx="599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Expected value is </a:t>
            </a:r>
            <a:r>
              <a:rPr lang="el-GR" sz="2400" dirty="0" smtClean="0">
                <a:solidFill>
                  <a:srgbClr val="FF0000"/>
                </a:solidFill>
              </a:rPr>
              <a:t>β0+β1</a:t>
            </a:r>
            <a:r>
              <a:rPr lang="en-US" sz="2400" dirty="0" smtClean="0">
                <a:solidFill>
                  <a:srgbClr val="FF0000"/>
                </a:solidFill>
              </a:rPr>
              <a:t>x (without </a:t>
            </a:r>
            <a:r>
              <a:rPr lang="el-GR" sz="2400" dirty="0" smtClean="0">
                <a:solidFill>
                  <a:srgbClr val="FF0000"/>
                </a:solidFill>
              </a:rPr>
              <a:t>ε)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6050" y="433705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84500" y="431165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97250" y="4271963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2050" y="4252913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97400" y="419735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05350" y="419100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19700" y="414655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32550" y="403860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6" idx="3"/>
            <a:endCxn id="16" idx="1"/>
          </p:cNvCxnSpPr>
          <p:nvPr/>
        </p:nvCxnSpPr>
        <p:spPr>
          <a:xfrm flipV="1">
            <a:off x="2777490" y="4086225"/>
            <a:ext cx="3655060" cy="29845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77071"/>
              </p:ext>
            </p:extLst>
          </p:nvPr>
        </p:nvGraphicFramePr>
        <p:xfrm>
          <a:off x="3108325" y="431800"/>
          <a:ext cx="3178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31800"/>
                        <a:ext cx="31781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31900" y="1907739"/>
            <a:ext cx="668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def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underlying_gross_model</a:t>
            </a:r>
            <a:r>
              <a:rPr lang="en-US" sz="2000" dirty="0" smtClean="0"/>
              <a:t>(budget):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chemeClr val="accent1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94.68e6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chemeClr val="accent6"/>
                </a:solidFill>
              </a:rPr>
              <a:t>0.248</a:t>
            </a:r>
            <a:r>
              <a:rPr lang="en-US" sz="2000" dirty="0" smtClean="0"/>
              <a:t>*budget +</a:t>
            </a:r>
            <a:r>
              <a:rPr lang="en-US" sz="2000" dirty="0" err="1" smtClean="0"/>
              <a:t>random.gauss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8E64A2"/>
                </a:solidFill>
              </a:rPr>
              <a:t>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8E64A2"/>
                </a:solidFill>
              </a:rPr>
              <a:t>67762000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461" y="2781300"/>
            <a:ext cx="4571079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574800" y="6093936"/>
            <a:ext cx="599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79646"/>
                </a:solidFill>
              </a:rPr>
              <a:t>95% prediction interval</a:t>
            </a:r>
            <a:endParaRPr lang="en-US" sz="2400" dirty="0">
              <a:solidFill>
                <a:srgbClr val="F7964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6050" y="433705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84500" y="431165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97250" y="4271963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2050" y="4252913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97400" y="419735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05350" y="419100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19700" y="414655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32550" y="4038600"/>
            <a:ext cx="91440" cy="952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6" idx="3"/>
            <a:endCxn id="16" idx="1"/>
          </p:cNvCxnSpPr>
          <p:nvPr/>
        </p:nvCxnSpPr>
        <p:spPr>
          <a:xfrm flipV="1">
            <a:off x="2777490" y="4086225"/>
            <a:ext cx="3655060" cy="29845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12720" y="3130550"/>
            <a:ext cx="3903980" cy="39751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82240" y="4974590"/>
            <a:ext cx="3903980" cy="39751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802575"/>
              </p:ext>
            </p:extLst>
          </p:nvPr>
        </p:nvGraphicFramePr>
        <p:xfrm>
          <a:off x="3108325" y="431800"/>
          <a:ext cx="3178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31800"/>
                        <a:ext cx="31781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31900" y="1907739"/>
            <a:ext cx="668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def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underlying_gross_model</a:t>
            </a:r>
            <a:r>
              <a:rPr lang="en-US" sz="2000" dirty="0" smtClean="0"/>
              <a:t>(budget):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chemeClr val="accent1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94.68e6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chemeClr val="accent6"/>
                </a:solidFill>
              </a:rPr>
              <a:t>0.248</a:t>
            </a:r>
            <a:r>
              <a:rPr lang="en-US" sz="2000" dirty="0" smtClean="0"/>
              <a:t>*budget +</a:t>
            </a:r>
            <a:r>
              <a:rPr lang="en-US" sz="2000" dirty="0" err="1" smtClean="0"/>
              <a:t>random.gauss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8E64A2"/>
                </a:solidFill>
              </a:rPr>
              <a:t>0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8E64A2"/>
                </a:solidFill>
              </a:rPr>
              <a:t>67762000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365938" y="5747192"/>
            <a:ext cx="3786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79646"/>
                </a:solidFill>
              </a:rPr>
              <a:t>95% prediction interval</a:t>
            </a:r>
            <a:endParaRPr lang="en-US" sz="2400" dirty="0">
              <a:solidFill>
                <a:srgbClr val="F79646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7" y="2792368"/>
            <a:ext cx="7395006" cy="295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08400"/>
              </p:ext>
            </p:extLst>
          </p:nvPr>
        </p:nvGraphicFramePr>
        <p:xfrm>
          <a:off x="3108325" y="431800"/>
          <a:ext cx="3178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31800"/>
                        <a:ext cx="31781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52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31900" y="1907739"/>
            <a:ext cx="668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def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underlying_gross_model</a:t>
            </a:r>
            <a:r>
              <a:rPr lang="en-US" sz="2000" dirty="0" smtClean="0"/>
              <a:t>(budget):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chemeClr val="accent1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dirty="0" err="1"/>
              <a:t>random.gauss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/>
                </a:solidFill>
              </a:rPr>
              <a:t>94.68e6</a:t>
            </a:r>
            <a:r>
              <a:rPr lang="en-US" sz="2000" dirty="0"/>
              <a:t> + </a:t>
            </a:r>
            <a:r>
              <a:rPr lang="en-US" sz="2000" dirty="0" smtClean="0">
                <a:solidFill>
                  <a:schemeClr val="accent6"/>
                </a:solidFill>
              </a:rPr>
              <a:t>0.248</a:t>
            </a:r>
            <a:r>
              <a:rPr lang="en-US" sz="2000" dirty="0" smtClean="0"/>
              <a:t>*budget, </a:t>
            </a:r>
            <a:r>
              <a:rPr lang="en-US" sz="2000" dirty="0">
                <a:solidFill>
                  <a:srgbClr val="8E64A2"/>
                </a:solidFill>
              </a:rPr>
              <a:t>67762000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365938" y="5747192"/>
            <a:ext cx="3786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79646"/>
                </a:solidFill>
              </a:rPr>
              <a:t>95% prediction interval</a:t>
            </a:r>
            <a:endParaRPr lang="en-US" sz="2400" dirty="0">
              <a:solidFill>
                <a:srgbClr val="F79646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7" y="2792368"/>
            <a:ext cx="7395006" cy="295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38050"/>
              </p:ext>
            </p:extLst>
          </p:nvPr>
        </p:nvGraphicFramePr>
        <p:xfrm>
          <a:off x="2551113" y="387350"/>
          <a:ext cx="42957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4" imgW="1269720" imgH="241200" progId="Equation.3">
                  <p:embed/>
                </p:oleObj>
              </mc:Choice>
              <mc:Fallback>
                <p:oleObj name="Equation" r:id="rId4" imgW="126972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87350"/>
                        <a:ext cx="42957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54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173" y="1147763"/>
            <a:ext cx="6017654" cy="148113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79646"/>
                </a:solidFill>
                <a:latin typeface="+mn-lt"/>
              </a:rPr>
              <a:t>Multiple Linear Regression</a:t>
            </a:r>
            <a:endParaRPr lang="en-US" sz="4800" dirty="0">
              <a:solidFill>
                <a:srgbClr val="F79646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5728" y="5936734"/>
            <a:ext cx="6952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333333"/>
                </a:solidFill>
                <a:latin typeface="Nexa Bold" panose="02000000000000000000" pitchFamily="50" charset="0"/>
              </a:rPr>
              <a:t>DATA SCIENCE BOOTCAMP</a:t>
            </a:r>
            <a:endParaRPr lang="en-US" sz="4000" dirty="0">
              <a:solidFill>
                <a:srgbClr val="333333"/>
              </a:solidFill>
              <a:latin typeface="Nexa Bold" panose="020000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7178" y="3860800"/>
            <a:ext cx="1749645" cy="18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7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56843"/>
              </p:ext>
            </p:extLst>
          </p:nvPr>
        </p:nvGraphicFramePr>
        <p:xfrm>
          <a:off x="792163" y="2333625"/>
          <a:ext cx="75612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3" imgW="2235200" imgH="228600" progId="Equation.3">
                  <p:embed/>
                </p:oleObj>
              </mc:Choice>
              <mc:Fallback>
                <p:oleObj name="Equation" r:id="rId3" imgW="223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333625"/>
                        <a:ext cx="75612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68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3200" y="4254500"/>
            <a:ext cx="101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coef 0</a:t>
            </a:r>
            <a:endParaRPr lang="en-US" sz="2200" dirty="0">
              <a:solidFill>
                <a:srgbClr val="9CBC5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92700" y="4266287"/>
            <a:ext cx="101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rgbClr val="9CBC59"/>
                </a:solidFill>
                <a:latin typeface="Calibri" panose="020F0502020204030204" pitchFamily="34" charset="0"/>
              </a:rPr>
              <a:t>coef 1</a:t>
            </a:r>
            <a:endParaRPr lang="en-US" sz="2200" dirty="0">
              <a:solidFill>
                <a:srgbClr val="9CBC5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87600" y="5254486"/>
            <a:ext cx="1117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1504D"/>
                </a:solidFill>
                <a:latin typeface="Calibri" panose="020F0502020204030204" pitchFamily="34" charset="0"/>
              </a:rPr>
              <a:t>Gross</a:t>
            </a:r>
          </a:p>
          <a:p>
            <a:r>
              <a:rPr lang="en-US" sz="2200" dirty="0">
                <a:solidFill>
                  <a:srgbClr val="C1504D"/>
                </a:solidFill>
                <a:latin typeface="Calibri" panose="020F0502020204030204" pitchFamily="34" charset="0"/>
              </a:rPr>
              <a:t>of</a:t>
            </a:r>
          </a:p>
          <a:p>
            <a:r>
              <a:rPr lang="en-US" sz="2200" dirty="0">
                <a:solidFill>
                  <a:srgbClr val="C1504D"/>
                </a:solidFill>
                <a:latin typeface="Calibri" panose="020F0502020204030204" pitchFamily="34" charset="0"/>
              </a:rPr>
              <a:t>movie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5067300" y="5254486"/>
            <a:ext cx="14668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F82BE"/>
                </a:solidFill>
                <a:latin typeface="Calibri" panose="020F0502020204030204" pitchFamily="34" charset="0"/>
              </a:rPr>
              <a:t>Budget</a:t>
            </a:r>
          </a:p>
          <a:p>
            <a:r>
              <a:rPr lang="en-US" sz="2200" dirty="0">
                <a:solidFill>
                  <a:srgbClr val="4F82BE"/>
                </a:solidFill>
                <a:latin typeface="Calibri" panose="020F0502020204030204" pitchFamily="34" charset="0"/>
              </a:rPr>
              <a:t>of</a:t>
            </a:r>
          </a:p>
          <a:p>
            <a:r>
              <a:rPr lang="en-US" sz="2200" dirty="0">
                <a:solidFill>
                  <a:srgbClr val="4F82BE"/>
                </a:solidFill>
                <a:latin typeface="Calibri" panose="020F0502020204030204" pitchFamily="34" charset="0"/>
              </a:rPr>
              <a:t>movie</a:t>
            </a:r>
            <a:endParaRPr lang="en-US" sz="22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166416"/>
              </p:ext>
            </p:extLst>
          </p:nvPr>
        </p:nvGraphicFramePr>
        <p:xfrm>
          <a:off x="2813050" y="4486275"/>
          <a:ext cx="361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1003300" imgH="228600" progId="Equation.3">
                  <p:embed/>
                </p:oleObj>
              </mc:Choice>
              <mc:Fallback>
                <p:oleObj name="Equation" r:id="rId4" imgW="10033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486275"/>
                        <a:ext cx="36163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13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61842"/>
              </p:ext>
            </p:extLst>
          </p:nvPr>
        </p:nvGraphicFramePr>
        <p:xfrm>
          <a:off x="792163" y="2333625"/>
          <a:ext cx="75612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Equation" r:id="rId3" imgW="2235200" imgH="228600" progId="Equation.3">
                  <p:embed/>
                </p:oleObj>
              </mc:Choice>
              <mc:Fallback>
                <p:oleObj name="Equation" r:id="rId3" imgW="223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333625"/>
                        <a:ext cx="75612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92059"/>
              </p:ext>
            </p:extLst>
          </p:nvPr>
        </p:nvGraphicFramePr>
        <p:xfrm>
          <a:off x="2152650" y="3825875"/>
          <a:ext cx="50688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5" imgW="1498320" imgH="228600" progId="Equation.3">
                  <p:embed/>
                </p:oleObj>
              </mc:Choice>
              <mc:Fallback>
                <p:oleObj name="Equation" r:id="rId5" imgW="1498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3825875"/>
                        <a:ext cx="506888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96602" y="4536576"/>
            <a:ext cx="55507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1"/>
                </a:solidFill>
              </a:rPr>
              <a:t>to find the best fitting model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68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229769"/>
              </p:ext>
            </p:extLst>
          </p:nvPr>
        </p:nvGraphicFramePr>
        <p:xfrm>
          <a:off x="3182938" y="1506538"/>
          <a:ext cx="27749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3" imgW="1003300" imgH="228600" progId="Equation.3">
                  <p:embed/>
                </p:oleObj>
              </mc:Choice>
              <mc:Fallback>
                <p:oleObj name="Equation" r:id="rId3" imgW="100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1506538"/>
                        <a:ext cx="27749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96602" y="389579"/>
            <a:ext cx="5550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Polynomial regression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67" y="2278015"/>
            <a:ext cx="5660266" cy="40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385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27" y="2307927"/>
            <a:ext cx="5756347" cy="407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597937"/>
              </p:ext>
            </p:extLst>
          </p:nvPr>
        </p:nvGraphicFramePr>
        <p:xfrm>
          <a:off x="2640013" y="1468438"/>
          <a:ext cx="38623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Equation" r:id="rId4" imgW="1397000" imgH="254000" progId="Equation.3">
                  <p:embed/>
                </p:oleObj>
              </mc:Choice>
              <mc:Fallback>
                <p:oleObj name="Equation" r:id="rId4" imgW="1397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468438"/>
                        <a:ext cx="386238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96602" y="389579"/>
            <a:ext cx="5550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Polynomial regression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87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07" y="2277715"/>
            <a:ext cx="5689716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469285"/>
              </p:ext>
            </p:extLst>
          </p:nvPr>
        </p:nvGraphicFramePr>
        <p:xfrm>
          <a:off x="2078038" y="1468438"/>
          <a:ext cx="49863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4" imgW="1803400" imgH="254000" progId="Equation.3">
                  <p:embed/>
                </p:oleObj>
              </mc:Choice>
              <mc:Fallback>
                <p:oleObj name="Equation" r:id="rId4" imgW="1803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1468438"/>
                        <a:ext cx="498633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96602" y="389579"/>
            <a:ext cx="5550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Polynomial regression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62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29" y="2203449"/>
            <a:ext cx="5705149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80781"/>
              </p:ext>
            </p:extLst>
          </p:nvPr>
        </p:nvGraphicFramePr>
        <p:xfrm>
          <a:off x="2744788" y="1506538"/>
          <a:ext cx="36528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4" imgW="1320800" imgH="228600" progId="Equation.3">
                  <p:embed/>
                </p:oleObj>
              </mc:Choice>
              <mc:Fallback>
                <p:oleObj name="Equation" r:id="rId4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1506538"/>
                        <a:ext cx="36528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96602" y="389579"/>
            <a:ext cx="5550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Other functional forms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log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27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66" y="2239939"/>
            <a:ext cx="5654739" cy="406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62050"/>
              </p:ext>
            </p:extLst>
          </p:nvPr>
        </p:nvGraphicFramePr>
        <p:xfrm>
          <a:off x="3008313" y="1450975"/>
          <a:ext cx="31257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Equation" r:id="rId4" imgW="1130300" imgH="266700" progId="Equation.3">
                  <p:embed/>
                </p:oleObj>
              </mc:Choice>
              <mc:Fallback>
                <p:oleObj name="Equation" r:id="rId4" imgW="1130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450975"/>
                        <a:ext cx="31257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96602" y="389579"/>
            <a:ext cx="5550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Other functional forms</a:t>
            </a:r>
          </a:p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quare root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68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217599"/>
              </p:ext>
            </p:extLst>
          </p:nvPr>
        </p:nvGraphicFramePr>
        <p:xfrm>
          <a:off x="533400" y="1725613"/>
          <a:ext cx="8075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3" imgW="2921000" imgH="254000" progId="Equation.3">
                  <p:embed/>
                </p:oleObj>
              </mc:Choice>
              <mc:Fallback>
                <p:oleObj name="Equation" r:id="rId3" imgW="2921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25613"/>
                        <a:ext cx="80756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96602" y="1136561"/>
            <a:ext cx="5550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Possible to combine variables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21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6602" y="1136561"/>
            <a:ext cx="5550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Possible to combine variables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41490" y="3001849"/>
            <a:ext cx="55282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Interactions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(example: existence of both genres has an each extra effect, different than the sum of each)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798097"/>
              </p:ext>
            </p:extLst>
          </p:nvPr>
        </p:nvGraphicFramePr>
        <p:xfrm>
          <a:off x="1885950" y="4864616"/>
          <a:ext cx="53721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Equation" r:id="rId3" imgW="1943100" imgH="228600" progId="Equation.3">
                  <p:embed/>
                </p:oleObj>
              </mc:Choice>
              <mc:Fallback>
                <p:oleObj name="Equation" r:id="rId3" imgW="1943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864616"/>
                        <a:ext cx="53721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661104"/>
              </p:ext>
            </p:extLst>
          </p:nvPr>
        </p:nvGraphicFramePr>
        <p:xfrm>
          <a:off x="533400" y="1725613"/>
          <a:ext cx="8075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5" imgW="2921000" imgH="254000" progId="Equation.3">
                  <p:embed/>
                </p:oleObj>
              </mc:Choice>
              <mc:Fallback>
                <p:oleObj name="Equation" r:id="rId5" imgW="2921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25613"/>
                        <a:ext cx="80756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321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12911" y="3020058"/>
            <a:ext cx="7349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2"/>
                </a:solidFill>
              </a:rPr>
              <a:t>Linear Regression is not “linear”</a:t>
            </a:r>
          </a:p>
          <a:p>
            <a:pPr algn="just"/>
            <a:r>
              <a:rPr lang="en-US" sz="2800" dirty="0" smtClean="0">
                <a:solidFill>
                  <a:schemeClr val="accent2"/>
                </a:solidFill>
              </a:rPr>
              <a:t>because we’re fitting “a line.”</a:t>
            </a:r>
          </a:p>
          <a:p>
            <a:pPr algn="just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We also fit many other forms.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It’s “linear” because the features are combined in a linear fashion (   </a:t>
            </a:r>
            <a:r>
              <a:rPr lang="en-US" sz="2800" dirty="0" err="1" smtClean="0">
                <a:solidFill>
                  <a:schemeClr val="accent1"/>
                </a:solidFill>
              </a:rPr>
              <a:t>Σ</a:t>
            </a:r>
            <a:r>
              <a:rPr lang="en-US" sz="2400" dirty="0" smtClean="0">
                <a:solidFill>
                  <a:schemeClr val="accent1"/>
                </a:solidFill>
              </a:rPr>
              <a:t>β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f(x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)   ).</a:t>
            </a:r>
          </a:p>
          <a:p>
            <a:pPr algn="just"/>
            <a:endParaRPr lang="en-U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967975"/>
              </p:ext>
            </p:extLst>
          </p:nvPr>
        </p:nvGraphicFramePr>
        <p:xfrm>
          <a:off x="533400" y="1725613"/>
          <a:ext cx="8075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Equation" r:id="rId3" imgW="2921000" imgH="254000" progId="Equation.3">
                  <p:embed/>
                </p:oleObj>
              </mc:Choice>
              <mc:Fallback>
                <p:oleObj name="Equation" r:id="rId3" imgW="2921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25613"/>
                        <a:ext cx="80756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0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9268" y="1807201"/>
            <a:ext cx="734945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2"/>
                </a:solidFill>
              </a:rPr>
              <a:t>Linear</a:t>
            </a:r>
          </a:p>
          <a:p>
            <a:pPr algn="just"/>
            <a:endParaRPr lang="en-US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US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Nonlinear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algn="just"/>
            <a:endParaRPr lang="en-U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672741"/>
              </p:ext>
            </p:extLst>
          </p:nvPr>
        </p:nvGraphicFramePr>
        <p:xfrm>
          <a:off x="3082925" y="1711325"/>
          <a:ext cx="5057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Equation" r:id="rId3" imgW="1828800" imgH="254000" progId="Equation.3">
                  <p:embed/>
                </p:oleObj>
              </mc:Choice>
              <mc:Fallback>
                <p:oleObj name="Equation" r:id="rId3" imgW="1828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1711325"/>
                        <a:ext cx="50577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765891"/>
              </p:ext>
            </p:extLst>
          </p:nvPr>
        </p:nvGraphicFramePr>
        <p:xfrm>
          <a:off x="2976563" y="3598863"/>
          <a:ext cx="5091112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Equation" r:id="rId5" imgW="1841500" imgH="431800" progId="Equation.3">
                  <p:embed/>
                </p:oleObj>
              </mc:Choice>
              <mc:Fallback>
                <p:oleObj name="Equation" r:id="rId5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3598863"/>
                        <a:ext cx="5091112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93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581400" y="1816100"/>
            <a:ext cx="2844800" cy="8890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504596"/>
              </p:ext>
            </p:extLst>
          </p:nvPr>
        </p:nvGraphicFramePr>
        <p:xfrm>
          <a:off x="2813050" y="4486275"/>
          <a:ext cx="361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4" imgW="1003300" imgH="228600" progId="Equation.3">
                  <p:embed/>
                </p:oleObj>
              </mc:Choice>
              <mc:Fallback>
                <p:oleObj name="Equation" r:id="rId4" imgW="10033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486275"/>
                        <a:ext cx="36163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141051"/>
              </p:ext>
            </p:extLst>
          </p:nvPr>
        </p:nvGraphicFramePr>
        <p:xfrm>
          <a:off x="300038" y="5495870"/>
          <a:ext cx="1998662" cy="97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6" imgW="939600" imgH="457200" progId="Equation.3">
                  <p:embed/>
                </p:oleObj>
              </mc:Choice>
              <mc:Fallback>
                <p:oleObj name="Equation" r:id="rId6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495870"/>
                        <a:ext cx="1998662" cy="973192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96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0100" y="505490"/>
            <a:ext cx="75438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How to choose functional forms to try?</a:t>
            </a:r>
          </a:p>
          <a:p>
            <a:pPr algn="ctr"/>
            <a:r>
              <a:rPr lang="en-US" sz="3600" dirty="0" smtClean="0">
                <a:solidFill>
                  <a:srgbClr val="F79646"/>
                </a:solidFill>
              </a:rPr>
              <a:t>Check one on one relationship of variable with outcome</a:t>
            </a:r>
            <a:endParaRPr lang="en-US" sz="3600" dirty="0">
              <a:solidFill>
                <a:srgbClr val="F79646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71" y="2328194"/>
            <a:ext cx="5440859" cy="349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868558"/>
              </p:ext>
            </p:extLst>
          </p:nvPr>
        </p:nvGraphicFramePr>
        <p:xfrm>
          <a:off x="2305050" y="5872163"/>
          <a:ext cx="45307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4" imgW="1803400" imgH="254000" progId="Equation.3">
                  <p:embed/>
                </p:oleObj>
              </mc:Choice>
              <mc:Fallback>
                <p:oleObj name="Equation" r:id="rId4" imgW="18034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872163"/>
                        <a:ext cx="45307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61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450" y="2333192"/>
            <a:ext cx="5193173" cy="347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0100" y="505490"/>
            <a:ext cx="75438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How to choose functional forms to try?</a:t>
            </a:r>
          </a:p>
          <a:p>
            <a:pPr algn="ctr"/>
            <a:r>
              <a:rPr lang="en-US" sz="3600" dirty="0" smtClean="0">
                <a:solidFill>
                  <a:srgbClr val="F79646"/>
                </a:solidFill>
              </a:rPr>
              <a:t>Check one on one relationship of variable with outcome</a:t>
            </a:r>
            <a:endParaRPr lang="en-US" sz="3600" dirty="0">
              <a:solidFill>
                <a:srgbClr val="F79646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41462"/>
              </p:ext>
            </p:extLst>
          </p:nvPr>
        </p:nvGraphicFramePr>
        <p:xfrm>
          <a:off x="2913063" y="5905500"/>
          <a:ext cx="33178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4" imgW="1320800" imgH="228600" progId="Equation.3">
                  <p:embed/>
                </p:oleObj>
              </mc:Choice>
              <mc:Fallback>
                <p:oleObj name="Equation" r:id="rId4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5905500"/>
                        <a:ext cx="33178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03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39" y="2362327"/>
            <a:ext cx="5296204" cy="34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0100" y="505490"/>
            <a:ext cx="75438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How to choose functional forms to try?</a:t>
            </a:r>
          </a:p>
          <a:p>
            <a:pPr algn="ctr"/>
            <a:r>
              <a:rPr lang="en-US" sz="3600" dirty="0" smtClean="0">
                <a:solidFill>
                  <a:srgbClr val="F79646"/>
                </a:solidFill>
              </a:rPr>
              <a:t>Check one on one relationship of variable with outcome</a:t>
            </a:r>
            <a:endParaRPr lang="en-US" sz="3600" dirty="0">
              <a:solidFill>
                <a:srgbClr val="F79646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435049"/>
              </p:ext>
            </p:extLst>
          </p:nvPr>
        </p:nvGraphicFramePr>
        <p:xfrm>
          <a:off x="2944813" y="5905500"/>
          <a:ext cx="32543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4" imgW="1295400" imgH="228600" progId="Equation.3">
                  <p:embed/>
                </p:oleObj>
              </mc:Choice>
              <mc:Fallback>
                <p:oleObj name="Equation" r:id="rId4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5905500"/>
                        <a:ext cx="32543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52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556000" y="1028700"/>
            <a:ext cx="3060700" cy="24638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389608"/>
              </p:ext>
            </p:extLst>
          </p:nvPr>
        </p:nvGraphicFramePr>
        <p:xfrm>
          <a:off x="2813050" y="4486275"/>
          <a:ext cx="361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4" imgW="1003300" imgH="228600" progId="Equation.3">
                  <p:embed/>
                </p:oleObj>
              </mc:Choice>
              <mc:Fallback>
                <p:oleObj name="Equation" r:id="rId4" imgW="10033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486275"/>
                        <a:ext cx="36163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6192"/>
              </p:ext>
            </p:extLst>
          </p:nvPr>
        </p:nvGraphicFramePr>
        <p:xfrm>
          <a:off x="300038" y="5495870"/>
          <a:ext cx="1998662" cy="97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6" imgW="939600" imgH="457200" progId="Equation.3">
                  <p:embed/>
                </p:oleObj>
              </mc:Choice>
              <mc:Fallback>
                <p:oleObj name="Equation" r:id="rId6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495870"/>
                        <a:ext cx="1998662" cy="973192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03352"/>
              </p:ext>
            </p:extLst>
          </p:nvPr>
        </p:nvGraphicFramePr>
        <p:xfrm>
          <a:off x="2699809" y="5495870"/>
          <a:ext cx="1079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8" imgW="507960" imgH="457200" progId="Equation.3">
                  <p:embed/>
                </p:oleObj>
              </mc:Choice>
              <mc:Fallback>
                <p:oleObj name="Equation" r:id="rId8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09" y="5495870"/>
                        <a:ext cx="1079500" cy="9731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41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3556000" y="2311400"/>
            <a:ext cx="3111500" cy="228600"/>
          </a:xfrm>
          <a:prstGeom prst="line">
            <a:avLst/>
          </a:prstGeom>
          <a:ln w="28575">
            <a:solidFill>
              <a:srgbClr val="BE4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6192"/>
              </p:ext>
            </p:extLst>
          </p:nvPr>
        </p:nvGraphicFramePr>
        <p:xfrm>
          <a:off x="300038" y="5495870"/>
          <a:ext cx="1998662" cy="97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4" imgW="939600" imgH="457200" progId="Equation.3">
                  <p:embed/>
                </p:oleObj>
              </mc:Choice>
              <mc:Fallback>
                <p:oleObj name="Equation" r:id="rId4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495870"/>
                        <a:ext cx="1998662" cy="973192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03352"/>
              </p:ext>
            </p:extLst>
          </p:nvPr>
        </p:nvGraphicFramePr>
        <p:xfrm>
          <a:off x="2699809" y="5495870"/>
          <a:ext cx="1079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6" imgW="507960" imgH="457200" progId="Equation.3">
                  <p:embed/>
                </p:oleObj>
              </mc:Choice>
              <mc:Fallback>
                <p:oleObj name="Equation" r:id="rId6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09" y="5495870"/>
                        <a:ext cx="1079500" cy="9731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768914"/>
              </p:ext>
            </p:extLst>
          </p:nvPr>
        </p:nvGraphicFramePr>
        <p:xfrm>
          <a:off x="4180418" y="5495870"/>
          <a:ext cx="21320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8" imgW="1002960" imgH="457200" progId="Equation.3">
                  <p:embed/>
                </p:oleObj>
              </mc:Choice>
              <mc:Fallback>
                <p:oleObj name="Equation" r:id="rId8" imgW="1002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418" y="5495870"/>
                        <a:ext cx="2132012" cy="973138"/>
                      </a:xfrm>
                      <a:prstGeom prst="rect">
                        <a:avLst/>
                      </a:prstGeom>
                      <a:solidFill>
                        <a:srgbClr val="BE43D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714932"/>
              </p:ext>
            </p:extLst>
          </p:nvPr>
        </p:nvGraphicFramePr>
        <p:xfrm>
          <a:off x="2813050" y="4486275"/>
          <a:ext cx="361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10" imgW="1003300" imgH="228600" progId="Equation.3">
                  <p:embed/>
                </p:oleObj>
              </mc:Choice>
              <mc:Fallback>
                <p:oleObj name="Equation" r:id="rId10" imgW="100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486275"/>
                        <a:ext cx="36163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3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3746500" y="914400"/>
            <a:ext cx="2413000" cy="26543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76192"/>
              </p:ext>
            </p:extLst>
          </p:nvPr>
        </p:nvGraphicFramePr>
        <p:xfrm>
          <a:off x="300038" y="5495870"/>
          <a:ext cx="1998662" cy="97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4" imgW="939600" imgH="457200" progId="Equation.3">
                  <p:embed/>
                </p:oleObj>
              </mc:Choice>
              <mc:Fallback>
                <p:oleObj name="Equation" r:id="rId4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495870"/>
                        <a:ext cx="1998662" cy="973192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03352"/>
              </p:ext>
            </p:extLst>
          </p:nvPr>
        </p:nvGraphicFramePr>
        <p:xfrm>
          <a:off x="2699809" y="5495870"/>
          <a:ext cx="1079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6" imgW="507960" imgH="457200" progId="Equation.3">
                  <p:embed/>
                </p:oleObj>
              </mc:Choice>
              <mc:Fallback>
                <p:oleObj name="Equation" r:id="rId6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09" y="5495870"/>
                        <a:ext cx="1079500" cy="9731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430938"/>
              </p:ext>
            </p:extLst>
          </p:nvPr>
        </p:nvGraphicFramePr>
        <p:xfrm>
          <a:off x="4180418" y="5495870"/>
          <a:ext cx="21320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8" imgW="1002960" imgH="457200" progId="Equation.3">
                  <p:embed/>
                </p:oleObj>
              </mc:Choice>
              <mc:Fallback>
                <p:oleObj name="Equation" r:id="rId8" imgW="1002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418" y="5495870"/>
                        <a:ext cx="2132012" cy="973138"/>
                      </a:xfrm>
                      <a:prstGeom prst="rect">
                        <a:avLst/>
                      </a:prstGeom>
                      <a:solidFill>
                        <a:srgbClr val="BE43D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87939"/>
              </p:ext>
            </p:extLst>
          </p:nvPr>
        </p:nvGraphicFramePr>
        <p:xfrm>
          <a:off x="6713538" y="5495870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10" imgW="939600" imgH="457200" progId="Equation.3">
                  <p:embed/>
                </p:oleObj>
              </mc:Choice>
              <mc:Fallback>
                <p:oleObj name="Equation" r:id="rId10" imgW="93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5495870"/>
                        <a:ext cx="1997075" cy="97313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203946"/>
              </p:ext>
            </p:extLst>
          </p:nvPr>
        </p:nvGraphicFramePr>
        <p:xfrm>
          <a:off x="2813050" y="4486275"/>
          <a:ext cx="361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Equation" r:id="rId12" imgW="1003300" imgH="228600" progId="Equation.3">
                  <p:embed/>
                </p:oleObj>
              </mc:Choice>
              <mc:Fallback>
                <p:oleObj name="Equation" r:id="rId12" imgW="100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486275"/>
                        <a:ext cx="36163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00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4752" r="4037"/>
          <a:stretch/>
        </p:blipFill>
        <p:spPr>
          <a:xfrm>
            <a:off x="2139950" y="384175"/>
            <a:ext cx="4864100" cy="38703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3746500" y="914400"/>
            <a:ext cx="2413000" cy="26543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56000" y="2311400"/>
            <a:ext cx="3111500" cy="228600"/>
          </a:xfrm>
          <a:prstGeom prst="line">
            <a:avLst/>
          </a:prstGeom>
          <a:ln w="28575">
            <a:solidFill>
              <a:srgbClr val="BE4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56000" y="1028700"/>
            <a:ext cx="3060700" cy="24638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81400" y="1816100"/>
            <a:ext cx="2844800" cy="8890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833481"/>
              </p:ext>
            </p:extLst>
          </p:nvPr>
        </p:nvGraphicFramePr>
        <p:xfrm>
          <a:off x="300038" y="5495870"/>
          <a:ext cx="1998662" cy="97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4" imgW="939600" imgH="457200" progId="Equation.3">
                  <p:embed/>
                </p:oleObj>
              </mc:Choice>
              <mc:Fallback>
                <p:oleObj name="Equation" r:id="rId4" imgW="9396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495870"/>
                        <a:ext cx="1998662" cy="973192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105539"/>
              </p:ext>
            </p:extLst>
          </p:nvPr>
        </p:nvGraphicFramePr>
        <p:xfrm>
          <a:off x="2699809" y="5495870"/>
          <a:ext cx="10795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6" imgW="507960" imgH="457200" progId="Equation.3">
                  <p:embed/>
                </p:oleObj>
              </mc:Choice>
              <mc:Fallback>
                <p:oleObj name="Equation" r:id="rId6" imgW="50796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09" y="5495870"/>
                        <a:ext cx="1079500" cy="9731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37552"/>
              </p:ext>
            </p:extLst>
          </p:nvPr>
        </p:nvGraphicFramePr>
        <p:xfrm>
          <a:off x="4180418" y="5495870"/>
          <a:ext cx="21320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8" imgW="1002960" imgH="457200" progId="Equation.3">
                  <p:embed/>
                </p:oleObj>
              </mc:Choice>
              <mc:Fallback>
                <p:oleObj name="Equation" r:id="rId8" imgW="100296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418" y="5495870"/>
                        <a:ext cx="2132012" cy="973138"/>
                      </a:xfrm>
                      <a:prstGeom prst="rect">
                        <a:avLst/>
                      </a:prstGeom>
                      <a:solidFill>
                        <a:srgbClr val="BE43D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519795"/>
              </p:ext>
            </p:extLst>
          </p:nvPr>
        </p:nvGraphicFramePr>
        <p:xfrm>
          <a:off x="6713538" y="5495870"/>
          <a:ext cx="1997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10" imgW="939600" imgH="457200" progId="Equation.3">
                  <p:embed/>
                </p:oleObj>
              </mc:Choice>
              <mc:Fallback>
                <p:oleObj name="Equation" r:id="rId10" imgW="9396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5495870"/>
                        <a:ext cx="1997075" cy="97313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285805"/>
              </p:ext>
            </p:extLst>
          </p:nvPr>
        </p:nvGraphicFramePr>
        <p:xfrm>
          <a:off x="2813050" y="4486275"/>
          <a:ext cx="3616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12" imgW="1003300" imgH="228600" progId="Equation.3">
                  <p:embed/>
                </p:oleObj>
              </mc:Choice>
              <mc:Fallback>
                <p:oleObj name="Equation" r:id="rId12" imgW="100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486275"/>
                        <a:ext cx="36163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4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463</Words>
  <Application>Microsoft Macintosh PowerPoint</Application>
  <PresentationFormat>On-screen Show (4:3)</PresentationFormat>
  <Paragraphs>105</Paragraphs>
  <Slides>52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Office Theme</vt:lpstr>
      <vt:lpstr>Microsoft Equation</vt:lpstr>
      <vt:lpstr>Equation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 and Randomness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Kristine Elcee Entena</dc:creator>
  <cp:lastModifiedBy>lintern julia</cp:lastModifiedBy>
  <cp:revision>131</cp:revision>
  <dcterms:created xsi:type="dcterms:W3CDTF">2014-12-23T00:38:30Z</dcterms:created>
  <dcterms:modified xsi:type="dcterms:W3CDTF">2016-07-06T12:08:39Z</dcterms:modified>
</cp:coreProperties>
</file>