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6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964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3" autoAdjust="0"/>
    <p:restoredTop sz="94595"/>
  </p:normalViewPr>
  <p:slideViewPr>
    <p:cSldViewPr>
      <p:cViewPr varScale="1">
        <p:scale>
          <a:sx n="101" d="100"/>
          <a:sy n="101" d="100"/>
        </p:scale>
        <p:origin x="-136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D26A-FF96-485E-9670-37B5F46B1CAC}" type="datetimeFigureOut">
              <a:rPr lang="en-CA" smtClean="0"/>
              <a:t>2/26/18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AD7D-C571-4D89-A6AF-1540B21F80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78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4: translation over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AD7D-C571-4D89-A6AF-1540B21F801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81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AD7D-C571-4D89-A6AF-1540B21F801A}" type="slidenum">
              <a:rPr lang="en-CA" smtClean="0"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79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AD7D-C571-4D89-A6AF-1540B21F801A}" type="slidenum">
              <a:rPr lang="en-CA" smtClean="0"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0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2/26/18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2/26/18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2/26/18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2/26/18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2/26/18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751" y="292942"/>
            <a:ext cx="6366497" cy="8671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455" y="1545490"/>
            <a:ext cx="6679088" cy="34437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2/26/18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5874" y="1565967"/>
            <a:ext cx="3415029" cy="1324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4990" marR="12700" indent="-542925">
              <a:lnSpc>
                <a:spcPts val="5200"/>
              </a:lnSpc>
            </a:pP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4400" spc="-40" dirty="0" smtClean="0">
                <a:solidFill>
                  <a:srgbClr val="F79646"/>
                </a:solidFill>
                <a:latin typeface="Calibri"/>
                <a:cs typeface="Calibri"/>
              </a:rPr>
              <a:t>m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ensi</a:t>
            </a: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Reduction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2194560"/>
          </a:xfrm>
          <a:prstGeom prst="rect">
            <a:avLst/>
          </a:prstGeom>
          <a:blipFill>
            <a:blip r:embed="rId2" cstate="print"/>
            <a:srcRect/>
            <a:stretch>
              <a:fillRect b="-37732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054" y="5178828"/>
            <a:ext cx="2751512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43454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5222" y="5273973"/>
            <a:ext cx="123313" cy="114386"/>
          </a:xfrm>
          <a:custGeom>
            <a:avLst/>
            <a:gdLst/>
            <a:ahLst/>
            <a:cxnLst/>
            <a:rect l="l" t="t" r="r" b="b"/>
            <a:pathLst>
              <a:path w="123313" h="114386">
                <a:moveTo>
                  <a:pt x="10965" y="0"/>
                </a:moveTo>
                <a:lnTo>
                  <a:pt x="3917" y="3872"/>
                </a:lnTo>
                <a:lnTo>
                  <a:pt x="0" y="17341"/>
                </a:lnTo>
                <a:lnTo>
                  <a:pt x="3872" y="24390"/>
                </a:lnTo>
                <a:lnTo>
                  <a:pt x="74409" y="44904"/>
                </a:lnTo>
                <a:lnTo>
                  <a:pt x="21832" y="96206"/>
                </a:lnTo>
                <a:lnTo>
                  <a:pt x="21733" y="104246"/>
                </a:lnTo>
                <a:lnTo>
                  <a:pt x="31530" y="114287"/>
                </a:lnTo>
                <a:lnTo>
                  <a:pt x="39570" y="114386"/>
                </a:lnTo>
                <a:lnTo>
                  <a:pt x="123313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01468" y="4593553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201468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136131" y="4581076"/>
            <a:ext cx="3950335" cy="1475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5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usand di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: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Hell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o… 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BFBFBF"/>
                </a:solidFill>
                <a:latin typeface="Calibri"/>
                <a:cs typeface="Calibri"/>
              </a:rPr>
              <a:t>lloo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BFBFBF"/>
                </a:solidFill>
                <a:latin typeface="Calibri"/>
                <a:cs typeface="Calibri"/>
              </a:rPr>
              <a:t>..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llo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…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Can an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yb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hear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e..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BFBFBF"/>
                </a:solidFill>
                <a:latin typeface="Calibri"/>
                <a:cs typeface="Calibri"/>
              </a:rPr>
              <a:t>me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e..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me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e..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F2F2F2"/>
                </a:solidFill>
                <a:latin typeface="Calibri"/>
                <a:cs typeface="Calibri"/>
              </a:rPr>
              <a:t>me</a:t>
            </a:r>
            <a:r>
              <a:rPr sz="2400" spc="-15" dirty="0" smtClean="0">
                <a:solidFill>
                  <a:srgbClr val="F2F2F2"/>
                </a:solidFill>
                <a:latin typeface="Calibri"/>
                <a:cs typeface="Calibri"/>
              </a:rPr>
              <a:t>e..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7067" y="4800100"/>
            <a:ext cx="45109" cy="51299"/>
          </a:xfrm>
          <a:custGeom>
            <a:avLst/>
            <a:gdLst/>
            <a:ahLst/>
            <a:cxnLst/>
            <a:rect l="l" t="t" r="r" b="b"/>
            <a:pathLst>
              <a:path w="45109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299"/>
                </a:lnTo>
                <a:lnTo>
                  <a:pt x="35607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647068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95054" y="4617719"/>
            <a:ext cx="2514600" cy="1404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46206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38067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8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6" y="106405"/>
                </a:lnTo>
                <a:lnTo>
                  <a:pt x="60991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90897" y="4405745"/>
            <a:ext cx="2028305" cy="1616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46206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750132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8" y="30849"/>
                </a:lnTo>
                <a:lnTo>
                  <a:pt x="53507" y="98955"/>
                </a:lnTo>
                <a:lnTo>
                  <a:pt x="56648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8" y="15224"/>
                </a:lnTo>
                <a:lnTo>
                  <a:pt x="0" y="21602"/>
                </a:lnTo>
                <a:lnTo>
                  <a:pt x="1824" y="35511"/>
                </a:lnTo>
                <a:lnTo>
                  <a:pt x="8202" y="40408"/>
                </a:lnTo>
                <a:lnTo>
                  <a:pt x="81038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95054" y="5935286"/>
            <a:ext cx="1862051" cy="901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046206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88077" y="6577410"/>
            <a:ext cx="124211" cy="109827"/>
          </a:xfrm>
          <a:custGeom>
            <a:avLst/>
            <a:gdLst/>
            <a:ahLst/>
            <a:cxnLst/>
            <a:rect l="l" t="t" r="r" b="b"/>
            <a:pathLst>
              <a:path w="124211" h="109827">
                <a:moveTo>
                  <a:pt x="45914" y="0"/>
                </a:moveTo>
                <a:lnTo>
                  <a:pt x="34702" y="8432"/>
                </a:lnTo>
                <a:lnTo>
                  <a:pt x="33577" y="16394"/>
                </a:lnTo>
                <a:lnTo>
                  <a:pt x="77736" y="75099"/>
                </a:lnTo>
                <a:lnTo>
                  <a:pt x="4899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9" y="109827"/>
                </a:lnTo>
                <a:lnTo>
                  <a:pt x="124211" y="94627"/>
                </a:lnTo>
                <a:lnTo>
                  <a:pt x="53875" y="1125"/>
                </a:lnTo>
                <a:lnTo>
                  <a:pt x="4591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90897" y="5964381"/>
            <a:ext cx="818803" cy="8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047996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546210" y="6553386"/>
            <a:ext cx="115355" cy="118792"/>
          </a:xfrm>
          <a:custGeom>
            <a:avLst/>
            <a:gdLst/>
            <a:ahLst/>
            <a:cxnLst/>
            <a:rect l="l" t="t" r="r" b="b"/>
            <a:pathLst>
              <a:path w="115355" h="118792">
                <a:moveTo>
                  <a:pt x="11329" y="59518"/>
                </a:moveTo>
                <a:lnTo>
                  <a:pt x="4201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5" y="118792"/>
                </a:lnTo>
                <a:lnTo>
                  <a:pt x="107391" y="81517"/>
                </a:lnTo>
                <a:lnTo>
                  <a:pt x="81417" y="81517"/>
                </a:lnTo>
                <a:lnTo>
                  <a:pt x="11329" y="59518"/>
                </a:lnTo>
                <a:close/>
              </a:path>
              <a:path w="115355" h="118792">
                <a:moveTo>
                  <a:pt x="84159" y="0"/>
                </a:moveTo>
                <a:lnTo>
                  <a:pt x="70440" y="2931"/>
                </a:lnTo>
                <a:lnTo>
                  <a:pt x="66067" y="9679"/>
                </a:lnTo>
                <a:lnTo>
                  <a:pt x="81417" y="81517"/>
                </a:lnTo>
                <a:lnTo>
                  <a:pt x="107391" y="81517"/>
                </a:lnTo>
                <a:lnTo>
                  <a:pt x="90907" y="4372"/>
                </a:lnTo>
                <a:lnTo>
                  <a:pt x="8415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758142" y="5968538"/>
            <a:ext cx="332509" cy="868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909824" y="5998285"/>
            <a:ext cx="122279" cy="648849"/>
          </a:xfrm>
          <a:custGeom>
            <a:avLst/>
            <a:gdLst/>
            <a:ahLst/>
            <a:cxnLst/>
            <a:rect l="l" t="t" r="r" b="b"/>
            <a:pathLst>
              <a:path w="122279" h="648849">
                <a:moveTo>
                  <a:pt x="122279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865939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1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8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47898" y="4081548"/>
            <a:ext cx="1242752" cy="19368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008315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995391" y="4209850"/>
            <a:ext cx="104666" cy="122623"/>
          </a:xfrm>
          <a:custGeom>
            <a:avLst/>
            <a:gdLst/>
            <a:ahLst/>
            <a:cxnLst/>
            <a:rect l="l" t="t" r="r" b="b"/>
            <a:pathLst>
              <a:path w="104666" h="122623">
                <a:moveTo>
                  <a:pt x="0" y="0"/>
                </a:moveTo>
                <a:lnTo>
                  <a:pt x="1208" y="116996"/>
                </a:lnTo>
                <a:lnTo>
                  <a:pt x="6953" y="122623"/>
                </a:lnTo>
                <a:lnTo>
                  <a:pt x="20980" y="122478"/>
                </a:lnTo>
                <a:lnTo>
                  <a:pt x="26607" y="116734"/>
                </a:lnTo>
                <a:lnTo>
                  <a:pt x="25848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6" h="122623">
                <a:moveTo>
                  <a:pt x="78413" y="43277"/>
                </a:moveTo>
                <a:lnTo>
                  <a:pt x="25848" y="43277"/>
                </a:lnTo>
                <a:lnTo>
                  <a:pt x="90162" y="78774"/>
                </a:lnTo>
                <a:lnTo>
                  <a:pt x="97888" y="76544"/>
                </a:lnTo>
                <a:lnTo>
                  <a:pt x="104666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350817" y="4110643"/>
            <a:ext cx="739832" cy="18578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504636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71781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5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5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9" y="78121"/>
                </a:lnTo>
                <a:lnTo>
                  <a:pt x="78625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019993" y="4289367"/>
            <a:ext cx="997527" cy="17290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077466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71366" y="4414473"/>
            <a:ext cx="106420" cy="123512"/>
          </a:xfrm>
          <a:custGeom>
            <a:avLst/>
            <a:gdLst/>
            <a:ahLst/>
            <a:cxnLst/>
            <a:rect l="l" t="t" r="r" b="b"/>
            <a:pathLst>
              <a:path w="106420" h="123512">
                <a:moveTo>
                  <a:pt x="102855" y="44744"/>
                </a:moveTo>
                <a:lnTo>
                  <a:pt x="77424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0" y="116860"/>
                </a:lnTo>
                <a:lnTo>
                  <a:pt x="102855" y="44744"/>
                </a:lnTo>
                <a:close/>
              </a:path>
              <a:path w="106420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4" y="44744"/>
                </a:lnTo>
                <a:lnTo>
                  <a:pt x="102855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1563" y="5465617"/>
            <a:ext cx="1999211" cy="5361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11996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7200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7" y="116000"/>
                </a:lnTo>
                <a:lnTo>
                  <a:pt x="96884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1" y="23877"/>
                </a:lnTo>
                <a:lnTo>
                  <a:pt x="122058" y="16593"/>
                </a:lnTo>
                <a:lnTo>
                  <a:pt x="117274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69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701388" y="5273637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701388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58268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58268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30268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30268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5136131" y="6039747"/>
            <a:ext cx="137096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BFBFBF"/>
                </a:solidFill>
                <a:latin typeface="Calibri"/>
                <a:cs typeface="Calibri"/>
              </a:rPr>
              <a:t>So al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BFBFB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e….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054" y="5178828"/>
            <a:ext cx="2751512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43454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5222" y="5273973"/>
            <a:ext cx="123313" cy="114386"/>
          </a:xfrm>
          <a:custGeom>
            <a:avLst/>
            <a:gdLst/>
            <a:ahLst/>
            <a:cxnLst/>
            <a:rect l="l" t="t" r="r" b="b"/>
            <a:pathLst>
              <a:path w="123313" h="114386">
                <a:moveTo>
                  <a:pt x="10965" y="0"/>
                </a:moveTo>
                <a:lnTo>
                  <a:pt x="3917" y="3872"/>
                </a:lnTo>
                <a:lnTo>
                  <a:pt x="0" y="17341"/>
                </a:lnTo>
                <a:lnTo>
                  <a:pt x="3872" y="24390"/>
                </a:lnTo>
                <a:lnTo>
                  <a:pt x="74409" y="44904"/>
                </a:lnTo>
                <a:lnTo>
                  <a:pt x="21832" y="96206"/>
                </a:lnTo>
                <a:lnTo>
                  <a:pt x="21733" y="104246"/>
                </a:lnTo>
                <a:lnTo>
                  <a:pt x="31530" y="114287"/>
                </a:lnTo>
                <a:lnTo>
                  <a:pt x="39570" y="114386"/>
                </a:lnTo>
                <a:lnTo>
                  <a:pt x="123313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01468" y="4593553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201468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136131" y="4579247"/>
            <a:ext cx="4021454" cy="1477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usand di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</a:pP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eciﬁed 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su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hi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gh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resolution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so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etail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that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’t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 like anyb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7067" y="4800100"/>
            <a:ext cx="45109" cy="51299"/>
          </a:xfrm>
          <a:custGeom>
            <a:avLst/>
            <a:gdLst/>
            <a:ahLst/>
            <a:cxnLst/>
            <a:rect l="l" t="t" r="r" b="b"/>
            <a:pathLst>
              <a:path w="45109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299"/>
                </a:lnTo>
                <a:lnTo>
                  <a:pt x="35607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647068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95054" y="4617719"/>
            <a:ext cx="2514600" cy="1404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46206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38067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8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6" y="106405"/>
                </a:lnTo>
                <a:lnTo>
                  <a:pt x="60991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90897" y="4405745"/>
            <a:ext cx="2028305" cy="1616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46206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750132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8" y="30849"/>
                </a:lnTo>
                <a:lnTo>
                  <a:pt x="53507" y="98955"/>
                </a:lnTo>
                <a:lnTo>
                  <a:pt x="56648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8" y="15224"/>
                </a:lnTo>
                <a:lnTo>
                  <a:pt x="0" y="21602"/>
                </a:lnTo>
                <a:lnTo>
                  <a:pt x="1824" y="35511"/>
                </a:lnTo>
                <a:lnTo>
                  <a:pt x="8202" y="40408"/>
                </a:lnTo>
                <a:lnTo>
                  <a:pt x="81038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95054" y="5935286"/>
            <a:ext cx="1862051" cy="901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046206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88077" y="6577410"/>
            <a:ext cx="124211" cy="109827"/>
          </a:xfrm>
          <a:custGeom>
            <a:avLst/>
            <a:gdLst/>
            <a:ahLst/>
            <a:cxnLst/>
            <a:rect l="l" t="t" r="r" b="b"/>
            <a:pathLst>
              <a:path w="124211" h="109827">
                <a:moveTo>
                  <a:pt x="45914" y="0"/>
                </a:moveTo>
                <a:lnTo>
                  <a:pt x="34702" y="8432"/>
                </a:lnTo>
                <a:lnTo>
                  <a:pt x="33577" y="16394"/>
                </a:lnTo>
                <a:lnTo>
                  <a:pt x="77736" y="75099"/>
                </a:lnTo>
                <a:lnTo>
                  <a:pt x="4899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9" y="109827"/>
                </a:lnTo>
                <a:lnTo>
                  <a:pt x="124211" y="94627"/>
                </a:lnTo>
                <a:lnTo>
                  <a:pt x="53875" y="1125"/>
                </a:lnTo>
                <a:lnTo>
                  <a:pt x="4591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90897" y="5964381"/>
            <a:ext cx="818803" cy="8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047996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546210" y="6553386"/>
            <a:ext cx="115355" cy="118792"/>
          </a:xfrm>
          <a:custGeom>
            <a:avLst/>
            <a:gdLst/>
            <a:ahLst/>
            <a:cxnLst/>
            <a:rect l="l" t="t" r="r" b="b"/>
            <a:pathLst>
              <a:path w="115355" h="118792">
                <a:moveTo>
                  <a:pt x="11329" y="59518"/>
                </a:moveTo>
                <a:lnTo>
                  <a:pt x="4201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5" y="118792"/>
                </a:lnTo>
                <a:lnTo>
                  <a:pt x="107391" y="81517"/>
                </a:lnTo>
                <a:lnTo>
                  <a:pt x="81417" y="81517"/>
                </a:lnTo>
                <a:lnTo>
                  <a:pt x="11329" y="59518"/>
                </a:lnTo>
                <a:close/>
              </a:path>
              <a:path w="115355" h="118792">
                <a:moveTo>
                  <a:pt x="84159" y="0"/>
                </a:moveTo>
                <a:lnTo>
                  <a:pt x="70440" y="2931"/>
                </a:lnTo>
                <a:lnTo>
                  <a:pt x="66067" y="9679"/>
                </a:lnTo>
                <a:lnTo>
                  <a:pt x="81417" y="81517"/>
                </a:lnTo>
                <a:lnTo>
                  <a:pt x="107391" y="81517"/>
                </a:lnTo>
                <a:lnTo>
                  <a:pt x="90907" y="4372"/>
                </a:lnTo>
                <a:lnTo>
                  <a:pt x="8415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758142" y="5968538"/>
            <a:ext cx="332509" cy="868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909824" y="5998285"/>
            <a:ext cx="122279" cy="648849"/>
          </a:xfrm>
          <a:custGeom>
            <a:avLst/>
            <a:gdLst/>
            <a:ahLst/>
            <a:cxnLst/>
            <a:rect l="l" t="t" r="r" b="b"/>
            <a:pathLst>
              <a:path w="122279" h="648849">
                <a:moveTo>
                  <a:pt x="122279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865939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1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8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47898" y="4081548"/>
            <a:ext cx="1242752" cy="19368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008315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995391" y="4209850"/>
            <a:ext cx="104666" cy="122623"/>
          </a:xfrm>
          <a:custGeom>
            <a:avLst/>
            <a:gdLst/>
            <a:ahLst/>
            <a:cxnLst/>
            <a:rect l="l" t="t" r="r" b="b"/>
            <a:pathLst>
              <a:path w="104666" h="122623">
                <a:moveTo>
                  <a:pt x="0" y="0"/>
                </a:moveTo>
                <a:lnTo>
                  <a:pt x="1208" y="116996"/>
                </a:lnTo>
                <a:lnTo>
                  <a:pt x="6953" y="122623"/>
                </a:lnTo>
                <a:lnTo>
                  <a:pt x="20980" y="122478"/>
                </a:lnTo>
                <a:lnTo>
                  <a:pt x="26607" y="116734"/>
                </a:lnTo>
                <a:lnTo>
                  <a:pt x="25848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6" h="122623">
                <a:moveTo>
                  <a:pt x="78413" y="43277"/>
                </a:moveTo>
                <a:lnTo>
                  <a:pt x="25848" y="43277"/>
                </a:lnTo>
                <a:lnTo>
                  <a:pt x="90162" y="78774"/>
                </a:lnTo>
                <a:lnTo>
                  <a:pt x="97888" y="76544"/>
                </a:lnTo>
                <a:lnTo>
                  <a:pt x="104666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350817" y="4110643"/>
            <a:ext cx="739832" cy="18578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504636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71781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5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5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9" y="78121"/>
                </a:lnTo>
                <a:lnTo>
                  <a:pt x="78625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019993" y="4289367"/>
            <a:ext cx="997527" cy="17290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077466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71366" y="4414473"/>
            <a:ext cx="106420" cy="123512"/>
          </a:xfrm>
          <a:custGeom>
            <a:avLst/>
            <a:gdLst/>
            <a:ahLst/>
            <a:cxnLst/>
            <a:rect l="l" t="t" r="r" b="b"/>
            <a:pathLst>
              <a:path w="106420" h="123512">
                <a:moveTo>
                  <a:pt x="102855" y="44744"/>
                </a:moveTo>
                <a:lnTo>
                  <a:pt x="77424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0" y="116860"/>
                </a:lnTo>
                <a:lnTo>
                  <a:pt x="102855" y="44744"/>
                </a:lnTo>
                <a:close/>
              </a:path>
              <a:path w="106420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4" y="44744"/>
                </a:lnTo>
                <a:lnTo>
                  <a:pt x="102855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1563" y="5465617"/>
            <a:ext cx="1999211" cy="5361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11996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7200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7" y="116000"/>
                </a:lnTo>
                <a:lnTo>
                  <a:pt x="96884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1" y="23877"/>
                </a:lnTo>
                <a:lnTo>
                  <a:pt x="122058" y="16593"/>
                </a:lnTo>
                <a:lnTo>
                  <a:pt x="117274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69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701388" y="5273637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701388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58268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58268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30268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30268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5136131" y="6039747"/>
            <a:ext cx="365061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else anym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re. 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’re uniqu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0552" y="3075525"/>
            <a:ext cx="58781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Demonstration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h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w sp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ace g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0" algn="ctr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(ip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teb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k)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2092" y="292942"/>
            <a:ext cx="394589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7425" y="5178828"/>
            <a:ext cx="2726573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66647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98416" y="5273973"/>
            <a:ext cx="123311" cy="114386"/>
          </a:xfrm>
          <a:custGeom>
            <a:avLst/>
            <a:gdLst/>
            <a:ahLst/>
            <a:cxnLst/>
            <a:rect l="l" t="t" r="r" b="b"/>
            <a:pathLst>
              <a:path w="123311" h="114386">
                <a:moveTo>
                  <a:pt x="10965" y="0"/>
                </a:moveTo>
                <a:lnTo>
                  <a:pt x="3916" y="3872"/>
                </a:lnTo>
                <a:lnTo>
                  <a:pt x="0" y="17341"/>
                </a:lnTo>
                <a:lnTo>
                  <a:pt x="3870" y="24390"/>
                </a:lnTo>
                <a:lnTo>
                  <a:pt x="74408" y="44904"/>
                </a:lnTo>
                <a:lnTo>
                  <a:pt x="21831" y="96206"/>
                </a:lnTo>
                <a:lnTo>
                  <a:pt x="21732" y="104246"/>
                </a:lnTo>
                <a:lnTo>
                  <a:pt x="31529" y="114287"/>
                </a:lnTo>
                <a:lnTo>
                  <a:pt x="39569" y="114386"/>
                </a:lnTo>
                <a:lnTo>
                  <a:pt x="123311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21828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69400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410445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59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425737" y="5843846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69400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668860" y="591299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24663" y="4593553"/>
            <a:ext cx="45107" cy="51301"/>
          </a:xfrm>
          <a:custGeom>
            <a:avLst/>
            <a:gdLst/>
            <a:ahLst/>
            <a:cxnLst/>
            <a:rect l="l" t="t" r="r" b="b"/>
            <a:pathLst>
              <a:path w="45107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10"/>
                </a:lnTo>
                <a:lnTo>
                  <a:pt x="25191" y="51301"/>
                </a:lnTo>
                <a:lnTo>
                  <a:pt x="35605" y="46499"/>
                </a:lnTo>
                <a:lnTo>
                  <a:pt x="42760" y="35294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24663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59030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753098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36479" y="6678619"/>
            <a:ext cx="114551" cy="119350"/>
          </a:xfrm>
          <a:custGeom>
            <a:avLst/>
            <a:gdLst/>
            <a:ahLst/>
            <a:cxnLst/>
            <a:rect l="l" t="t" r="r" b="b"/>
            <a:pathLst>
              <a:path w="114551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1" y="9342"/>
                </a:lnTo>
                <a:lnTo>
                  <a:pt x="42754" y="2675"/>
                </a:lnTo>
                <a:lnTo>
                  <a:pt x="28985" y="0"/>
                </a:lnTo>
                <a:close/>
              </a:path>
              <a:path w="114551" h="119350">
                <a:moveTo>
                  <a:pt x="102906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1" y="75048"/>
                </a:lnTo>
                <a:lnTo>
                  <a:pt x="110102" y="61744"/>
                </a:lnTo>
                <a:lnTo>
                  <a:pt x="102906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0261" y="4800100"/>
            <a:ext cx="45107" cy="51300"/>
          </a:xfrm>
          <a:custGeom>
            <a:avLst/>
            <a:gdLst/>
            <a:ahLst/>
            <a:cxnLst/>
            <a:rect l="l" t="t" r="r" b="b"/>
            <a:pathLst>
              <a:path w="45107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1"/>
                </a:lnTo>
                <a:lnTo>
                  <a:pt x="11707" y="47508"/>
                </a:lnTo>
                <a:lnTo>
                  <a:pt x="25191" y="51300"/>
                </a:lnTo>
                <a:lnTo>
                  <a:pt x="35605" y="46498"/>
                </a:lnTo>
                <a:lnTo>
                  <a:pt x="42760" y="35293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070261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17425" y="4617719"/>
            <a:ext cx="2514599" cy="1404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469400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661261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7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5" y="106405"/>
                </a:lnTo>
                <a:lnTo>
                  <a:pt x="60990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417425" y="4405745"/>
            <a:ext cx="2024148" cy="161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69400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73325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7" y="30849"/>
                </a:lnTo>
                <a:lnTo>
                  <a:pt x="53506" y="98955"/>
                </a:lnTo>
                <a:lnTo>
                  <a:pt x="56647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7" y="15224"/>
                </a:lnTo>
                <a:lnTo>
                  <a:pt x="0" y="21602"/>
                </a:lnTo>
                <a:lnTo>
                  <a:pt x="1823" y="35511"/>
                </a:lnTo>
                <a:lnTo>
                  <a:pt x="8201" y="40408"/>
                </a:lnTo>
                <a:lnTo>
                  <a:pt x="81037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417425" y="5935286"/>
            <a:ext cx="1866206" cy="9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469400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011271" y="6577410"/>
            <a:ext cx="124209" cy="109827"/>
          </a:xfrm>
          <a:custGeom>
            <a:avLst/>
            <a:gdLst/>
            <a:ahLst/>
            <a:cxnLst/>
            <a:rect l="l" t="t" r="r" b="b"/>
            <a:pathLst>
              <a:path w="124209" h="109827">
                <a:moveTo>
                  <a:pt x="45913" y="0"/>
                </a:moveTo>
                <a:lnTo>
                  <a:pt x="34702" y="8432"/>
                </a:lnTo>
                <a:lnTo>
                  <a:pt x="33576" y="16394"/>
                </a:lnTo>
                <a:lnTo>
                  <a:pt x="77735" y="75099"/>
                </a:lnTo>
                <a:lnTo>
                  <a:pt x="4898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7" y="109827"/>
                </a:lnTo>
                <a:lnTo>
                  <a:pt x="124209" y="94627"/>
                </a:lnTo>
                <a:lnTo>
                  <a:pt x="53874" y="1125"/>
                </a:lnTo>
                <a:lnTo>
                  <a:pt x="4591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417425" y="5964381"/>
            <a:ext cx="814647" cy="872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471189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69404" y="6553386"/>
            <a:ext cx="115354" cy="118792"/>
          </a:xfrm>
          <a:custGeom>
            <a:avLst/>
            <a:gdLst/>
            <a:ahLst/>
            <a:cxnLst/>
            <a:rect l="l" t="t" r="r" b="b"/>
            <a:pathLst>
              <a:path w="115354" h="118792">
                <a:moveTo>
                  <a:pt x="11328" y="59518"/>
                </a:moveTo>
                <a:lnTo>
                  <a:pt x="4199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4" y="118792"/>
                </a:lnTo>
                <a:lnTo>
                  <a:pt x="107389" y="81517"/>
                </a:lnTo>
                <a:lnTo>
                  <a:pt x="81415" y="81517"/>
                </a:lnTo>
                <a:lnTo>
                  <a:pt x="11328" y="59518"/>
                </a:lnTo>
                <a:close/>
              </a:path>
              <a:path w="115354" h="118792">
                <a:moveTo>
                  <a:pt x="84157" y="0"/>
                </a:moveTo>
                <a:lnTo>
                  <a:pt x="70439" y="2931"/>
                </a:lnTo>
                <a:lnTo>
                  <a:pt x="66066" y="9679"/>
                </a:lnTo>
                <a:lnTo>
                  <a:pt x="81415" y="81517"/>
                </a:lnTo>
                <a:lnTo>
                  <a:pt x="107389" y="81517"/>
                </a:lnTo>
                <a:lnTo>
                  <a:pt x="90906" y="4372"/>
                </a:lnTo>
                <a:lnTo>
                  <a:pt x="8415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180512" y="5968538"/>
            <a:ext cx="332509" cy="868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333018" y="5998285"/>
            <a:ext cx="122278" cy="648849"/>
          </a:xfrm>
          <a:custGeom>
            <a:avLst/>
            <a:gdLst/>
            <a:ahLst/>
            <a:cxnLst/>
            <a:rect l="l" t="t" r="r" b="b"/>
            <a:pathLst>
              <a:path w="122278" h="648849">
                <a:moveTo>
                  <a:pt x="122278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289133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0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6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70269" y="4081548"/>
            <a:ext cx="1242752" cy="193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431509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418584" y="4209850"/>
            <a:ext cx="104667" cy="122623"/>
          </a:xfrm>
          <a:custGeom>
            <a:avLst/>
            <a:gdLst/>
            <a:ahLst/>
            <a:cxnLst/>
            <a:rect l="l" t="t" r="r" b="b"/>
            <a:pathLst>
              <a:path w="104667" h="122623">
                <a:moveTo>
                  <a:pt x="0" y="0"/>
                </a:moveTo>
                <a:lnTo>
                  <a:pt x="1209" y="116996"/>
                </a:lnTo>
                <a:lnTo>
                  <a:pt x="6954" y="122623"/>
                </a:lnTo>
                <a:lnTo>
                  <a:pt x="20981" y="122478"/>
                </a:lnTo>
                <a:lnTo>
                  <a:pt x="26607" y="116734"/>
                </a:lnTo>
                <a:lnTo>
                  <a:pt x="25849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7" h="122623">
                <a:moveTo>
                  <a:pt x="78413" y="43277"/>
                </a:moveTo>
                <a:lnTo>
                  <a:pt x="25849" y="43277"/>
                </a:lnTo>
                <a:lnTo>
                  <a:pt x="90163" y="78774"/>
                </a:lnTo>
                <a:lnTo>
                  <a:pt x="97889" y="76544"/>
                </a:lnTo>
                <a:lnTo>
                  <a:pt x="104667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73188" y="4110643"/>
            <a:ext cx="739832" cy="18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927830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975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4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4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8" y="78121"/>
                </a:lnTo>
                <a:lnTo>
                  <a:pt x="78624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442363" y="4289367"/>
            <a:ext cx="997527" cy="1729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500659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194558" y="4414473"/>
            <a:ext cx="106422" cy="123512"/>
          </a:xfrm>
          <a:custGeom>
            <a:avLst/>
            <a:gdLst/>
            <a:ahLst/>
            <a:cxnLst/>
            <a:rect l="l" t="t" r="r" b="b"/>
            <a:pathLst>
              <a:path w="106422" h="123512">
                <a:moveTo>
                  <a:pt x="102856" y="44744"/>
                </a:moveTo>
                <a:lnTo>
                  <a:pt x="77425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2" y="116860"/>
                </a:lnTo>
                <a:lnTo>
                  <a:pt x="102856" y="44744"/>
                </a:lnTo>
                <a:close/>
              </a:path>
              <a:path w="106422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5" y="44744"/>
                </a:lnTo>
                <a:lnTo>
                  <a:pt x="102856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63934" y="5465617"/>
            <a:ext cx="1999211" cy="536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35190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610393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8" y="116000"/>
                </a:lnTo>
                <a:lnTo>
                  <a:pt x="96885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2" y="23877"/>
                </a:lnTo>
                <a:lnTo>
                  <a:pt x="122058" y="16593"/>
                </a:lnTo>
                <a:lnTo>
                  <a:pt x="117275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091061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091060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4581" y="5273637"/>
            <a:ext cx="45109" cy="51300"/>
          </a:xfrm>
          <a:custGeom>
            <a:avLst/>
            <a:gdLst/>
            <a:ahLst/>
            <a:cxnLst/>
            <a:rect l="l" t="t" r="r" b="b"/>
            <a:pathLst>
              <a:path w="45109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5"/>
                </a:lnTo>
                <a:lnTo>
                  <a:pt x="11709" y="47510"/>
                </a:lnTo>
                <a:lnTo>
                  <a:pt x="25194" y="51300"/>
                </a:lnTo>
                <a:lnTo>
                  <a:pt x="35608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4581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581462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581461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053462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053462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6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93618" y="4256115"/>
            <a:ext cx="290945" cy="1924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39244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80290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93370" y="5989319"/>
            <a:ext cx="2506286" cy="2951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39244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238704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6199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6199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6000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516000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2410222" y="54785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2410222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764765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764765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796745" y="590817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796745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44382" y="551839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444382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17973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17973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870201" y="48192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870201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342499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44306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944306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327040" y="52967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327040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948882" y="538530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948882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093565" y="4703867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093565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684559" y="5134285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7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8" y="145269"/>
                </a:lnTo>
                <a:lnTo>
                  <a:pt x="104414" y="125802"/>
                </a:lnTo>
                <a:lnTo>
                  <a:pt x="122486" y="89042"/>
                </a:lnTo>
                <a:lnTo>
                  <a:pt x="123909" y="74334"/>
                </a:lnTo>
                <a:lnTo>
                  <a:pt x="123861" y="72686"/>
                </a:ln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2684559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695889" y="560751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2695889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223885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223885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468893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468894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1336545" y="511270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1336545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1764765" y="5404609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1764765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520627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520627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232455" y="1210210"/>
            <a:ext cx="7271384" cy="720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800"/>
              </a:lnSpc>
            </a:pPr>
            <a:r>
              <a:rPr lang="en-CA" sz="2400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, clusterin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 analysis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ds 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exponentially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ﬃ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c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ult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creasing di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0549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7425" y="5178828"/>
            <a:ext cx="2726573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66647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98416" y="5273973"/>
            <a:ext cx="123311" cy="114386"/>
          </a:xfrm>
          <a:custGeom>
            <a:avLst/>
            <a:gdLst/>
            <a:ahLst/>
            <a:cxnLst/>
            <a:rect l="l" t="t" r="r" b="b"/>
            <a:pathLst>
              <a:path w="123311" h="114386">
                <a:moveTo>
                  <a:pt x="10965" y="0"/>
                </a:moveTo>
                <a:lnTo>
                  <a:pt x="3916" y="3872"/>
                </a:lnTo>
                <a:lnTo>
                  <a:pt x="0" y="17341"/>
                </a:lnTo>
                <a:lnTo>
                  <a:pt x="3870" y="24390"/>
                </a:lnTo>
                <a:lnTo>
                  <a:pt x="74408" y="44904"/>
                </a:lnTo>
                <a:lnTo>
                  <a:pt x="21831" y="96206"/>
                </a:lnTo>
                <a:lnTo>
                  <a:pt x="21732" y="104246"/>
                </a:lnTo>
                <a:lnTo>
                  <a:pt x="31529" y="114287"/>
                </a:lnTo>
                <a:lnTo>
                  <a:pt x="39569" y="114386"/>
                </a:lnTo>
                <a:lnTo>
                  <a:pt x="123311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21828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69400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410445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59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425737" y="5843846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69400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668860" y="591299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24663" y="4593553"/>
            <a:ext cx="45107" cy="51301"/>
          </a:xfrm>
          <a:custGeom>
            <a:avLst/>
            <a:gdLst/>
            <a:ahLst/>
            <a:cxnLst/>
            <a:rect l="l" t="t" r="r" b="b"/>
            <a:pathLst>
              <a:path w="45107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10"/>
                </a:lnTo>
                <a:lnTo>
                  <a:pt x="25191" y="51301"/>
                </a:lnTo>
                <a:lnTo>
                  <a:pt x="35605" y="46499"/>
                </a:lnTo>
                <a:lnTo>
                  <a:pt x="42760" y="35294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24663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59030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753098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36479" y="6678619"/>
            <a:ext cx="114551" cy="119350"/>
          </a:xfrm>
          <a:custGeom>
            <a:avLst/>
            <a:gdLst/>
            <a:ahLst/>
            <a:cxnLst/>
            <a:rect l="l" t="t" r="r" b="b"/>
            <a:pathLst>
              <a:path w="114551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1" y="9342"/>
                </a:lnTo>
                <a:lnTo>
                  <a:pt x="42754" y="2675"/>
                </a:lnTo>
                <a:lnTo>
                  <a:pt x="28985" y="0"/>
                </a:lnTo>
                <a:close/>
              </a:path>
              <a:path w="114551" h="119350">
                <a:moveTo>
                  <a:pt x="102906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1" y="75048"/>
                </a:lnTo>
                <a:lnTo>
                  <a:pt x="110102" y="61744"/>
                </a:lnTo>
                <a:lnTo>
                  <a:pt x="102906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0261" y="4800100"/>
            <a:ext cx="45107" cy="51300"/>
          </a:xfrm>
          <a:custGeom>
            <a:avLst/>
            <a:gdLst/>
            <a:ahLst/>
            <a:cxnLst/>
            <a:rect l="l" t="t" r="r" b="b"/>
            <a:pathLst>
              <a:path w="45107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1"/>
                </a:lnTo>
                <a:lnTo>
                  <a:pt x="11707" y="47508"/>
                </a:lnTo>
                <a:lnTo>
                  <a:pt x="25191" y="51300"/>
                </a:lnTo>
                <a:lnTo>
                  <a:pt x="35605" y="46498"/>
                </a:lnTo>
                <a:lnTo>
                  <a:pt x="42760" y="35293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070261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17425" y="4617719"/>
            <a:ext cx="2514599" cy="1404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469400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661261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7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5" y="106405"/>
                </a:lnTo>
                <a:lnTo>
                  <a:pt x="60990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417425" y="4405745"/>
            <a:ext cx="2024148" cy="161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69400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73325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7" y="30849"/>
                </a:lnTo>
                <a:lnTo>
                  <a:pt x="53506" y="98955"/>
                </a:lnTo>
                <a:lnTo>
                  <a:pt x="56647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7" y="15224"/>
                </a:lnTo>
                <a:lnTo>
                  <a:pt x="0" y="21602"/>
                </a:lnTo>
                <a:lnTo>
                  <a:pt x="1823" y="35511"/>
                </a:lnTo>
                <a:lnTo>
                  <a:pt x="8201" y="40408"/>
                </a:lnTo>
                <a:lnTo>
                  <a:pt x="81037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417425" y="5935286"/>
            <a:ext cx="1866206" cy="9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469400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011271" y="6577410"/>
            <a:ext cx="124209" cy="109827"/>
          </a:xfrm>
          <a:custGeom>
            <a:avLst/>
            <a:gdLst/>
            <a:ahLst/>
            <a:cxnLst/>
            <a:rect l="l" t="t" r="r" b="b"/>
            <a:pathLst>
              <a:path w="124209" h="109827">
                <a:moveTo>
                  <a:pt x="45913" y="0"/>
                </a:moveTo>
                <a:lnTo>
                  <a:pt x="34702" y="8432"/>
                </a:lnTo>
                <a:lnTo>
                  <a:pt x="33576" y="16394"/>
                </a:lnTo>
                <a:lnTo>
                  <a:pt x="77735" y="75099"/>
                </a:lnTo>
                <a:lnTo>
                  <a:pt x="4898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7" y="109827"/>
                </a:lnTo>
                <a:lnTo>
                  <a:pt x="124209" y="94627"/>
                </a:lnTo>
                <a:lnTo>
                  <a:pt x="53874" y="1125"/>
                </a:lnTo>
                <a:lnTo>
                  <a:pt x="4591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417425" y="5964381"/>
            <a:ext cx="814647" cy="872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471189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69404" y="6553386"/>
            <a:ext cx="115354" cy="118792"/>
          </a:xfrm>
          <a:custGeom>
            <a:avLst/>
            <a:gdLst/>
            <a:ahLst/>
            <a:cxnLst/>
            <a:rect l="l" t="t" r="r" b="b"/>
            <a:pathLst>
              <a:path w="115354" h="118792">
                <a:moveTo>
                  <a:pt x="11328" y="59518"/>
                </a:moveTo>
                <a:lnTo>
                  <a:pt x="4199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4" y="118792"/>
                </a:lnTo>
                <a:lnTo>
                  <a:pt x="107389" y="81517"/>
                </a:lnTo>
                <a:lnTo>
                  <a:pt x="81415" y="81517"/>
                </a:lnTo>
                <a:lnTo>
                  <a:pt x="11328" y="59518"/>
                </a:lnTo>
                <a:close/>
              </a:path>
              <a:path w="115354" h="118792">
                <a:moveTo>
                  <a:pt x="84157" y="0"/>
                </a:moveTo>
                <a:lnTo>
                  <a:pt x="70439" y="2931"/>
                </a:lnTo>
                <a:lnTo>
                  <a:pt x="66066" y="9679"/>
                </a:lnTo>
                <a:lnTo>
                  <a:pt x="81415" y="81517"/>
                </a:lnTo>
                <a:lnTo>
                  <a:pt x="107389" y="81517"/>
                </a:lnTo>
                <a:lnTo>
                  <a:pt x="90906" y="4372"/>
                </a:lnTo>
                <a:lnTo>
                  <a:pt x="8415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180512" y="5968538"/>
            <a:ext cx="332509" cy="868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333018" y="5998285"/>
            <a:ext cx="122278" cy="648849"/>
          </a:xfrm>
          <a:custGeom>
            <a:avLst/>
            <a:gdLst/>
            <a:ahLst/>
            <a:cxnLst/>
            <a:rect l="l" t="t" r="r" b="b"/>
            <a:pathLst>
              <a:path w="122278" h="648849">
                <a:moveTo>
                  <a:pt x="122278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289133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0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6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70269" y="4081548"/>
            <a:ext cx="1242752" cy="193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431509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418584" y="4209850"/>
            <a:ext cx="104667" cy="122623"/>
          </a:xfrm>
          <a:custGeom>
            <a:avLst/>
            <a:gdLst/>
            <a:ahLst/>
            <a:cxnLst/>
            <a:rect l="l" t="t" r="r" b="b"/>
            <a:pathLst>
              <a:path w="104667" h="122623">
                <a:moveTo>
                  <a:pt x="0" y="0"/>
                </a:moveTo>
                <a:lnTo>
                  <a:pt x="1209" y="116996"/>
                </a:lnTo>
                <a:lnTo>
                  <a:pt x="6954" y="122623"/>
                </a:lnTo>
                <a:lnTo>
                  <a:pt x="20981" y="122478"/>
                </a:lnTo>
                <a:lnTo>
                  <a:pt x="26607" y="116734"/>
                </a:lnTo>
                <a:lnTo>
                  <a:pt x="25849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7" h="122623">
                <a:moveTo>
                  <a:pt x="78413" y="43277"/>
                </a:moveTo>
                <a:lnTo>
                  <a:pt x="25849" y="43277"/>
                </a:lnTo>
                <a:lnTo>
                  <a:pt x="90163" y="78774"/>
                </a:lnTo>
                <a:lnTo>
                  <a:pt x="97889" y="76544"/>
                </a:lnTo>
                <a:lnTo>
                  <a:pt x="104667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73188" y="4110643"/>
            <a:ext cx="739832" cy="18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927830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975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4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4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8" y="78121"/>
                </a:lnTo>
                <a:lnTo>
                  <a:pt x="78624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442363" y="4289367"/>
            <a:ext cx="997527" cy="1729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500659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194558" y="4414473"/>
            <a:ext cx="106422" cy="123512"/>
          </a:xfrm>
          <a:custGeom>
            <a:avLst/>
            <a:gdLst/>
            <a:ahLst/>
            <a:cxnLst/>
            <a:rect l="l" t="t" r="r" b="b"/>
            <a:pathLst>
              <a:path w="106422" h="123512">
                <a:moveTo>
                  <a:pt x="102856" y="44744"/>
                </a:moveTo>
                <a:lnTo>
                  <a:pt x="77425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2" y="116860"/>
                </a:lnTo>
                <a:lnTo>
                  <a:pt x="102856" y="44744"/>
                </a:lnTo>
                <a:close/>
              </a:path>
              <a:path w="106422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5" y="44744"/>
                </a:lnTo>
                <a:lnTo>
                  <a:pt x="102856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63934" y="5465617"/>
            <a:ext cx="1999211" cy="536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35190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610393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8" y="116000"/>
                </a:lnTo>
                <a:lnTo>
                  <a:pt x="96885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2" y="23877"/>
                </a:lnTo>
                <a:lnTo>
                  <a:pt x="122058" y="16593"/>
                </a:lnTo>
                <a:lnTo>
                  <a:pt x="117275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091061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091060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4581" y="5273637"/>
            <a:ext cx="45109" cy="51300"/>
          </a:xfrm>
          <a:custGeom>
            <a:avLst/>
            <a:gdLst/>
            <a:ahLst/>
            <a:cxnLst/>
            <a:rect l="l" t="t" r="r" b="b"/>
            <a:pathLst>
              <a:path w="45109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5"/>
                </a:lnTo>
                <a:lnTo>
                  <a:pt x="11709" y="47510"/>
                </a:lnTo>
                <a:lnTo>
                  <a:pt x="25194" y="51300"/>
                </a:lnTo>
                <a:lnTo>
                  <a:pt x="35608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4581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581462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581461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053462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053462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6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93618" y="4256115"/>
            <a:ext cx="290945" cy="1924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39244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80290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93370" y="5989319"/>
            <a:ext cx="2506286" cy="2951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39244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238704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6199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6199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6000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516000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2410222" y="54785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2410222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764765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764765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796745" y="590817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796745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44382" y="551839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444382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17973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17973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870201" y="48192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870201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342499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44306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944306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327040" y="52967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327040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948882" y="538530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948882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093565" y="4703867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093565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684559" y="5134285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7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8" y="145269"/>
                </a:lnTo>
                <a:lnTo>
                  <a:pt x="104414" y="125802"/>
                </a:lnTo>
                <a:lnTo>
                  <a:pt x="122486" y="89042"/>
                </a:lnTo>
                <a:lnTo>
                  <a:pt x="123909" y="74334"/>
                </a:lnTo>
                <a:lnTo>
                  <a:pt x="123861" y="72686"/>
                </a:ln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2684559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695889" y="560751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2695889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223885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223885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468893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468894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1336545" y="511270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1336545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1764765" y="5404609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1764765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520627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520627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232455" y="1210210"/>
            <a:ext cx="7271384" cy="2548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800"/>
              </a:lnSpc>
            </a:pPr>
            <a:r>
              <a:rPr lang="en-CA" sz="2400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, clusterin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 analysis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ds 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exponentially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ﬃ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c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ult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creasing di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236220">
              <a:lnSpc>
                <a:spcPct val="99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To und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erstand 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w to di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vide 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hu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ge sp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ace,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4BACC6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 need a </a:t>
            </a:r>
            <a:r>
              <a:rPr sz="2400" spc="-25" dirty="0" smtClean="0">
                <a:solidFill>
                  <a:srgbClr val="4BACC6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h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l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 l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re data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(usually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than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do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can 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ave).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0549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7425" y="5178828"/>
            <a:ext cx="2726573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66647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98416" y="5273973"/>
            <a:ext cx="123311" cy="114386"/>
          </a:xfrm>
          <a:custGeom>
            <a:avLst/>
            <a:gdLst/>
            <a:ahLst/>
            <a:cxnLst/>
            <a:rect l="l" t="t" r="r" b="b"/>
            <a:pathLst>
              <a:path w="123311" h="114386">
                <a:moveTo>
                  <a:pt x="10965" y="0"/>
                </a:moveTo>
                <a:lnTo>
                  <a:pt x="3916" y="3872"/>
                </a:lnTo>
                <a:lnTo>
                  <a:pt x="0" y="17341"/>
                </a:lnTo>
                <a:lnTo>
                  <a:pt x="3870" y="24390"/>
                </a:lnTo>
                <a:lnTo>
                  <a:pt x="74408" y="44904"/>
                </a:lnTo>
                <a:lnTo>
                  <a:pt x="21831" y="96206"/>
                </a:lnTo>
                <a:lnTo>
                  <a:pt x="21732" y="104246"/>
                </a:lnTo>
                <a:lnTo>
                  <a:pt x="31529" y="114287"/>
                </a:lnTo>
                <a:lnTo>
                  <a:pt x="39569" y="114386"/>
                </a:lnTo>
                <a:lnTo>
                  <a:pt x="123311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21828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69400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410445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59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425737" y="5843846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69400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668860" y="591299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24663" y="4593553"/>
            <a:ext cx="45107" cy="51301"/>
          </a:xfrm>
          <a:custGeom>
            <a:avLst/>
            <a:gdLst/>
            <a:ahLst/>
            <a:cxnLst/>
            <a:rect l="l" t="t" r="r" b="b"/>
            <a:pathLst>
              <a:path w="45107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10"/>
                </a:lnTo>
                <a:lnTo>
                  <a:pt x="25191" y="51301"/>
                </a:lnTo>
                <a:lnTo>
                  <a:pt x="35605" y="46499"/>
                </a:lnTo>
                <a:lnTo>
                  <a:pt x="42760" y="35294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24663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59030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753098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36479" y="6678619"/>
            <a:ext cx="114551" cy="119350"/>
          </a:xfrm>
          <a:custGeom>
            <a:avLst/>
            <a:gdLst/>
            <a:ahLst/>
            <a:cxnLst/>
            <a:rect l="l" t="t" r="r" b="b"/>
            <a:pathLst>
              <a:path w="114551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1" y="9342"/>
                </a:lnTo>
                <a:lnTo>
                  <a:pt x="42754" y="2675"/>
                </a:lnTo>
                <a:lnTo>
                  <a:pt x="28985" y="0"/>
                </a:lnTo>
                <a:close/>
              </a:path>
              <a:path w="114551" h="119350">
                <a:moveTo>
                  <a:pt x="102906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1" y="75048"/>
                </a:lnTo>
                <a:lnTo>
                  <a:pt x="110102" y="61744"/>
                </a:lnTo>
                <a:lnTo>
                  <a:pt x="102906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9180">
              <a:lnSpc>
                <a:spcPct val="100000"/>
              </a:lnSpc>
            </a:pP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Reduction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0261" y="4800100"/>
            <a:ext cx="45107" cy="51300"/>
          </a:xfrm>
          <a:custGeom>
            <a:avLst/>
            <a:gdLst/>
            <a:ahLst/>
            <a:cxnLst/>
            <a:rect l="l" t="t" r="r" b="b"/>
            <a:pathLst>
              <a:path w="45107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1"/>
                </a:lnTo>
                <a:lnTo>
                  <a:pt x="11707" y="47508"/>
                </a:lnTo>
                <a:lnTo>
                  <a:pt x="25191" y="51300"/>
                </a:lnTo>
                <a:lnTo>
                  <a:pt x="35605" y="46498"/>
                </a:lnTo>
                <a:lnTo>
                  <a:pt x="42760" y="35293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070261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17425" y="4617719"/>
            <a:ext cx="2514599" cy="1404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469400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661261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7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5" y="106405"/>
                </a:lnTo>
                <a:lnTo>
                  <a:pt x="60990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417425" y="4405745"/>
            <a:ext cx="2024148" cy="161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69400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73325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7" y="30849"/>
                </a:lnTo>
                <a:lnTo>
                  <a:pt x="53506" y="98955"/>
                </a:lnTo>
                <a:lnTo>
                  <a:pt x="56647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7" y="15224"/>
                </a:lnTo>
                <a:lnTo>
                  <a:pt x="0" y="21602"/>
                </a:lnTo>
                <a:lnTo>
                  <a:pt x="1823" y="35511"/>
                </a:lnTo>
                <a:lnTo>
                  <a:pt x="8201" y="40408"/>
                </a:lnTo>
                <a:lnTo>
                  <a:pt x="81037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417425" y="5935286"/>
            <a:ext cx="1866206" cy="9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469400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011271" y="6577410"/>
            <a:ext cx="124209" cy="109827"/>
          </a:xfrm>
          <a:custGeom>
            <a:avLst/>
            <a:gdLst/>
            <a:ahLst/>
            <a:cxnLst/>
            <a:rect l="l" t="t" r="r" b="b"/>
            <a:pathLst>
              <a:path w="124209" h="109827">
                <a:moveTo>
                  <a:pt x="45913" y="0"/>
                </a:moveTo>
                <a:lnTo>
                  <a:pt x="34702" y="8432"/>
                </a:lnTo>
                <a:lnTo>
                  <a:pt x="33576" y="16394"/>
                </a:lnTo>
                <a:lnTo>
                  <a:pt x="77735" y="75099"/>
                </a:lnTo>
                <a:lnTo>
                  <a:pt x="4898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7" y="109827"/>
                </a:lnTo>
                <a:lnTo>
                  <a:pt x="124209" y="94627"/>
                </a:lnTo>
                <a:lnTo>
                  <a:pt x="53874" y="1125"/>
                </a:lnTo>
                <a:lnTo>
                  <a:pt x="4591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417425" y="5964381"/>
            <a:ext cx="814647" cy="872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471189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69404" y="6553386"/>
            <a:ext cx="115354" cy="118792"/>
          </a:xfrm>
          <a:custGeom>
            <a:avLst/>
            <a:gdLst/>
            <a:ahLst/>
            <a:cxnLst/>
            <a:rect l="l" t="t" r="r" b="b"/>
            <a:pathLst>
              <a:path w="115354" h="118792">
                <a:moveTo>
                  <a:pt x="11328" y="59518"/>
                </a:moveTo>
                <a:lnTo>
                  <a:pt x="4199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4" y="118792"/>
                </a:lnTo>
                <a:lnTo>
                  <a:pt x="107389" y="81517"/>
                </a:lnTo>
                <a:lnTo>
                  <a:pt x="81415" y="81517"/>
                </a:lnTo>
                <a:lnTo>
                  <a:pt x="11328" y="59518"/>
                </a:lnTo>
                <a:close/>
              </a:path>
              <a:path w="115354" h="118792">
                <a:moveTo>
                  <a:pt x="84157" y="0"/>
                </a:moveTo>
                <a:lnTo>
                  <a:pt x="70439" y="2931"/>
                </a:lnTo>
                <a:lnTo>
                  <a:pt x="66066" y="9679"/>
                </a:lnTo>
                <a:lnTo>
                  <a:pt x="81415" y="81517"/>
                </a:lnTo>
                <a:lnTo>
                  <a:pt x="107389" y="81517"/>
                </a:lnTo>
                <a:lnTo>
                  <a:pt x="90906" y="4372"/>
                </a:lnTo>
                <a:lnTo>
                  <a:pt x="8415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180512" y="5968538"/>
            <a:ext cx="332509" cy="868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333018" y="5998285"/>
            <a:ext cx="122278" cy="648849"/>
          </a:xfrm>
          <a:custGeom>
            <a:avLst/>
            <a:gdLst/>
            <a:ahLst/>
            <a:cxnLst/>
            <a:rect l="l" t="t" r="r" b="b"/>
            <a:pathLst>
              <a:path w="122278" h="648849">
                <a:moveTo>
                  <a:pt x="122278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289133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0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6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70269" y="4081548"/>
            <a:ext cx="1242752" cy="193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431509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418584" y="4209850"/>
            <a:ext cx="104667" cy="122623"/>
          </a:xfrm>
          <a:custGeom>
            <a:avLst/>
            <a:gdLst/>
            <a:ahLst/>
            <a:cxnLst/>
            <a:rect l="l" t="t" r="r" b="b"/>
            <a:pathLst>
              <a:path w="104667" h="122623">
                <a:moveTo>
                  <a:pt x="0" y="0"/>
                </a:moveTo>
                <a:lnTo>
                  <a:pt x="1209" y="116996"/>
                </a:lnTo>
                <a:lnTo>
                  <a:pt x="6954" y="122623"/>
                </a:lnTo>
                <a:lnTo>
                  <a:pt x="20981" y="122478"/>
                </a:lnTo>
                <a:lnTo>
                  <a:pt x="26607" y="116734"/>
                </a:lnTo>
                <a:lnTo>
                  <a:pt x="25849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7" h="122623">
                <a:moveTo>
                  <a:pt x="78413" y="43277"/>
                </a:moveTo>
                <a:lnTo>
                  <a:pt x="25849" y="43277"/>
                </a:lnTo>
                <a:lnTo>
                  <a:pt x="90163" y="78774"/>
                </a:lnTo>
                <a:lnTo>
                  <a:pt x="97889" y="76544"/>
                </a:lnTo>
                <a:lnTo>
                  <a:pt x="104667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73188" y="4110643"/>
            <a:ext cx="739832" cy="18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927830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975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4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4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8" y="78121"/>
                </a:lnTo>
                <a:lnTo>
                  <a:pt x="78624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442363" y="4289367"/>
            <a:ext cx="997527" cy="1729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500659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194558" y="4414473"/>
            <a:ext cx="106422" cy="123512"/>
          </a:xfrm>
          <a:custGeom>
            <a:avLst/>
            <a:gdLst/>
            <a:ahLst/>
            <a:cxnLst/>
            <a:rect l="l" t="t" r="r" b="b"/>
            <a:pathLst>
              <a:path w="106422" h="123512">
                <a:moveTo>
                  <a:pt x="102856" y="44744"/>
                </a:moveTo>
                <a:lnTo>
                  <a:pt x="77425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2" y="116860"/>
                </a:lnTo>
                <a:lnTo>
                  <a:pt x="102856" y="44744"/>
                </a:lnTo>
                <a:close/>
              </a:path>
              <a:path w="106422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5" y="44744"/>
                </a:lnTo>
                <a:lnTo>
                  <a:pt x="102856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63934" y="5465617"/>
            <a:ext cx="1999211" cy="536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35190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610393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8" y="116000"/>
                </a:lnTo>
                <a:lnTo>
                  <a:pt x="96885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2" y="23877"/>
                </a:lnTo>
                <a:lnTo>
                  <a:pt x="122058" y="16593"/>
                </a:lnTo>
                <a:lnTo>
                  <a:pt x="117275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091061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091060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4581" y="5273637"/>
            <a:ext cx="45109" cy="51300"/>
          </a:xfrm>
          <a:custGeom>
            <a:avLst/>
            <a:gdLst/>
            <a:ahLst/>
            <a:cxnLst/>
            <a:rect l="l" t="t" r="r" b="b"/>
            <a:pathLst>
              <a:path w="45109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5"/>
                </a:lnTo>
                <a:lnTo>
                  <a:pt x="11709" y="47510"/>
                </a:lnTo>
                <a:lnTo>
                  <a:pt x="25194" y="51300"/>
                </a:lnTo>
                <a:lnTo>
                  <a:pt x="35608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4581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581462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581461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053462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053462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6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93618" y="4256115"/>
            <a:ext cx="290945" cy="1924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39244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80290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93370" y="5989319"/>
            <a:ext cx="2506286" cy="2951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39244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238704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6199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6199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6000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516000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2410222" y="54785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2410222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764765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764765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796745" y="590817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796745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44382" y="551839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444382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17973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17973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870201" y="48192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870201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342499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44306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944306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327040" y="52967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327040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948882" y="538530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948882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093565" y="4703867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093565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684559" y="5134285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7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8" y="145269"/>
                </a:lnTo>
                <a:lnTo>
                  <a:pt x="104414" y="125802"/>
                </a:lnTo>
                <a:lnTo>
                  <a:pt x="122486" y="89042"/>
                </a:lnTo>
                <a:lnTo>
                  <a:pt x="123909" y="74334"/>
                </a:lnTo>
                <a:lnTo>
                  <a:pt x="123861" y="72686"/>
                </a:ln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2684559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695889" y="560751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2695889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223885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223885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468893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468894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1336545" y="511270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1336545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1764765" y="5404609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1764765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520627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520627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232455" y="1210210"/>
            <a:ext cx="7146925" cy="2548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545">
              <a:lnSpc>
                <a:spcPts val="28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ts 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f f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eatures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ts 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f 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ata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is best.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if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’t 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ave the luxu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ry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gin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unts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data?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 marR="12700">
              <a:lnSpc>
                <a:spcPts val="58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all f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eatures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vide the same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 </a:t>
            </a:r>
            <a:r>
              <a:rPr sz="24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can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reduce the di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ns (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ress the data)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ecess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aril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 too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0549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051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962946" y="1366084"/>
            <a:ext cx="124590" cy="4838599"/>
          </a:xfrm>
          <a:custGeom>
            <a:avLst/>
            <a:gdLst/>
            <a:ahLst/>
            <a:cxnLst/>
            <a:rect l="l" t="t" r="r" b="b"/>
            <a:pathLst>
              <a:path w="124590" h="4838599">
                <a:moveTo>
                  <a:pt x="124590" y="0"/>
                </a:moveTo>
                <a:lnTo>
                  <a:pt x="0" y="4838599"/>
                </a:lnTo>
              </a:path>
            </a:pathLst>
          </a:custGeom>
          <a:ln w="63499">
            <a:noFill/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962920" y="1440017"/>
            <a:ext cx="120058" cy="4960783"/>
          </a:xfrm>
          <a:prstGeom prst="line">
            <a:avLst/>
          </a:prstGeom>
          <a:ln w="6032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ross 73"/>
          <p:cNvSpPr/>
          <p:nvPr/>
        </p:nvSpPr>
        <p:spPr>
          <a:xfrm rot="18850306">
            <a:off x="1121647" y="3025591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3524123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899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352412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25631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8" y="339135"/>
                </a:lnTo>
                <a:lnTo>
                  <a:pt x="171954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1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25631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335879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335879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390845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390845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249055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2"/>
                </a:lnTo>
                <a:lnTo>
                  <a:pt x="10518" y="232711"/>
                </a:lnTo>
                <a:lnTo>
                  <a:pt x="29133" y="270191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20"/>
                </a:lnTo>
                <a:lnTo>
                  <a:pt x="284441" y="227838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249055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352412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352412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33541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335410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308873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308873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368590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36859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402943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40294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390845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390845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368590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36859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45606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359964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35996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439532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439532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1" y="44878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44878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48858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48858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352708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352708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456065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439063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43906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422076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42207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446742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446742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45607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45607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46712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467124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412526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412526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4092730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8" y="48692"/>
                </a:lnTo>
                <a:lnTo>
                  <a:pt x="22196" y="82401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3" y="329767"/>
                </a:lnTo>
                <a:lnTo>
                  <a:pt x="242005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8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2"/>
                </a:lnTo>
                <a:lnTo>
                  <a:pt x="282248" y="72525"/>
                </a:lnTo>
                <a:lnTo>
                  <a:pt x="255768" y="40616"/>
                </a:lnTo>
                <a:lnTo>
                  <a:pt x="222697" y="16922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409273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8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8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429868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42986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2" y="492909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492909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402943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40294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471567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47156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429868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42986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45606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43004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43004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5096075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509607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1" y="44878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44878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48858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48858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46417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46417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422783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422783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456065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50913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509138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492151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49215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4852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48521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446742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446742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45607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45607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4984959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498495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46712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467124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48260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482601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4793483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4793483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8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8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484674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484674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499944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49994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2" y="492909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492909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473018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473018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471567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47156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499944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49994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51814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51814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5130012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899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5147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514714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51544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51544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1" y="5173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5173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511944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511944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517856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51785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512976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51297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515266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51526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513297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513297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513001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513518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513518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51842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51842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511934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5119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51733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5173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51535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515357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510095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510095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5130949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513094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513841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51384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514719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514719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5114659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8" y="48692"/>
                </a:lnTo>
                <a:lnTo>
                  <a:pt x="22196" y="82401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3" y="329767"/>
                </a:lnTo>
                <a:lnTo>
                  <a:pt x="242005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8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2"/>
                </a:lnTo>
                <a:lnTo>
                  <a:pt x="282248" y="72525"/>
                </a:lnTo>
                <a:lnTo>
                  <a:pt x="255768" y="40616"/>
                </a:lnTo>
                <a:lnTo>
                  <a:pt x="222697" y="16922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5114659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51604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51604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515332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515332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51643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51643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3" y="514808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51480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512999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512999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5153559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515355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516823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516823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5149365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514936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514580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514580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092160" y="5318258"/>
            <a:ext cx="2731590" cy="0"/>
          </a:xfrm>
          <a:custGeom>
            <a:avLst/>
            <a:gdLst/>
            <a:ahLst/>
            <a:cxnLst/>
            <a:rect l="l" t="t" r="r" b="b"/>
            <a:pathLst>
              <a:path w="2731590">
                <a:moveTo>
                  <a:pt x="0" y="0"/>
                </a:moveTo>
                <a:lnTo>
                  <a:pt x="273159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5318258"/>
            <a:ext cx="2977253" cy="0"/>
          </a:xfrm>
          <a:custGeom>
            <a:avLst/>
            <a:gdLst/>
            <a:ahLst/>
            <a:cxnLst/>
            <a:rect l="l" t="t" r="r" b="b"/>
            <a:pathLst>
              <a:path w="2977253">
                <a:moveTo>
                  <a:pt x="0" y="0"/>
                </a:moveTo>
                <a:lnTo>
                  <a:pt x="297725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217" y="51814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99144" y="51814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266" y="5130012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899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87719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89" y="5147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89216" y="514714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97" y="51544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430324" y="51544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741" y="5173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314668" y="5173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752" y="511944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16679" y="511944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902" y="517856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149828" y="51785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97" y="512976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42324" y="51297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259" y="515266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223186" y="51526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766" y="513297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521692" y="513297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116" y="513001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5004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149" y="513518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347075" y="513518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87" y="51842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69114" y="51842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93" y="511934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85019" y="5119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89" y="51733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89216" y="5173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872" y="51535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883799" y="515357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424" y="510095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138351" y="510095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610" y="5130949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087537" y="513094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717" y="513841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574644" y="51384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88" y="514719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100815" y="514719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5114659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8" y="48692"/>
                </a:lnTo>
                <a:lnTo>
                  <a:pt x="22196" y="82401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3" y="329767"/>
                </a:lnTo>
                <a:lnTo>
                  <a:pt x="242005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8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2"/>
                </a:lnTo>
                <a:lnTo>
                  <a:pt x="282248" y="72525"/>
                </a:lnTo>
                <a:lnTo>
                  <a:pt x="255768" y="40616"/>
                </a:lnTo>
                <a:lnTo>
                  <a:pt x="222697" y="16922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810169" y="5114659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435" y="51604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618362" y="51604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90" y="515332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42917" y="515332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73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794100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83" y="51643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732910" y="51643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813" y="514808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477740" y="51480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447" y="512999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86374" y="512999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364" y="5153559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911290" y="515355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902" y="516823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149828" y="516823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559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644486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93" y="5149365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85019" y="514936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77" y="514580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336004" y="514580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060410" y="4382202"/>
            <a:ext cx="1" cy="1824906"/>
          </a:xfrm>
          <a:custGeom>
            <a:avLst/>
            <a:gdLst/>
            <a:ahLst/>
            <a:cxnLst/>
            <a:rect l="l" t="t" r="r" b="b"/>
            <a:pathLst>
              <a:path w="1" h="1824906">
                <a:moveTo>
                  <a:pt x="0" y="0"/>
                </a:moveTo>
                <a:lnTo>
                  <a:pt x="1" y="1824906"/>
                </a:lnTo>
              </a:path>
            </a:pathLst>
          </a:custGeom>
          <a:ln w="63499">
            <a:solidFill>
              <a:schemeClr val="accent6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ross 77"/>
          <p:cNvSpPr/>
          <p:nvPr/>
        </p:nvSpPr>
        <p:spPr>
          <a:xfrm rot="18850306">
            <a:off x="1511591" y="6039479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4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5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4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3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8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89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8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3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09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3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2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1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1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4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ross 77"/>
          <p:cNvSpPr/>
          <p:nvPr/>
        </p:nvSpPr>
        <p:spPr>
          <a:xfrm rot="18850306">
            <a:off x="1511591" y="6039479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Feature 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09184" y="549034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6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09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009184" y="54903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678867" y="549034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6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09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678867" y="54903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56700" y="328974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56700" y="328974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278438" y="445274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278438" y="44527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25724" y="253701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7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82428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023688" y="55929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2" y="284762"/>
                </a:lnTo>
                <a:lnTo>
                  <a:pt x="146283" y="282315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023688" y="55929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98523" y="389058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398523" y="38905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5625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782499" y="49377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782499" y="49377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793825" y="389058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793825" y="38905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97705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51429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51429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009184" y="450867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009184" y="450867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4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3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8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89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028398" y="30458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054163" y="517169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054163" y="51716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2" y="364069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437681" y="3640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607673" y="519962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607673" y="51996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3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23616" y="436565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437682" y="500062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437681" y="500062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355162" y="33331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355162" y="33331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061829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061829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7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882428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767536" y="256483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767536" y="256483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03094" y="436837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03093" y="43683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35822" y="24009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735822" y="24009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09801" y="481852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09801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549245" y="40746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549245" y="4074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70241" y="230795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6"/>
                </a:lnTo>
                <a:lnTo>
                  <a:pt x="181336" y="265982"/>
                </a:lnTo>
                <a:lnTo>
                  <a:pt x="210045" y="237842"/>
                </a:lnTo>
                <a:lnTo>
                  <a:pt x="230410" y="200059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70241" y="23079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9512" y="254396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9512" y="25439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1124" y="34673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61123" y="346732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476772" y="42253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476772" y="42253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29489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29489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7010" y="380576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7010" y="380576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04336" y="428919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204336" y="42891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23652" y="29134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3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23652" y="29134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546318" y="465169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46318" y="465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41091" y="32116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41091" y="32116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069996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069996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486507" y="389726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486507" y="38972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33569" y="440964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33569" y="440965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3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244210" y="317289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244210" y="31728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940129" y="23911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40129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08512" y="5989319"/>
            <a:ext cx="2506286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2360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51819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95223" y="603752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495223" y="603752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543689" y="603518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543689" y="60351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483318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483317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770369" y="603947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770368" y="603947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495223" y="603323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495223" y="6033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40156" y="604126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40155" y="60412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719659" y="603805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719659" y="60380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702090" y="603255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702089" y="6032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561998" y="604225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561998" y="60422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06681" y="601777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706681" y="601777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297675" y="6039423"/>
            <a:ext cx="123910" cy="146527"/>
          </a:xfrm>
          <a:custGeom>
            <a:avLst/>
            <a:gdLst/>
            <a:ahLst/>
            <a:cxnLst/>
            <a:rect l="l" t="t" r="r" b="b"/>
            <a:pathLst>
              <a:path w="123910" h="146527">
                <a:moveTo>
                  <a:pt x="69846" y="0"/>
                </a:moveTo>
                <a:lnTo>
                  <a:pt x="29407" y="12052"/>
                </a:lnTo>
                <a:lnTo>
                  <a:pt x="5138" y="44147"/>
                </a:lnTo>
                <a:lnTo>
                  <a:pt x="0" y="72685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5" y="125801"/>
                </a:lnTo>
                <a:lnTo>
                  <a:pt x="122487" y="89042"/>
                </a:lnTo>
                <a:lnTo>
                  <a:pt x="123910" y="74333"/>
                </a:lnTo>
                <a:lnTo>
                  <a:pt x="123862" y="72685"/>
                </a:lnTo>
                <a:lnTo>
                  <a:pt x="112237" y="30109"/>
                </a:lnTo>
                <a:lnTo>
                  <a:pt x="82443" y="3541"/>
                </a:lnTo>
                <a:lnTo>
                  <a:pt x="69846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297676" y="6039423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1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539875" y="604372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39875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946382" y="604092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946382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2579479" y="604510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579479" y="60451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082009" y="604600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082009" y="604600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770369" y="603825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770368" y="60382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763492" y="4579247"/>
            <a:ext cx="331279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One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dim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mall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qui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 pr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93664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913790"/>
            <a:ext cx="7221855" cy="258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Common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nse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Exp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eri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ments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ve a featu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re, ﬁt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again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evaluate results)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Regularization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(in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ssion)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eature s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res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(ch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15" baseline="24305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F</a:t>
            </a:r>
            <a:r>
              <a:rPr sz="2400" spc="-495" dirty="0" smtClean="0">
                <a:solidFill>
                  <a:srgbClr val="7F7F7F"/>
                </a:solidFill>
                <a:latin typeface="Calibri"/>
                <a:cs typeface="Calibri"/>
              </a:rPr>
              <a:t>-­‐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test, etc. 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electK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est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())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765514"/>
            <a:ext cx="5814695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4460" marR="12700">
              <a:lnSpc>
                <a:spcPts val="28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Do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I h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ave to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ch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 the di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ns 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lang="en-CA"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existing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 features?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ross 48"/>
          <p:cNvSpPr/>
          <p:nvPr/>
        </p:nvSpPr>
        <p:spPr>
          <a:xfrm rot="18850306">
            <a:off x="6768401" y="5697879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04563" y="4812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904490" y="481233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83191" y="387958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883117" y="387958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845352" y="288628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845279" y="288628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904563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904490" y="517872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904563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904490" y="45642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893860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893787" y="342718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838818" y="3226318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838745" y="32263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904563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04490" y="45642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915864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915791" y="404960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33079" y="435504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33006" y="435504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876333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876259" y="257777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866681" y="275297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9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66681" y="275297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799" y="125105"/>
                </a:lnTo>
                <a:lnTo>
                  <a:pt x="289360" y="84712"/>
                </a:lnTo>
                <a:lnTo>
                  <a:pt x="265398" y="50417"/>
                </a:lnTo>
                <a:lnTo>
                  <a:pt x="234363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8"/>
                </a:lnTo>
                <a:lnTo>
                  <a:pt x="2964" y="136617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66725" y="239328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66652" y="239328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33079" y="205325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33006" y="205325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893860" y="422954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93787" y="422954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904563" y="418502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04490" y="418502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62035" y="345317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61962" y="345317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862035" y="2349490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861962" y="2349490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765514"/>
            <a:ext cx="5814695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4460" marR="12700">
              <a:lnSpc>
                <a:spcPts val="28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Do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I h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ave to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ch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 the di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ns 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lang="en-CA"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existing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 features?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 rot="17360348">
            <a:off x="100281" y="2988295"/>
            <a:ext cx="452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7F7F7F"/>
                </a:solidFill>
              </a:rPr>
              <a:t>0.7 (Metacritic Score) + 0.3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28305" y="1774767"/>
            <a:ext cx="1633451" cy="412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84580" y="1923636"/>
            <a:ext cx="1424092" cy="3910140"/>
          </a:xfrm>
          <a:custGeom>
            <a:avLst/>
            <a:gdLst/>
            <a:ahLst/>
            <a:cxnLst/>
            <a:rect l="l" t="t" r="r" b="b"/>
            <a:pathLst>
              <a:path w="1424092" h="3910140">
                <a:moveTo>
                  <a:pt x="0" y="3910140"/>
                </a:moveTo>
                <a:lnTo>
                  <a:pt x="142409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26580" y="1899951"/>
            <a:ext cx="111527" cy="124239"/>
          </a:xfrm>
          <a:custGeom>
            <a:avLst/>
            <a:gdLst/>
            <a:ahLst/>
            <a:cxnLst/>
            <a:rect l="l" t="t" r="r" b="b"/>
            <a:pathLst>
              <a:path w="111527" h="124239">
                <a:moveTo>
                  <a:pt x="99279" y="47367"/>
                </a:moveTo>
                <a:lnTo>
                  <a:pt x="73468" y="47367"/>
                </a:lnTo>
                <a:lnTo>
                  <a:pt x="86532" y="119655"/>
                </a:lnTo>
                <a:lnTo>
                  <a:pt x="93139" y="124239"/>
                </a:lnTo>
                <a:lnTo>
                  <a:pt x="106944" y="121744"/>
                </a:lnTo>
                <a:lnTo>
                  <a:pt x="111527" y="115138"/>
                </a:lnTo>
                <a:lnTo>
                  <a:pt x="99279" y="47367"/>
                </a:lnTo>
                <a:close/>
              </a:path>
              <a:path w="111527" h="124239">
                <a:moveTo>
                  <a:pt x="90718" y="0"/>
                </a:moveTo>
                <a:lnTo>
                  <a:pt x="737" y="74787"/>
                </a:lnTo>
                <a:lnTo>
                  <a:pt x="0" y="82795"/>
                </a:lnTo>
                <a:lnTo>
                  <a:pt x="8966" y="93583"/>
                </a:lnTo>
                <a:lnTo>
                  <a:pt x="16973" y="94321"/>
                </a:lnTo>
                <a:lnTo>
                  <a:pt x="73468" y="47367"/>
                </a:lnTo>
                <a:lnTo>
                  <a:pt x="99279" y="47367"/>
                </a:lnTo>
                <a:lnTo>
                  <a:pt x="9071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23191" y="4696456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23118" y="469645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92255" y="347130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992182" y="347130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991508" y="267312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991435" y="26731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157224" y="473423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157151" y="473423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10308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010235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55622" y="308715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155549" y="308715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451788" y="284313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451715" y="284313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51788" y="43395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451715" y="43395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155622" y="364132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155549" y="364132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33603" y="407321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33530" y="407321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861789" y="235109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861715" y="235109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30147" y="2309910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9" y="48691"/>
                </a:lnTo>
                <a:lnTo>
                  <a:pt x="22196" y="82400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4" y="329767"/>
                </a:lnTo>
                <a:lnTo>
                  <a:pt x="242006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9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8" y="16921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130146" y="230991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517091" y="206771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517018" y="206771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302537" y="184910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302464" y="184910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659326" y="400083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59252" y="400083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157224" y="376722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57151" y="376722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04140" y="321881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304067" y="32188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810540" y="229884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810467" y="229884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28305" y="1774767"/>
            <a:ext cx="1633451" cy="4127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84580" y="1923636"/>
            <a:ext cx="1424092" cy="3910140"/>
          </a:xfrm>
          <a:custGeom>
            <a:avLst/>
            <a:gdLst/>
            <a:ahLst/>
            <a:cxnLst/>
            <a:rect l="l" t="t" r="r" b="b"/>
            <a:pathLst>
              <a:path w="1424092" h="3910140">
                <a:moveTo>
                  <a:pt x="0" y="3910140"/>
                </a:moveTo>
                <a:lnTo>
                  <a:pt x="142409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26580" y="1899951"/>
            <a:ext cx="111527" cy="124239"/>
          </a:xfrm>
          <a:custGeom>
            <a:avLst/>
            <a:gdLst/>
            <a:ahLst/>
            <a:cxnLst/>
            <a:rect l="l" t="t" r="r" b="b"/>
            <a:pathLst>
              <a:path w="111527" h="124239">
                <a:moveTo>
                  <a:pt x="99279" y="47367"/>
                </a:moveTo>
                <a:lnTo>
                  <a:pt x="73468" y="47367"/>
                </a:lnTo>
                <a:lnTo>
                  <a:pt x="86532" y="119655"/>
                </a:lnTo>
                <a:lnTo>
                  <a:pt x="93139" y="124239"/>
                </a:lnTo>
                <a:lnTo>
                  <a:pt x="106944" y="121744"/>
                </a:lnTo>
                <a:lnTo>
                  <a:pt x="111527" y="115138"/>
                </a:lnTo>
                <a:lnTo>
                  <a:pt x="99279" y="47367"/>
                </a:lnTo>
                <a:close/>
              </a:path>
              <a:path w="111527" h="124239">
                <a:moveTo>
                  <a:pt x="90718" y="0"/>
                </a:moveTo>
                <a:lnTo>
                  <a:pt x="737" y="74787"/>
                </a:lnTo>
                <a:lnTo>
                  <a:pt x="0" y="82795"/>
                </a:lnTo>
                <a:lnTo>
                  <a:pt x="8966" y="93583"/>
                </a:lnTo>
                <a:lnTo>
                  <a:pt x="16973" y="94321"/>
                </a:lnTo>
                <a:lnTo>
                  <a:pt x="73468" y="47367"/>
                </a:lnTo>
                <a:lnTo>
                  <a:pt x="99279" y="47367"/>
                </a:lnTo>
                <a:lnTo>
                  <a:pt x="9071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 rot="17360348">
            <a:off x="100281" y="2988295"/>
            <a:ext cx="452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7F7F7F"/>
                </a:solidFill>
              </a:rPr>
              <a:t>0.7 (Metacritic Score) + 0.3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Feature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293995" y="46818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293922" y="468185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74024" y="255534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73951" y="255534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151976" y="23853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51903" y="23853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2645" y="451484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2571" y="451484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489561" y="424322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489488" y="424322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74024" y="2662520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73951" y="2662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005060" y="269859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004987" y="269859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525479" y="406253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525406" y="40625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927108" y="300255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927034" y="300255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711228" y="35588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711155" y="355885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151976" y="221138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151903" y="221138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338613" y="1753124"/>
            <a:ext cx="310269" cy="339958"/>
          </a:xfrm>
          <a:custGeom>
            <a:avLst/>
            <a:gdLst/>
            <a:ahLst/>
            <a:cxnLst/>
            <a:rect l="l" t="t" r="r" b="b"/>
            <a:pathLst>
              <a:path w="310269" h="339958">
                <a:moveTo>
                  <a:pt x="156870" y="0"/>
                </a:moveTo>
                <a:lnTo>
                  <a:pt x="115366" y="5927"/>
                </a:lnTo>
                <a:lnTo>
                  <a:pt x="78166" y="22679"/>
                </a:lnTo>
                <a:lnTo>
                  <a:pt x="46649" y="48691"/>
                </a:lnTo>
                <a:lnTo>
                  <a:pt x="22196" y="82400"/>
                </a:lnTo>
                <a:lnTo>
                  <a:pt x="6186" y="122242"/>
                </a:lnTo>
                <a:lnTo>
                  <a:pt x="0" y="166654"/>
                </a:lnTo>
                <a:lnTo>
                  <a:pt x="607" y="182381"/>
                </a:lnTo>
                <a:lnTo>
                  <a:pt x="9363" y="226759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6" y="339301"/>
                </a:lnTo>
                <a:lnTo>
                  <a:pt x="206093" y="329767"/>
                </a:lnTo>
                <a:lnTo>
                  <a:pt x="242006" y="310073"/>
                </a:lnTo>
                <a:lnTo>
                  <a:pt x="271629" y="281748"/>
                </a:lnTo>
                <a:lnTo>
                  <a:pt x="293689" y="246318"/>
                </a:lnTo>
                <a:lnTo>
                  <a:pt x="306911" y="205310"/>
                </a:lnTo>
                <a:lnTo>
                  <a:pt x="310269" y="170009"/>
                </a:lnTo>
                <a:lnTo>
                  <a:pt x="309644" y="154638"/>
                </a:lnTo>
                <a:lnTo>
                  <a:pt x="300690" y="111061"/>
                </a:lnTo>
                <a:lnTo>
                  <a:pt x="282249" y="72525"/>
                </a:lnTo>
                <a:lnTo>
                  <a:pt x="255769" y="40616"/>
                </a:lnTo>
                <a:lnTo>
                  <a:pt x="222699" y="16922"/>
                </a:lnTo>
                <a:lnTo>
                  <a:pt x="184486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338614" y="1753124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223259" y="201912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223186" y="20191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355123" y="172435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355050" y="17243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927108" y="308715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927034" y="308715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672395" y="366593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672322" y="366593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58144" y="313126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858071" y="313126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282483" y="192347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282410" y="192347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28305" y="1774767"/>
            <a:ext cx="1633451" cy="4127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84580" y="1923636"/>
            <a:ext cx="1424092" cy="3910140"/>
          </a:xfrm>
          <a:custGeom>
            <a:avLst/>
            <a:gdLst/>
            <a:ahLst/>
            <a:cxnLst/>
            <a:rect l="l" t="t" r="r" b="b"/>
            <a:pathLst>
              <a:path w="1424092" h="3910140">
                <a:moveTo>
                  <a:pt x="0" y="3910140"/>
                </a:moveTo>
                <a:lnTo>
                  <a:pt x="142409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26580" y="1899951"/>
            <a:ext cx="111527" cy="124239"/>
          </a:xfrm>
          <a:custGeom>
            <a:avLst/>
            <a:gdLst/>
            <a:ahLst/>
            <a:cxnLst/>
            <a:rect l="l" t="t" r="r" b="b"/>
            <a:pathLst>
              <a:path w="111527" h="124239">
                <a:moveTo>
                  <a:pt x="99279" y="47367"/>
                </a:moveTo>
                <a:lnTo>
                  <a:pt x="73468" y="47367"/>
                </a:lnTo>
                <a:lnTo>
                  <a:pt x="86532" y="119655"/>
                </a:lnTo>
                <a:lnTo>
                  <a:pt x="93139" y="124239"/>
                </a:lnTo>
                <a:lnTo>
                  <a:pt x="106944" y="121744"/>
                </a:lnTo>
                <a:lnTo>
                  <a:pt x="111527" y="115138"/>
                </a:lnTo>
                <a:lnTo>
                  <a:pt x="99279" y="47367"/>
                </a:lnTo>
                <a:close/>
              </a:path>
              <a:path w="111527" h="124239">
                <a:moveTo>
                  <a:pt x="90718" y="0"/>
                </a:moveTo>
                <a:lnTo>
                  <a:pt x="737" y="74787"/>
                </a:lnTo>
                <a:lnTo>
                  <a:pt x="0" y="82795"/>
                </a:lnTo>
                <a:lnTo>
                  <a:pt x="8966" y="93583"/>
                </a:lnTo>
                <a:lnTo>
                  <a:pt x="16973" y="94321"/>
                </a:lnTo>
                <a:lnTo>
                  <a:pt x="73468" y="47367"/>
                </a:lnTo>
                <a:lnTo>
                  <a:pt x="99279" y="47367"/>
                </a:lnTo>
                <a:lnTo>
                  <a:pt x="9071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 rot="17360348">
            <a:off x="100281" y="2988295"/>
            <a:ext cx="452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7F7F7F"/>
                </a:solidFill>
              </a:rPr>
              <a:t>0.7 (Metacritic Score) + 0.3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Feature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32462" y="1974273"/>
            <a:ext cx="6043352" cy="393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084580" y="2115922"/>
            <a:ext cx="5823136" cy="3717855"/>
          </a:xfrm>
          <a:custGeom>
            <a:avLst/>
            <a:gdLst/>
            <a:ahLst/>
            <a:cxnLst/>
            <a:rect l="l" t="t" r="r" b="b"/>
            <a:pathLst>
              <a:path w="5823136" h="3717855">
                <a:moveTo>
                  <a:pt x="0" y="3717855"/>
                </a:moveTo>
                <a:lnTo>
                  <a:pt x="582313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06601" y="2102357"/>
            <a:ext cx="108428" cy="106536"/>
          </a:xfrm>
          <a:custGeom>
            <a:avLst/>
            <a:gdLst/>
            <a:ahLst/>
            <a:cxnLst/>
            <a:rect l="l" t="t" r="r" b="b"/>
            <a:pathLst>
              <a:path w="108428" h="106536">
                <a:moveTo>
                  <a:pt x="108428" y="27127"/>
                </a:moveTo>
                <a:lnTo>
                  <a:pt x="79872" y="27127"/>
                </a:lnTo>
                <a:lnTo>
                  <a:pt x="46309" y="92471"/>
                </a:lnTo>
                <a:lnTo>
                  <a:pt x="48769" y="100126"/>
                </a:lnTo>
                <a:lnTo>
                  <a:pt x="61248" y="106536"/>
                </a:lnTo>
                <a:lnTo>
                  <a:pt x="68903" y="104076"/>
                </a:lnTo>
                <a:lnTo>
                  <a:pt x="108428" y="27127"/>
                </a:lnTo>
                <a:close/>
              </a:path>
              <a:path w="108428" h="106536">
                <a:moveTo>
                  <a:pt x="122361" y="0"/>
                </a:moveTo>
                <a:lnTo>
                  <a:pt x="5453" y="4696"/>
                </a:lnTo>
                <a:lnTo>
                  <a:pt x="0" y="10605"/>
                </a:lnTo>
                <a:lnTo>
                  <a:pt x="562" y="24622"/>
                </a:lnTo>
                <a:lnTo>
                  <a:pt x="6471" y="30076"/>
                </a:lnTo>
                <a:lnTo>
                  <a:pt x="79872" y="27127"/>
                </a:lnTo>
                <a:lnTo>
                  <a:pt x="108428" y="27127"/>
                </a:lnTo>
                <a:lnTo>
                  <a:pt x="1223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 rot="19653354">
            <a:off x="2440013" y="1487689"/>
            <a:ext cx="504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0.398 (Metacritic Score) + 0.602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6797" y="51349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06724" y="51349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788753" y="323981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88679" y="323981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053389" y="3057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53316" y="3057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3157" y="474674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3084" y="47467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5484" y="46372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5410" y="46372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069843" y="36619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069770" y="36619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046780" y="428908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6707" y="428908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100888" y="367634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100815" y="367634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579284" y="401638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579211" y="401638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607696" y="333118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607622" y="33311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13865" y="349193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13791" y="349193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584502" y="271076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584429" y="271076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37753" y="3632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137679" y="36327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193697" y="424850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193623" y="424850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530388" y="40350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530314" y="40350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138988" y="237887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138914" y="237887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32462" y="1974273"/>
            <a:ext cx="6043352" cy="393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084580" y="2115922"/>
            <a:ext cx="5823136" cy="3717855"/>
          </a:xfrm>
          <a:custGeom>
            <a:avLst/>
            <a:gdLst/>
            <a:ahLst/>
            <a:cxnLst/>
            <a:rect l="l" t="t" r="r" b="b"/>
            <a:pathLst>
              <a:path w="5823136" h="3717855">
                <a:moveTo>
                  <a:pt x="0" y="3717855"/>
                </a:moveTo>
                <a:lnTo>
                  <a:pt x="582313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06601" y="2102357"/>
            <a:ext cx="108428" cy="106536"/>
          </a:xfrm>
          <a:custGeom>
            <a:avLst/>
            <a:gdLst/>
            <a:ahLst/>
            <a:cxnLst/>
            <a:rect l="l" t="t" r="r" b="b"/>
            <a:pathLst>
              <a:path w="108428" h="106536">
                <a:moveTo>
                  <a:pt x="108428" y="27127"/>
                </a:moveTo>
                <a:lnTo>
                  <a:pt x="79872" y="27127"/>
                </a:lnTo>
                <a:lnTo>
                  <a:pt x="46309" y="92471"/>
                </a:lnTo>
                <a:lnTo>
                  <a:pt x="48769" y="100126"/>
                </a:lnTo>
                <a:lnTo>
                  <a:pt x="61248" y="106536"/>
                </a:lnTo>
                <a:lnTo>
                  <a:pt x="68903" y="104076"/>
                </a:lnTo>
                <a:lnTo>
                  <a:pt x="108428" y="27127"/>
                </a:lnTo>
                <a:close/>
              </a:path>
              <a:path w="108428" h="106536">
                <a:moveTo>
                  <a:pt x="122361" y="0"/>
                </a:moveTo>
                <a:lnTo>
                  <a:pt x="5453" y="4696"/>
                </a:lnTo>
                <a:lnTo>
                  <a:pt x="0" y="10605"/>
                </a:lnTo>
                <a:lnTo>
                  <a:pt x="562" y="24622"/>
                </a:lnTo>
                <a:lnTo>
                  <a:pt x="6471" y="30076"/>
                </a:lnTo>
                <a:lnTo>
                  <a:pt x="79872" y="27127"/>
                </a:lnTo>
                <a:lnTo>
                  <a:pt x="108428" y="27127"/>
                </a:lnTo>
                <a:lnTo>
                  <a:pt x="1223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 rot="19653354">
            <a:off x="2440013" y="1487689"/>
            <a:ext cx="504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0.398 (Metacritic Score) + 0.602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6797" y="51349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06724" y="51349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788753" y="323981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88679" y="323981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053389" y="3057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53316" y="3057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3157" y="474674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3084" y="47467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5484" y="46372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5410" y="46372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069843" y="36619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069770" y="36619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046780" y="428908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6707" y="428908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100888" y="367634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100815" y="367634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579284" y="401638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579211" y="401638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607696" y="333118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607622" y="33311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13865" y="349193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13791" y="349193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584502" y="271076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584429" y="271076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37753" y="3632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137679" y="36327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193697" y="424850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193623" y="424850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530388" y="40350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530314" y="40350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138988" y="237887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138914" y="237887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32462" y="1974273"/>
            <a:ext cx="6043352" cy="393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084580" y="2115922"/>
            <a:ext cx="5823136" cy="3717855"/>
          </a:xfrm>
          <a:custGeom>
            <a:avLst/>
            <a:gdLst/>
            <a:ahLst/>
            <a:cxnLst/>
            <a:rect l="l" t="t" r="r" b="b"/>
            <a:pathLst>
              <a:path w="5823136" h="3717855">
                <a:moveTo>
                  <a:pt x="0" y="3717855"/>
                </a:moveTo>
                <a:lnTo>
                  <a:pt x="582313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06601" y="2102357"/>
            <a:ext cx="108428" cy="106536"/>
          </a:xfrm>
          <a:custGeom>
            <a:avLst/>
            <a:gdLst/>
            <a:ahLst/>
            <a:cxnLst/>
            <a:rect l="l" t="t" r="r" b="b"/>
            <a:pathLst>
              <a:path w="108428" h="106536">
                <a:moveTo>
                  <a:pt x="108428" y="27127"/>
                </a:moveTo>
                <a:lnTo>
                  <a:pt x="79872" y="27127"/>
                </a:lnTo>
                <a:lnTo>
                  <a:pt x="46309" y="92471"/>
                </a:lnTo>
                <a:lnTo>
                  <a:pt x="48769" y="100126"/>
                </a:lnTo>
                <a:lnTo>
                  <a:pt x="61248" y="106536"/>
                </a:lnTo>
                <a:lnTo>
                  <a:pt x="68903" y="104076"/>
                </a:lnTo>
                <a:lnTo>
                  <a:pt x="108428" y="27127"/>
                </a:lnTo>
                <a:close/>
              </a:path>
              <a:path w="108428" h="106536">
                <a:moveTo>
                  <a:pt x="122361" y="0"/>
                </a:moveTo>
                <a:lnTo>
                  <a:pt x="5453" y="4696"/>
                </a:lnTo>
                <a:lnTo>
                  <a:pt x="0" y="10605"/>
                </a:lnTo>
                <a:lnTo>
                  <a:pt x="562" y="24622"/>
                </a:lnTo>
                <a:lnTo>
                  <a:pt x="6471" y="30076"/>
                </a:lnTo>
                <a:lnTo>
                  <a:pt x="79872" y="27127"/>
                </a:lnTo>
                <a:lnTo>
                  <a:pt x="108428" y="27127"/>
                </a:lnTo>
                <a:lnTo>
                  <a:pt x="1223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 rot="19653354">
            <a:off x="2526993" y="1456913"/>
            <a:ext cx="504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0.398 (Metacritic Score) + 0.602 (Awards Won)</a:t>
            </a:r>
          </a:p>
          <a:p>
            <a:pPr algn="ctr"/>
            <a:r>
              <a:rPr lang="en-CA" sz="2000" dirty="0" smtClean="0">
                <a:solidFill>
                  <a:srgbClr val="F79646"/>
                </a:solidFill>
              </a:rPr>
              <a:t>Optimum!</a:t>
            </a:r>
            <a:endParaRPr lang="en-CA" sz="2000" dirty="0">
              <a:solidFill>
                <a:srgbClr val="F7964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4603" y="4256115"/>
            <a:ext cx="295101" cy="192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2360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93406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5615" y="4579247"/>
            <a:ext cx="5844540" cy="888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2016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o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7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8512" y="5989319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52360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51819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495223" y="603752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95223" y="603752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43689" y="603518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43689" y="60351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483318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483317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770369" y="603947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770368" y="603947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495223" y="603323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495223" y="6033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40156" y="604126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940155" y="60412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719659" y="603805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719659" y="60380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02090" y="603255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702089" y="6032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61998" y="604225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61998" y="60422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06681" y="601777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06681" y="601777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297675" y="6039423"/>
            <a:ext cx="123910" cy="146527"/>
          </a:xfrm>
          <a:custGeom>
            <a:avLst/>
            <a:gdLst/>
            <a:ahLst/>
            <a:cxnLst/>
            <a:rect l="l" t="t" r="r" b="b"/>
            <a:pathLst>
              <a:path w="123910" h="146527">
                <a:moveTo>
                  <a:pt x="69846" y="0"/>
                </a:moveTo>
                <a:lnTo>
                  <a:pt x="29407" y="12052"/>
                </a:lnTo>
                <a:lnTo>
                  <a:pt x="5138" y="44147"/>
                </a:lnTo>
                <a:lnTo>
                  <a:pt x="0" y="72685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5" y="125801"/>
                </a:lnTo>
                <a:lnTo>
                  <a:pt x="122487" y="89042"/>
                </a:lnTo>
                <a:lnTo>
                  <a:pt x="123910" y="74333"/>
                </a:lnTo>
                <a:lnTo>
                  <a:pt x="123862" y="72685"/>
                </a:lnTo>
                <a:lnTo>
                  <a:pt x="112237" y="30109"/>
                </a:lnTo>
                <a:lnTo>
                  <a:pt x="82443" y="3541"/>
                </a:lnTo>
                <a:lnTo>
                  <a:pt x="69846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297676" y="6039423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1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39875" y="604372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39875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946382" y="604092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946382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579479" y="604510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579479" y="60451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082009" y="604600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082009" y="604600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770369" y="603825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2770368" y="60382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93664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5388610" cy="75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322060" cy="1962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2D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322060" cy="3131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2D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 selec</a:t>
            </a:r>
            <a:r>
              <a:rPr lang="en-US" sz="2800" spc="125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947534" cy="4286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2D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 selec</a:t>
            </a:r>
            <a:r>
              <a:rPr lang="en-US" sz="2800" spc="125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 extrac</a:t>
            </a:r>
            <a:r>
              <a:rPr lang="en-US" sz="2800" spc="125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(0.4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*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+ 0.6*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03094" y="436837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03093" y="43683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35822" y="24009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735822" y="24009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09801" y="481852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09801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549245" y="40746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549245" y="4074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70241" y="230795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6"/>
                </a:lnTo>
                <a:lnTo>
                  <a:pt x="181336" y="265982"/>
                </a:lnTo>
                <a:lnTo>
                  <a:pt x="210045" y="237842"/>
                </a:lnTo>
                <a:lnTo>
                  <a:pt x="230410" y="200059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70241" y="23079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9512" y="254396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9512" y="25439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1124" y="34673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61123" y="346732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476772" y="42253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476772" y="42253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29489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29489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7010" y="380576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7010" y="380576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04336" y="428919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204336" y="42891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23652" y="29134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3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23652" y="29134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546318" y="465169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46318" y="465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41091" y="32116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41091" y="32116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069996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069996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486507" y="389726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486507" y="38972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33569" y="440964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33569" y="440965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3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244210" y="317289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244210" y="31728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940129" y="23911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40129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897679" y="1839506"/>
            <a:ext cx="4759101" cy="3331724"/>
          </a:xfrm>
          <a:custGeom>
            <a:avLst/>
            <a:gdLst/>
            <a:ahLst/>
            <a:cxnLst/>
            <a:rect l="l" t="t" r="r" b="b"/>
            <a:pathLst>
              <a:path w="4759101" h="3331724">
                <a:moveTo>
                  <a:pt x="0" y="0"/>
                </a:moveTo>
                <a:lnTo>
                  <a:pt x="4759101" y="0"/>
                </a:lnTo>
                <a:lnTo>
                  <a:pt x="4759101" y="3331724"/>
                </a:lnTo>
                <a:lnTo>
                  <a:pt x="0" y="33317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03094" y="436837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03093" y="43683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35822" y="24009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735822" y="24009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09801" y="481852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09801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549245" y="40746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549245" y="4074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70241" y="230795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6"/>
                </a:lnTo>
                <a:lnTo>
                  <a:pt x="181336" y="265982"/>
                </a:lnTo>
                <a:lnTo>
                  <a:pt x="210045" y="237842"/>
                </a:lnTo>
                <a:lnTo>
                  <a:pt x="230410" y="200059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70241" y="23079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9512" y="254396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9512" y="25439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1124" y="34673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61123" y="346732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476772" y="42253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476772" y="42253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29489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29489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7010" y="380576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7010" y="380576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04336" y="428919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204336" y="42891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23652" y="29134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3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23652" y="29134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546318" y="465169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46318" y="465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41091" y="32116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41091" y="32116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069996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069996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486507" y="389726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486507" y="38972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33569" y="440964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33569" y="440965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3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244210" y="317289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244210" y="31728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940129" y="23911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40129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  <a:p>
            <a:pPr marL="3068955">
              <a:lnSpc>
                <a:spcPts val="2840"/>
              </a:lnSpc>
            </a:pPr>
            <a:r>
              <a:rPr lang="en-CA" sz="2400" dirty="0" smtClean="0">
                <a:solidFill>
                  <a:srgbClr val="F79646"/>
                </a:solidFill>
                <a:latin typeface="Calibri"/>
                <a:cs typeface="Calibri"/>
              </a:rPr>
              <a:t>Optimum</a:t>
            </a:r>
            <a:r>
              <a:rPr sz="2400" spc="-20" dirty="0" smtClean="0">
                <a:solidFill>
                  <a:srgbClr val="F79646"/>
                </a:solidFill>
                <a:latin typeface="Calibri"/>
                <a:cs typeface="Calibri"/>
              </a:rPr>
              <a:t> plan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D9D9D9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  <a:p>
            <a:pPr marL="3068955">
              <a:lnSpc>
                <a:spcPts val="2840"/>
              </a:lnSpc>
            </a:pPr>
            <a:r>
              <a:rPr lang="en-CA" sz="2400" dirty="0" smtClean="0">
                <a:solidFill>
                  <a:srgbClr val="F79646"/>
                </a:solidFill>
                <a:latin typeface="Calibri"/>
                <a:cs typeface="Calibri"/>
              </a:rPr>
              <a:t>Optimum</a:t>
            </a:r>
            <a:r>
              <a:rPr sz="2400" spc="-20" dirty="0" smtClean="0">
                <a:solidFill>
                  <a:srgbClr val="F79646"/>
                </a:solidFill>
                <a:latin typeface="Calibri"/>
                <a:cs typeface="Calibri"/>
              </a:rPr>
              <a:t> plan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cast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 rot="16986674">
            <a:off x="1539357" y="3186493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627422">
            <a:off x="4441357" y="5969884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4603" y="4256115"/>
            <a:ext cx="295101" cy="192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2360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93406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608512" y="5989319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652360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1819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72588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72588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97511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7511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495223" y="447542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495223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29115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129115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126366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26366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23339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23339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377881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377881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409861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409861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57499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6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57499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543689" y="444389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43689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79285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79285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83318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483317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5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55615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57423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57423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770369" y="592267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770368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495223" y="560986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495223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40156" y="5296718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40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940155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719659" y="533729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719659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02090" y="566757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702089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61998" y="5385303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61998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06681" y="4703867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06681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297675" y="5134285"/>
            <a:ext cx="123910" cy="146528"/>
          </a:xfrm>
          <a:custGeom>
            <a:avLst/>
            <a:gdLst/>
            <a:ahLst/>
            <a:cxnLst/>
            <a:rect l="l" t="t" r="r" b="b"/>
            <a:pathLst>
              <a:path w="123910" h="146528">
                <a:moveTo>
                  <a:pt x="69846" y="0"/>
                </a:moveTo>
                <a:lnTo>
                  <a:pt x="29408" y="12052"/>
                </a:lnTo>
                <a:lnTo>
                  <a:pt x="5138" y="44147"/>
                </a:lnTo>
                <a:lnTo>
                  <a:pt x="0" y="72685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4" y="125802"/>
                </a:lnTo>
                <a:lnTo>
                  <a:pt x="122487" y="89043"/>
                </a:lnTo>
                <a:lnTo>
                  <a:pt x="123910" y="74335"/>
                </a:lnTo>
                <a:lnTo>
                  <a:pt x="123862" y="72685"/>
                </a:lnTo>
                <a:lnTo>
                  <a:pt x="112237" y="30109"/>
                </a:lnTo>
                <a:lnTo>
                  <a:pt x="82443" y="3541"/>
                </a:lnTo>
                <a:lnTo>
                  <a:pt x="69846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297676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39875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39875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09006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309006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946382" y="522338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946382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579479" y="584072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579479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837002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2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837002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082009" y="591461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082009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949662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949662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77881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377881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203161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203161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770369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2770368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133743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33743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763492" y="4579247"/>
            <a:ext cx="407098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o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nsions: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Mo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space bu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still</a:t>
            </a:r>
            <a:r>
              <a:rPr sz="2400" spc="105" dirty="0" smtClean="0">
                <a:solidFill>
                  <a:srgbClr val="7F7F7F"/>
                </a:solidFill>
                <a:latin typeface="Calibri"/>
                <a:cs typeface="Calibri"/>
              </a:rPr>
              <a:t> 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so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93664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96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D9D9D9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Feature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  <a:p>
            <a:pPr marL="3068955">
              <a:lnSpc>
                <a:spcPts val="2840"/>
              </a:lnSpc>
            </a:pPr>
            <a:r>
              <a:rPr lang="en-CA" sz="2400" dirty="0" smtClean="0">
                <a:solidFill>
                  <a:srgbClr val="F79646"/>
                </a:solidFill>
                <a:latin typeface="Calibri"/>
                <a:cs typeface="Calibri"/>
              </a:rPr>
              <a:t>Optimum</a:t>
            </a:r>
            <a:r>
              <a:rPr sz="2400" spc="-20" dirty="0" smtClean="0">
                <a:solidFill>
                  <a:srgbClr val="F79646"/>
                </a:solidFill>
                <a:latin typeface="Calibri"/>
                <a:cs typeface="Calibri"/>
              </a:rPr>
              <a:t> plan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193370" y="4464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193370" y="4464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38639" y="291863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38639" y="291863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56439" y="272511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456439" y="272511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717961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717960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04126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04126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584811" y="378371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584811" y="378371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981397" y="343933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81397" y="343933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61833" y="307576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61833" y="30757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322282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322282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095222" y="406560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095222" y="406560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030466" y="481610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030466" y="48161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854033" y="329630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854033" y="329630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325965" y="377657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325965" y="377657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524720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1"/>
                </a:lnTo>
                <a:lnTo>
                  <a:pt x="230412" y="200058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524720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551952" y="404028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551952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88478" y="295108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388478" y="29510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cast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 rot="16986674">
            <a:off x="1539357" y="3186493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627422">
            <a:off x="4441357" y="5969884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1738359"/>
            <a:ext cx="585724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lang="en-CA" sz="2800" dirty="0" smtClean="0">
                <a:solidFill>
                  <a:srgbClr val="4F81BD"/>
                </a:solidFill>
                <a:latin typeface="Calibri"/>
                <a:cs typeface="Calibri"/>
              </a:rPr>
              <a:t>sklearn.decomposition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b="1" spc="-20" dirty="0" smtClean="0">
                <a:solidFill>
                  <a:srgbClr val="7F7F7F"/>
                </a:solidFill>
                <a:latin typeface="Calibri"/>
                <a:cs typeface="Calibri"/>
              </a:rPr>
              <a:t>po</a:t>
            </a:r>
            <a:r>
              <a:rPr sz="2800" b="1" spc="-10" dirty="0" smtClean="0">
                <a:solidFill>
                  <a:srgbClr val="7F7F7F"/>
                </a:solidFill>
                <a:latin typeface="Calibri"/>
                <a:cs typeface="Calibri"/>
              </a:rPr>
              <a:t>rt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PCA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887" y="3021059"/>
            <a:ext cx="545782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reducer = PCA( n_c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600" spc="-25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6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ents = 20 )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3340"/>
              </a:lnSpc>
            </a:pP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reduced_X = reducer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600" spc="0" dirty="0" smtClean="0">
                <a:solidFill>
                  <a:srgbClr val="7F7F7F"/>
                </a:solidFill>
                <a:latin typeface="Calibri"/>
                <a:cs typeface="Calibri"/>
              </a:rPr>
              <a:t>ﬁ</a:t>
            </a: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t_transf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600" spc="-20" dirty="0" smtClean="0">
                <a:solidFill>
                  <a:srgbClr val="7F7F7F"/>
                </a:solidFill>
                <a:latin typeface="Calibri"/>
                <a:cs typeface="Calibri"/>
              </a:rPr>
              <a:t>rm(X)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061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w and 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y to us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PCA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518275" cy="3444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Imp</a:t>
            </a:r>
            <a:r>
              <a:rPr sz="2800" spc="-10" dirty="0" smtClean="0">
                <a:solidFill>
                  <a:srgbClr val="4BACC6"/>
                </a:solidFill>
                <a:latin typeface="Calibri"/>
                <a:cs typeface="Calibri"/>
              </a:rPr>
              <a:t>r</a:t>
            </a:r>
            <a:r>
              <a:rPr sz="28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ving </a:t>
            </a:r>
            <a:r>
              <a:rPr sz="2800" spc="-20" dirty="0" smtClean="0">
                <a:solidFill>
                  <a:srgbClr val="4BACC6"/>
                </a:solidFill>
                <a:latin typeface="Calibri"/>
                <a:cs typeface="Calibri"/>
              </a:rPr>
              <a:t>y</a:t>
            </a:r>
            <a:r>
              <a:rPr sz="28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4BACC6"/>
                </a:solidFill>
                <a:latin typeface="Calibri"/>
                <a:cs typeface="Calibri"/>
              </a:rPr>
              <a:t>u</a:t>
            </a:r>
            <a:r>
              <a:rPr sz="2800" spc="-10" dirty="0" smtClean="0">
                <a:solidFill>
                  <a:srgbClr val="4BACC6"/>
                </a:solidFill>
                <a:latin typeface="Calibri"/>
                <a:cs typeface="Calibri"/>
              </a:rPr>
              <a:t>r 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clustering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Imp</a:t>
            </a:r>
            <a:r>
              <a:rPr sz="2800" spc="-1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ving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y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u</a:t>
            </a:r>
            <a:r>
              <a:rPr sz="2800" spc="-10" dirty="0" smtClean="0">
                <a:solidFill>
                  <a:srgbClr val="9BBB59"/>
                </a:solidFill>
                <a:latin typeface="Calibri"/>
                <a:cs typeface="Calibri"/>
              </a:rPr>
              <a:t>r </a:t>
            </a:r>
            <a:r>
              <a:rPr lang="en-CA"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lang="en-CA" sz="2800" dirty="0" smtClean="0">
                <a:solidFill>
                  <a:srgbClr val="7F7F7F"/>
                </a:solidFill>
                <a:latin typeface="Calibri"/>
                <a:cs typeface="Calibri"/>
              </a:rPr>
              <a:t>alternative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 to feature selec</a:t>
            </a:r>
            <a:r>
              <a:rPr lang="en-US" sz="2800" spc="125" dirty="0" smtClean="0">
                <a:solidFill>
                  <a:srgbClr val="7F7F7F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n)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C0504D"/>
                </a:solidFill>
                <a:latin typeface="Calibri"/>
                <a:cs typeface="Calibri"/>
              </a:rPr>
              <a:t>Visualizin</a:t>
            </a:r>
            <a:r>
              <a:rPr sz="2800" spc="-15" dirty="0" smtClean="0">
                <a:solidFill>
                  <a:srgbClr val="C0504D"/>
                </a:solidFill>
                <a:latin typeface="Calibri"/>
                <a:cs typeface="Calibri"/>
              </a:rPr>
              <a:t>g high di</a:t>
            </a:r>
            <a:r>
              <a:rPr sz="2800" spc="-20" dirty="0" smtClean="0">
                <a:solidFill>
                  <a:srgbClr val="C0504D"/>
                </a:solidFill>
                <a:latin typeface="Calibri"/>
                <a:cs typeface="Calibri"/>
              </a:rPr>
              <a:t>mensi</a:t>
            </a:r>
            <a:r>
              <a:rPr sz="28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C0504D"/>
                </a:solidFill>
                <a:latin typeface="Calibri"/>
                <a:cs typeface="Calibri"/>
              </a:rPr>
              <a:t>nal d</a:t>
            </a:r>
            <a:r>
              <a:rPr sz="2800" spc="-15" dirty="0" smtClean="0">
                <a:solidFill>
                  <a:srgbClr val="C0504D"/>
                </a:solidFill>
                <a:latin typeface="Calibri"/>
                <a:cs typeface="Calibri"/>
              </a:rPr>
              <a:t>ata in </a:t>
            </a:r>
            <a:r>
              <a:rPr sz="2800" spc="-20" dirty="0" smtClean="0">
                <a:solidFill>
                  <a:srgbClr val="C0504D"/>
                </a:solidFill>
                <a:latin typeface="Calibri"/>
                <a:cs typeface="Calibri"/>
              </a:rPr>
              <a:t>2</a:t>
            </a:r>
            <a:r>
              <a:rPr sz="2800" spc="0" dirty="0" smtClean="0">
                <a:solidFill>
                  <a:srgbClr val="C0504D"/>
                </a:solidFill>
                <a:latin typeface="Calibri"/>
                <a:cs typeface="Calibri"/>
              </a:rPr>
              <a:t>D </a:t>
            </a:r>
            <a:r>
              <a:rPr sz="28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800" spc="-10" dirty="0" smtClean="0">
                <a:solidFill>
                  <a:srgbClr val="C0504D"/>
                </a:solidFill>
                <a:latin typeface="Calibri"/>
                <a:cs typeface="Calibri"/>
              </a:rPr>
              <a:t>r </a:t>
            </a:r>
            <a:r>
              <a:rPr sz="2800" spc="-20" dirty="0" smtClean="0">
                <a:solidFill>
                  <a:srgbClr val="C0504D"/>
                </a:solidFill>
                <a:latin typeface="Calibri"/>
                <a:cs typeface="Calibri"/>
              </a:rPr>
              <a:t>3</a:t>
            </a:r>
            <a:r>
              <a:rPr sz="2800" spc="0" dirty="0" smtClean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8064A2"/>
                </a:solidFill>
                <a:latin typeface="Calibri"/>
                <a:cs typeface="Calibri"/>
              </a:rPr>
              <a:t>D</a:t>
            </a:r>
            <a:r>
              <a:rPr sz="2800" spc="-15" dirty="0" smtClean="0">
                <a:solidFill>
                  <a:srgbClr val="8064A2"/>
                </a:solidFill>
                <a:latin typeface="Calibri"/>
                <a:cs typeface="Calibri"/>
              </a:rPr>
              <a:t>ata c</a:t>
            </a:r>
            <a:r>
              <a:rPr sz="28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800" spc="-25" dirty="0" smtClean="0">
                <a:solidFill>
                  <a:srgbClr val="8064A2"/>
                </a:solidFill>
                <a:latin typeface="Calibri"/>
                <a:cs typeface="Calibri"/>
              </a:rPr>
              <a:t>mp</a:t>
            </a:r>
            <a:r>
              <a:rPr sz="2800" spc="-15" dirty="0" smtClean="0">
                <a:solidFill>
                  <a:srgbClr val="8064A2"/>
                </a:solidFill>
                <a:latin typeface="Calibri"/>
                <a:cs typeface="Calibri"/>
              </a:rPr>
              <a:t>ressi</a:t>
            </a:r>
            <a:r>
              <a:rPr sz="28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8064A2"/>
                </a:solidFill>
                <a:latin typeface="Calibri"/>
                <a:cs typeface="Calibri"/>
              </a:rPr>
              <a:t>n </a:t>
            </a:r>
            <a:r>
              <a:rPr sz="2800" spc="-25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2800" spc="0" dirty="0" smtClean="0">
                <a:solidFill>
                  <a:srgbClr val="8064A2"/>
                </a:solidFill>
                <a:latin typeface="Calibri"/>
                <a:cs typeface="Calibri"/>
              </a:rPr>
              <a:t>ith </a:t>
            </a:r>
            <a:r>
              <a:rPr lang="en-CA" sz="2800" dirty="0" smtClean="0">
                <a:solidFill>
                  <a:srgbClr val="8064A2"/>
                </a:solidFill>
                <a:latin typeface="Calibri"/>
                <a:cs typeface="Calibri"/>
              </a:rPr>
              <a:t>little</a:t>
            </a:r>
            <a:r>
              <a:rPr sz="2800" spc="-15" dirty="0" smtClean="0">
                <a:solidFill>
                  <a:srgbClr val="8064A2"/>
                </a:solidFill>
                <a:latin typeface="Calibri"/>
                <a:cs typeface="Calibri"/>
              </a:rPr>
              <a:t> l</a:t>
            </a:r>
            <a:r>
              <a:rPr sz="28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8064A2"/>
                </a:solidFill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295400"/>
            <a:ext cx="6366497" cy="867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 Math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2162555"/>
            <a:ext cx="7211695" cy="355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900"/>
              </a:lnSpc>
              <a:spcBef>
                <a:spcPts val="2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ecto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rs 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eﬁning the reduced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yperplane are eigenvecto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5" dirty="0">
                <a:solidFill>
                  <a:srgbClr val="7F7F7F"/>
                </a:solidFill>
                <a:latin typeface="Calibri"/>
                <a:cs typeface="Calibri"/>
              </a:rPr>
              <a:t>the covari</a:t>
            </a:r>
            <a:r>
              <a:rPr lang="en-US" sz="2400" spc="-1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7F7F7F"/>
                </a:solidFill>
                <a:latin typeface="Calibri"/>
                <a:cs typeface="Calibri"/>
              </a:rPr>
              <a:t>nce matrix of the features.</a:t>
            </a: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r>
              <a:rPr lang="en-US" sz="2400" spc="-15" dirty="0">
                <a:solidFill>
                  <a:srgbClr val="7F7F7F"/>
                </a:solidFill>
                <a:latin typeface="Calibri"/>
                <a:cs typeface="Calibri"/>
              </a:rPr>
              <a:t>Singular Value 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Decomposition (SVD) is a related decomposition that can be used to solve the PCA problem as well, and with better numeric properties.</a:t>
            </a: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(See notebook.)</a:t>
            </a: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63461" y="555936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63460" y="555936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19408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19408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14193" y="4256443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14193" y="425644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8085" y="460225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8085" y="46022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45336" y="508658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45336" y="50865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42308" y="5259590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42308" y="52595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6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596851" y="4841140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596851" y="484114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276468" y="529940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76468" y="52994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62660" y="4224905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62660" y="42249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11820" y="467410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01182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702287" y="46002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702287" y="46002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776392" y="497053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776392" y="497053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714193" y="5390882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714193" y="539088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159126" y="507773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159126" y="507773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938630" y="51183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38630" y="51183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921061" y="544859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921060" y="544859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780969" y="51663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780969" y="51663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925652" y="448488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925651" y="448488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516646" y="4915300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6" y="12053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3" y="125802"/>
                </a:lnTo>
                <a:lnTo>
                  <a:pt x="122486" y="89042"/>
                </a:lnTo>
                <a:lnTo>
                  <a:pt x="123909" y="74333"/>
                </a:lnTo>
                <a:lnTo>
                  <a:pt x="123861" y="72686"/>
                </a:lnTo>
                <a:lnTo>
                  <a:pt x="112235" y="30110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516645" y="4915300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758845" y="474441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758845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527976" y="538852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527976" y="538852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165353" y="500439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165353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798450" y="56217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798450" y="56217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055971" y="5278384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055971" y="5278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99351" y="559637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99350" y="559637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168631" y="48937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168631" y="48937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596851" y="51856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596851" y="51856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422131" y="500439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422131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989340" y="4841140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989339" y="484114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1352182" y="4350458"/>
            <a:ext cx="6011545" cy="613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  <a:p>
            <a:pPr marL="3796029">
              <a:lnSpc>
                <a:spcPts val="252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0359" y="531463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0359" y="531463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14193" y="452124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14193" y="452124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8085" y="460225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8085" y="46022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59650" y="566029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59650" y="56602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217797" y="500439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217796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276468" y="529940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76468" y="52994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62660" y="4596634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62660" y="459663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11820" y="467410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01182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484084" y="5373301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484084" y="53733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570159" y="594594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570159" y="594594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516646" y="4915300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6" y="12053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3" y="125802"/>
                </a:lnTo>
                <a:lnTo>
                  <a:pt x="122486" y="89042"/>
                </a:lnTo>
                <a:lnTo>
                  <a:pt x="123909" y="74333"/>
                </a:lnTo>
                <a:lnTo>
                  <a:pt x="123861" y="72686"/>
                </a:lnTo>
                <a:lnTo>
                  <a:pt x="112235" y="30110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516645" y="4915300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596320" y="4859551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96320" y="48595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399302" y="627376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99302" y="62737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714193" y="613692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714193" y="61369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129161" y="55414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129161" y="55414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99351" y="597227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99350" y="59722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301775" y="538852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301775" y="538852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792446" y="502968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792446" y="50296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011820" y="51481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011820" y="51481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1352182" y="4350458"/>
            <a:ext cx="6912609" cy="1337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  <a:p>
            <a:pPr marL="3796029">
              <a:lnSpc>
                <a:spcPts val="252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nsions:</a:t>
            </a:r>
            <a:endParaRPr sz="2400" dirty="0">
              <a:latin typeface="Calibri"/>
              <a:cs typeface="Calibri"/>
            </a:endParaRPr>
          </a:p>
          <a:p>
            <a:pPr marL="3796029" marR="12700">
              <a:lnSpc>
                <a:spcPts val="29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arger space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 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less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0359" y="531463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0359" y="531463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14193" y="452124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14193" y="452124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8085" y="460225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8085" y="46022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59650" y="566029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59650" y="56602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217797" y="500439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217796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276468" y="529940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76468" y="52994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62660" y="4596634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62660" y="459663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11820" y="467410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01182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352182" y="4350458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484084" y="5373301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484084" y="53733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570159" y="594594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570159" y="594594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516646" y="4915300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6" y="12053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3" y="125802"/>
                </a:lnTo>
                <a:lnTo>
                  <a:pt x="122486" y="89042"/>
                </a:lnTo>
                <a:lnTo>
                  <a:pt x="123909" y="74333"/>
                </a:lnTo>
                <a:lnTo>
                  <a:pt x="123861" y="72686"/>
                </a:lnTo>
                <a:lnTo>
                  <a:pt x="112235" y="30110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516645" y="4915300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96320" y="4859551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96320" y="48595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99302" y="627376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399302" y="62737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714193" y="613692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714193" y="61369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129161" y="55414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29161" y="55414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99351" y="597227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199350" y="59722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301775" y="538852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301775" y="538852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792446" y="502968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792446" y="50296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011820" y="51481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011820" y="51481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5136131" y="4579247"/>
            <a:ext cx="207772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Four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995054" y="4875414"/>
            <a:ext cx="2751512" cy="1147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043454" y="5012943"/>
            <a:ext cx="2531430" cy="932673"/>
          </a:xfrm>
          <a:custGeom>
            <a:avLst/>
            <a:gdLst/>
            <a:ahLst/>
            <a:cxnLst/>
            <a:rect l="l" t="t" r="r" b="b"/>
            <a:pathLst>
              <a:path w="2531430" h="932673">
                <a:moveTo>
                  <a:pt x="0" y="932673"/>
                </a:moveTo>
                <a:lnTo>
                  <a:pt x="253143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474288" y="4983849"/>
            <a:ext cx="124246" cy="111406"/>
          </a:xfrm>
          <a:custGeom>
            <a:avLst/>
            <a:gdLst/>
            <a:ahLst/>
            <a:cxnLst/>
            <a:rect l="l" t="t" r="r" b="b"/>
            <a:pathLst>
              <a:path w="124246" h="111406">
                <a:moveTo>
                  <a:pt x="9032" y="0"/>
                </a:moveTo>
                <a:lnTo>
                  <a:pt x="2442" y="4608"/>
                </a:lnTo>
                <a:lnTo>
                  <a:pt x="0" y="18422"/>
                </a:lnTo>
                <a:lnTo>
                  <a:pt x="4607" y="25012"/>
                </a:lnTo>
                <a:lnTo>
                  <a:pt x="76945" y="37807"/>
                </a:lnTo>
                <a:lnTo>
                  <a:pt x="30200" y="94475"/>
                </a:lnTo>
                <a:lnTo>
                  <a:pt x="30968" y="102480"/>
                </a:lnTo>
                <a:lnTo>
                  <a:pt x="41790" y="111406"/>
                </a:lnTo>
                <a:lnTo>
                  <a:pt x="49795" y="110638"/>
                </a:lnTo>
                <a:lnTo>
                  <a:pt x="124246" y="20379"/>
                </a:lnTo>
                <a:lnTo>
                  <a:pt x="903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4360715" y="4695060"/>
            <a:ext cx="37909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0715" y="4680461"/>
            <a:ext cx="37909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5054" y="4875414"/>
            <a:ext cx="2751512" cy="114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3454" y="5012943"/>
            <a:ext cx="2531430" cy="932673"/>
          </a:xfrm>
          <a:custGeom>
            <a:avLst/>
            <a:gdLst/>
            <a:ahLst/>
            <a:cxnLst/>
            <a:rect l="l" t="t" r="r" b="b"/>
            <a:pathLst>
              <a:path w="2531430" h="932673">
                <a:moveTo>
                  <a:pt x="0" y="932673"/>
                </a:moveTo>
                <a:lnTo>
                  <a:pt x="253143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474288" y="4983849"/>
            <a:ext cx="124246" cy="111406"/>
          </a:xfrm>
          <a:custGeom>
            <a:avLst/>
            <a:gdLst/>
            <a:ahLst/>
            <a:cxnLst/>
            <a:rect l="l" t="t" r="r" b="b"/>
            <a:pathLst>
              <a:path w="124246" h="111406">
                <a:moveTo>
                  <a:pt x="9032" y="0"/>
                </a:moveTo>
                <a:lnTo>
                  <a:pt x="2442" y="4608"/>
                </a:lnTo>
                <a:lnTo>
                  <a:pt x="0" y="18422"/>
                </a:lnTo>
                <a:lnTo>
                  <a:pt x="4607" y="25012"/>
                </a:lnTo>
                <a:lnTo>
                  <a:pt x="76945" y="37807"/>
                </a:lnTo>
                <a:lnTo>
                  <a:pt x="30200" y="94475"/>
                </a:lnTo>
                <a:lnTo>
                  <a:pt x="30968" y="102480"/>
                </a:lnTo>
                <a:lnTo>
                  <a:pt x="41790" y="111406"/>
                </a:lnTo>
                <a:lnTo>
                  <a:pt x="49795" y="110638"/>
                </a:lnTo>
                <a:lnTo>
                  <a:pt x="124246" y="20379"/>
                </a:lnTo>
                <a:lnTo>
                  <a:pt x="903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747189" y="64953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47189" y="64953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6705" y="51774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486705" y="51774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03165" y="4244052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03165" y="424405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905535" y="4302451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905535" y="43024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350011" y="562265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50011" y="562265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306751" y="630690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306750" y="63069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568149" y="448115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68149" y="44811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893734" y="568918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93734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568196" y="500439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568196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539787" y="4258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539787" y="4258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833656" y="41874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833656" y="41874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611128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611128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352182" y="4350458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91834" y="5073367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991834" y="50733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235796" y="541138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235796" y="541138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169156" y="635698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169155" y="635698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852799" y="522641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852799" y="522641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400299" y="47931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400299" y="47931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570159" y="594594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70159" y="594594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134742" y="5221150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134742" y="52211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128170" y="4768413"/>
            <a:ext cx="123909" cy="146527"/>
          </a:xfrm>
          <a:custGeom>
            <a:avLst/>
            <a:gdLst/>
            <a:ahLst/>
            <a:cxnLst/>
            <a:rect l="l" t="t" r="r" b="b"/>
            <a:pathLst>
              <a:path w="123909" h="146527">
                <a:moveTo>
                  <a:pt x="69845" y="0"/>
                </a:moveTo>
                <a:lnTo>
                  <a:pt x="29406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7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0"/>
                </a:lnTo>
                <a:lnTo>
                  <a:pt x="122486" y="89040"/>
                </a:lnTo>
                <a:lnTo>
                  <a:pt x="123909" y="74331"/>
                </a:lnTo>
                <a:lnTo>
                  <a:pt x="123861" y="72686"/>
                </a:lnTo>
                <a:lnTo>
                  <a:pt x="112235" y="30109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128169" y="4768413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082009" y="464532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082009" y="464532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722297" y="62451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722297" y="62451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868835" y="494388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9" y="147410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868835" y="49438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083041" y="60520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083041" y="60520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516643" y="55414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516643" y="55414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839639" y="571338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839639" y="571338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387269" y="539118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387269" y="539118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276468" y="552859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2276468" y="552859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2201468" y="45911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2201468" y="45911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3381118" y="51481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381118" y="51481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971870" y="45491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971870" y="454910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5136131" y="4579247"/>
            <a:ext cx="362648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Four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lang="en-US" sz="2400" spc="-20" dirty="0" err="1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err="1" smtClean="0">
                <a:solidFill>
                  <a:srgbClr val="7F7F7F"/>
                </a:solidFill>
                <a:latin typeface="Calibri"/>
                <a:cs typeface="Calibri"/>
              </a:rPr>
              <a:t>mg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qui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 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913</Words>
  <Application>Microsoft Macintosh PowerPoint</Application>
  <PresentationFormat>On-screen Show (4:3)</PresentationFormat>
  <Paragraphs>296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PowerPoint Presentation</vt:lpstr>
      <vt:lpstr>Curse of Dimensionality</vt:lpstr>
      <vt:lpstr>Curse of Dimensionality</vt:lpstr>
      <vt:lpstr>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 Healthy / Heart Disease</vt:lpstr>
      <vt:lpstr>Feature Selection Healthy / Heart Disease</vt:lpstr>
      <vt:lpstr>Feature Selection Healthy / Heart Disease</vt:lpstr>
      <vt:lpstr>Feature Selection Healthy / Heart Disease</vt:lpstr>
      <vt:lpstr>Feature Selection Healthy / Heart Disease</vt:lpstr>
      <vt:lpstr>Feature Selection</vt:lpstr>
      <vt:lpstr>Feature Selection</vt:lpstr>
      <vt:lpstr>Feature Selection</vt:lpstr>
      <vt:lpstr>Feature Selection</vt:lpstr>
      <vt:lpstr>Feature Selection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 (PCA)</vt:lpstr>
      <vt:lpstr>Feature Extraction</vt:lpstr>
      <vt:lpstr>Feature Extraction</vt:lpstr>
      <vt:lpstr>Feature Extraction</vt:lpstr>
      <vt:lpstr>Feature Extraction</vt:lpstr>
      <vt:lpstr>3D → 2D Feature Selection</vt:lpstr>
      <vt:lpstr>3D → 2D Feature Selection</vt:lpstr>
      <vt:lpstr>3D → 2D Feature Selection</vt:lpstr>
      <vt:lpstr>3D → 2D Feature Extraction (PCA)</vt:lpstr>
      <vt:lpstr>3D → 2D Feature Extraction (PCA) Optimum plane</vt:lpstr>
      <vt:lpstr>3D → 2D Feature Extraction (PCA) Optimum plane</vt:lpstr>
      <vt:lpstr>3D → 2D Feature Extraction (PCA) Optimum plane</vt:lpstr>
      <vt:lpstr>PowerPoint Presentation</vt:lpstr>
      <vt:lpstr>How and why to use PCA</vt:lpstr>
      <vt:lpstr>PCA Math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 B</cp:lastModifiedBy>
  <cp:revision>81</cp:revision>
  <dcterms:created xsi:type="dcterms:W3CDTF">2014-12-22T13:29:11Z</dcterms:created>
  <dcterms:modified xsi:type="dcterms:W3CDTF">2018-02-27T18:37:08Z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2014-10-23T00:00:00Z</vt:filetime>
  </property>
  <property fmtid="{D5CDD505-2E9C-101B-9397-08002B2CF9AE}" pid="3" name="LastSaved">
    <vt:filetime>2014-12-22T00:00:00Z</vt:filetime>
  </property>
</Properties>
</file>