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5"/>
  </p:notes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5" r:id="rId12"/>
    <p:sldId id="286" r:id="rId13"/>
    <p:sldId id="28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A71F66B5-C813-4B57-904A-F4CF5A05F479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2A8CF0E9-D788-457C-BD76-978A3658D53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519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FC440-9822-4A31-AD7B-E74C48EA65B7}" type="slidenum">
              <a:rPr lang="ar-SA" smtClean="0"/>
              <a:t>13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91722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540-7A9F-4B34-BAEC-EBC745D4E473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0272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540-7A9F-4B34-BAEC-EBC745D4E473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9738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540-7A9F-4B34-BAEC-EBC745D4E473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9968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540-7A9F-4B34-BAEC-EBC745D4E473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18498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540-7A9F-4B34-BAEC-EBC745D4E473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2389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540-7A9F-4B34-BAEC-EBC745D4E473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66199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540-7A9F-4B34-BAEC-EBC745D4E473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16093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540-7A9F-4B34-BAEC-EBC745D4E473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0085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540-7A9F-4B34-BAEC-EBC745D4E473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2699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540-7A9F-4B34-BAEC-EBC745D4E473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7514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540-7A9F-4B34-BAEC-EBC745D4E473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4132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540-7A9F-4B34-BAEC-EBC745D4E473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7200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540-7A9F-4B34-BAEC-EBC745D4E473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9439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540-7A9F-4B34-BAEC-EBC745D4E473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6316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540-7A9F-4B34-BAEC-EBC745D4E473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8231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D540-7A9F-4B34-BAEC-EBC745D4E473}" type="datetimeFigureOut">
              <a:rPr lang="ar-SA" smtClean="0"/>
              <a:t>6/17/1440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0914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AD540-7A9F-4B34-BAEC-EBC745D4E473}" type="datetimeFigureOut">
              <a:rPr lang="ar-SA" smtClean="0"/>
              <a:t>6/17/1440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3098F8-634C-4D3D-BA4A-4EDA128784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6734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C2F42A-3D7E-4E28-8B15-E50F2D05E45E}"/>
              </a:ext>
            </a:extLst>
          </p:cNvPr>
          <p:cNvSpPr/>
          <p:nvPr/>
        </p:nvSpPr>
        <p:spPr>
          <a:xfrm>
            <a:off x="900120" y="499214"/>
            <a:ext cx="8354291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br>
              <a:rPr lang="en-US" dirty="0"/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Faculty of Engineering &amp; Information Technology</a:t>
            </a:r>
            <a:br>
              <a:rPr lang="en-US" sz="2400" dirty="0"/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Al-AZHAR UNIVERSITY-GAZA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Digital Signal Processing (DSP)  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   (ITCC 4325) </a:t>
            </a:r>
            <a:endParaRPr lang="ar-S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C1312365-15CC-4B83-8FDD-E64D02CDFA8A}"/>
              </a:ext>
            </a:extLst>
          </p:cNvPr>
          <p:cNvSpPr/>
          <p:nvPr/>
        </p:nvSpPr>
        <p:spPr>
          <a:xfrm>
            <a:off x="2029265" y="3800131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Teacher Assistant: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Eng. Dalia Tariq Alhindi</a:t>
            </a:r>
            <a:br>
              <a:rPr lang="en-US" sz="2400" dirty="0"/>
            </a:b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Supervised by: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Dr. Ali Awad</a:t>
            </a:r>
            <a:endParaRPr lang="ar-SA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73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DB2109-D8CD-4F80-B9C1-168C6C9F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829153"/>
            <a:ext cx="683339" cy="365125"/>
          </a:xfrm>
        </p:spPr>
        <p:txBody>
          <a:bodyPr/>
          <a:lstStyle/>
          <a:p>
            <a:fld id="{E90B6367-F956-425B-8D70-985F97C47ECA}" type="slidenum">
              <a:rPr lang="ar-SA" smtClean="0"/>
              <a:t>10</a:t>
            </a:fld>
            <a:endParaRPr lang="ar-S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89DBD7-09EE-48C5-82D4-BE66A5D1E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36" y="999623"/>
            <a:ext cx="5519224" cy="13844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D2E5EA-DC2F-4338-839D-331C40D18D45}"/>
              </a:ext>
            </a:extLst>
          </p:cNvPr>
          <p:cNvSpPr/>
          <p:nvPr/>
        </p:nvSpPr>
        <p:spPr>
          <a:xfrm>
            <a:off x="536205" y="257924"/>
            <a:ext cx="24061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&gt;&gt; Solution:</a:t>
            </a:r>
            <a:endParaRPr lang="ar-SA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92C7B-6155-4A5B-94BD-1CC0B2A78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79" y="2602523"/>
            <a:ext cx="6288258" cy="408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20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754858-7EC3-42A7-9584-417572E3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11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3F03C1-A99F-4159-8791-725C9E6C5FDB}"/>
              </a:ext>
            </a:extLst>
          </p:cNvPr>
          <p:cNvSpPr/>
          <p:nvPr/>
        </p:nvSpPr>
        <p:spPr>
          <a:xfrm>
            <a:off x="346378" y="304186"/>
            <a:ext cx="3289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Implementation 2:</a:t>
            </a:r>
            <a:endParaRPr lang="ar-SA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E6ACB15-62EA-4F3A-8801-716ECCA7C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308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65289-3DE1-4CF0-808A-A3CBFE63C19E}"/>
              </a:ext>
            </a:extLst>
          </p:cNvPr>
          <p:cNvSpPr txBox="1"/>
          <p:nvPr/>
        </p:nvSpPr>
        <p:spPr>
          <a:xfrm>
            <a:off x="576776" y="1181686"/>
            <a:ext cx="4783016" cy="56323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NewRomanPSMT"/>
              </a:rPr>
              <a:t>clc;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clear 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all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close 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all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228B22"/>
                </a:solidFill>
                <a:latin typeface="TimesNewRomanPSMT"/>
              </a:rPr>
              <a:t>%Arithmetic operations on signals</a:t>
            </a:r>
            <a:br>
              <a:rPr lang="en-US" dirty="0">
                <a:solidFill>
                  <a:srgbClr val="228B22"/>
                </a:solidFill>
                <a:latin typeface="TimesNewRomanPSMT"/>
              </a:rPr>
            </a:br>
            <a:r>
              <a:rPr lang="en-US" dirty="0">
                <a:solidFill>
                  <a:srgbClr val="228B22"/>
                </a:solidFill>
                <a:latin typeface="TimesNewRomanPSMT"/>
              </a:rPr>
              <a:t>%Addition and multiplication of two signals</a:t>
            </a:r>
            <a:br>
              <a:rPr lang="en-US" dirty="0">
                <a:solidFill>
                  <a:srgbClr val="228B22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x1=input(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'Enter the sequence of first signal:'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x2=input(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'Enter the sequence of second signal:’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TimesNewRomanPSMT"/>
              </a:rPr>
              <a:t>subplot(2,2,1);</a:t>
            </a:r>
          </a:p>
          <a:p>
            <a:r>
              <a:rPr lang="en-US" dirty="0">
                <a:solidFill>
                  <a:srgbClr val="000000"/>
                </a:solidFill>
                <a:latin typeface="TimesNewRomanPSMT"/>
              </a:rPr>
              <a:t>stem(0:l1-1,x1);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'Input sequence 1'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subplot(2,2,2);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stem(0:l2-1,x2);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'Input sequence 2'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ar-SA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E01D36-B2BD-4D7E-9A6C-19F2DB1D7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09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10C8EE-FB32-4C05-9B13-1CB80F02EFDB}"/>
              </a:ext>
            </a:extLst>
          </p:cNvPr>
          <p:cNvCxnSpPr/>
          <p:nvPr/>
        </p:nvCxnSpPr>
        <p:spPr>
          <a:xfrm>
            <a:off x="5387927" y="1335713"/>
            <a:ext cx="0" cy="522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4">
            <a:extLst>
              <a:ext uri="{FF2B5EF4-FFF2-40B4-BE49-F238E27FC236}">
                <a16:creationId xmlns:a16="http://schemas.microsoft.com/office/drawing/2014/main" id="{4FBE9337-3435-45BA-9610-E8B87975A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4147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990C1E-24FD-4376-97EC-7C2E9A0FC042}"/>
              </a:ext>
            </a:extLst>
          </p:cNvPr>
          <p:cNvSpPr txBox="1"/>
          <p:nvPr/>
        </p:nvSpPr>
        <p:spPr>
          <a:xfrm>
            <a:off x="5627077" y="1518325"/>
            <a:ext cx="4207481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228B22"/>
                </a:solidFill>
                <a:latin typeface="TimesNewRomanPSMT"/>
              </a:rPr>
              <a:t>%Addition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y1=x1+x2;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subplot(2,2,3);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stem(0:l1-1,y1);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'Addition of two signals’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</a:p>
          <a:p>
            <a:r>
              <a:rPr lang="en-US" dirty="0">
                <a:solidFill>
                  <a:srgbClr val="228B22"/>
                </a:solidFill>
                <a:latin typeface="TimesNewRomanPSMT"/>
              </a:rPr>
              <a:t>%multiplication</a:t>
            </a:r>
            <a:endParaRPr lang="en-US" dirty="0">
              <a:solidFill>
                <a:srgbClr val="000000"/>
              </a:solidFill>
              <a:latin typeface="TimesNewRomanPSMT"/>
            </a:endParaRPr>
          </a:p>
          <a:p>
            <a:r>
              <a:rPr lang="en-US" dirty="0">
                <a:solidFill>
                  <a:srgbClr val="000000"/>
                </a:solidFill>
                <a:latin typeface="TimesNewRomanPSMT"/>
              </a:rPr>
              <a:t>y2=x1.*x2;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subplot(2,2,4);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stem(0:l1-1,y2);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'Multiplication of two signals'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endParaRPr lang="en-US" dirty="0"/>
          </a:p>
          <a:p>
            <a:endParaRPr lang="en-US" dirty="0"/>
          </a:p>
          <a:p>
            <a:endParaRPr lang="ar-SA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A216A969-8151-4576-A3EF-F0F18A570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4147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438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10CE3A-EA64-494C-95C7-64D47AF3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12</a:t>
            </a:fld>
            <a:endParaRPr lang="ar-S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BE71D1-7924-40AA-8707-DCBB93F06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03" y="2727394"/>
            <a:ext cx="4962525" cy="3876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E4445B-60FF-47DB-A064-010C8115C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03" y="1173524"/>
            <a:ext cx="5140863" cy="1295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F70D2F-0C07-45B7-9D94-BD9F6AB712FC}"/>
              </a:ext>
            </a:extLst>
          </p:cNvPr>
          <p:cNvSpPr/>
          <p:nvPr/>
        </p:nvSpPr>
        <p:spPr>
          <a:xfrm>
            <a:off x="525903" y="369695"/>
            <a:ext cx="1927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&gt;&gt; Solution:</a:t>
            </a:r>
            <a:endParaRPr lang="ar-SA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53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ABADAD-5B1A-4F1C-825C-9BF82119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13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511E90-71BD-4A74-BDBC-66C3D14C4A0A}"/>
              </a:ext>
            </a:extLst>
          </p:cNvPr>
          <p:cNvSpPr/>
          <p:nvPr/>
        </p:nvSpPr>
        <p:spPr>
          <a:xfrm>
            <a:off x="548930" y="487066"/>
            <a:ext cx="1037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Task:</a:t>
            </a:r>
            <a:endParaRPr lang="ar-SA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CED31F0-DE2C-441C-97A1-CB92323E8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9481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20CA75-5BDD-4DD6-923A-10B984F1F1BB}"/>
              </a:ext>
            </a:extLst>
          </p:cNvPr>
          <p:cNvSpPr txBox="1"/>
          <p:nvPr/>
        </p:nvSpPr>
        <p:spPr>
          <a:xfrm>
            <a:off x="548930" y="1116201"/>
            <a:ext cx="7118252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latin typeface="TimesNewRomanPSMT"/>
              </a:rPr>
              <a:t>Find the addition and multiplication of two signals:</a:t>
            </a:r>
          </a:p>
          <a:p>
            <a:r>
              <a:rPr lang="en-US" sz="2400" dirty="0">
                <a:latin typeface="TimesNewRomanPSMT"/>
              </a:rPr>
              <a:t>X</a:t>
            </a:r>
            <a:r>
              <a:rPr lang="en-US" dirty="0">
                <a:latin typeface="TimesNewRomanPSMT"/>
              </a:rPr>
              <a:t>1</a:t>
            </a:r>
            <a:r>
              <a:rPr lang="en-US" sz="2400" dirty="0">
                <a:latin typeface="TimesNewRomanPSMT"/>
              </a:rPr>
              <a:t>[n]=[1,2,3,4]</a:t>
            </a:r>
          </a:p>
          <a:p>
            <a:r>
              <a:rPr lang="en-US" sz="2400" dirty="0">
                <a:latin typeface="TimesNewRomanPSMT"/>
              </a:rPr>
              <a:t>X</a:t>
            </a:r>
            <a:r>
              <a:rPr lang="en-US" dirty="0">
                <a:latin typeface="TimesNewRomanPSMT"/>
              </a:rPr>
              <a:t>2</a:t>
            </a:r>
            <a:r>
              <a:rPr lang="en-US" sz="2400" dirty="0">
                <a:latin typeface="TimesNewRomanPSMT"/>
              </a:rPr>
              <a:t>[n]=[2,4,1]</a:t>
            </a:r>
            <a:endParaRPr lang="en-US" sz="2400" dirty="0"/>
          </a:p>
          <a:p>
            <a:endParaRPr lang="en-US" dirty="0"/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dirty="0"/>
              <a:t>Hint: don't forget using zero padding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17579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F3DC30-6057-42EC-92DA-D4C88FEB896F}"/>
              </a:ext>
            </a:extLst>
          </p:cNvPr>
          <p:cNvSpPr txBox="1"/>
          <p:nvPr/>
        </p:nvSpPr>
        <p:spPr>
          <a:xfrm>
            <a:off x="590843" y="731520"/>
            <a:ext cx="417810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Objectives:</a:t>
            </a:r>
            <a:endParaRPr lang="ar-SA" sz="2800" dirty="0">
              <a:solidFill>
                <a:schemeClr val="accent2">
                  <a:lumMod val="7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F4445-37B4-40DC-B436-AC92F76D7198}"/>
              </a:ext>
            </a:extLst>
          </p:cNvPr>
          <p:cNvSpPr/>
          <p:nvPr/>
        </p:nvSpPr>
        <p:spPr>
          <a:xfrm>
            <a:off x="590843" y="1359264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004B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Samples</a:t>
            </a:r>
            <a:endParaRPr lang="ar-SA" dirty="0">
              <a:solidFill>
                <a:srgbClr val="004B8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2EA3EC-9768-4685-A5CD-E3974BC7C0B0}"/>
              </a:ext>
            </a:extLst>
          </p:cNvPr>
          <p:cNvSpPr/>
          <p:nvPr/>
        </p:nvSpPr>
        <p:spPr>
          <a:xfrm>
            <a:off x="590843" y="18331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4B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Basic operations  on discreet signals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975994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026B37-330E-46A7-8CD6-8CEE4CAF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3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4C0CD1-31BC-47AF-A2AA-08D6436A1974}"/>
              </a:ext>
            </a:extLst>
          </p:cNvPr>
          <p:cNvSpPr/>
          <p:nvPr/>
        </p:nvSpPr>
        <p:spPr>
          <a:xfrm>
            <a:off x="666907" y="586291"/>
            <a:ext cx="21451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4B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Samples:</a:t>
            </a:r>
            <a:endParaRPr lang="ar-SA" sz="2800" dirty="0">
              <a:solidFill>
                <a:srgbClr val="004B8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47EB3A-E503-49C0-A3A9-A4FFD8C7F168}"/>
                  </a:ext>
                </a:extLst>
              </p:cNvPr>
              <p:cNvSpPr txBox="1"/>
              <p:nvPr/>
            </p:nvSpPr>
            <p:spPr>
              <a:xfrm>
                <a:off x="929390" y="1514007"/>
                <a:ext cx="8724275" cy="286232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Signal represented as a sequence of number called          </a:t>
                </a:r>
                <a:r>
                  <a:rPr lang="en-US" sz="2400" dirty="0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</a:rPr>
                  <a:t>Samples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Sample value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where n is </a:t>
                </a:r>
                <a:r>
                  <a:rPr lang="en-US" sz="2400" dirty="0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</a:rPr>
                  <a:t>integer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value 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We can represent samples: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Mathematical representation.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Graphical representation.</a:t>
                </a: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ar-SA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47EB3A-E503-49C0-A3A9-A4FFD8C7F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90" y="1514007"/>
                <a:ext cx="8724275" cy="2862322"/>
              </a:xfrm>
              <a:prstGeom prst="rect">
                <a:avLst/>
              </a:prstGeom>
              <a:blipFill>
                <a:blip r:embed="rId2"/>
                <a:stretch>
                  <a:fillRect l="-908" t="-1702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E3B654-9306-4F9B-AAB6-271334CFC8D0}"/>
              </a:ext>
            </a:extLst>
          </p:cNvPr>
          <p:cNvCxnSpPr/>
          <p:nvPr/>
        </p:nvCxnSpPr>
        <p:spPr>
          <a:xfrm>
            <a:off x="7629994" y="1798820"/>
            <a:ext cx="5696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D3EABF-5B47-4FD7-B7E8-B13B0551191F}"/>
              </a:ext>
            </a:extLst>
          </p:cNvPr>
          <p:cNvCxnSpPr/>
          <p:nvPr/>
        </p:nvCxnSpPr>
        <p:spPr>
          <a:xfrm>
            <a:off x="3144328" y="2146092"/>
            <a:ext cx="5696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51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54CC4E-46F3-4842-BF72-5EC1F9D7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4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26DA56-0A11-469C-B2C1-274E1E147CA4}"/>
              </a:ext>
            </a:extLst>
          </p:cNvPr>
          <p:cNvSpPr/>
          <p:nvPr/>
        </p:nvSpPr>
        <p:spPr>
          <a:xfrm>
            <a:off x="730429" y="347764"/>
            <a:ext cx="5365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Mathematical representation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ar-S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638887-5701-4CB4-B613-708A303A966D}"/>
              </a:ext>
            </a:extLst>
          </p:cNvPr>
          <p:cNvSpPr txBox="1"/>
          <p:nvPr/>
        </p:nvSpPr>
        <p:spPr>
          <a:xfrm>
            <a:off x="911593" y="870984"/>
            <a:ext cx="114486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  <a:r>
              <a:rPr lang="en-US" dirty="0"/>
              <a:t>:</a:t>
            </a:r>
            <a:endParaRPr lang="ar-S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63F27A-EE12-482F-B2C4-9DA2EF1D5A29}"/>
                  </a:ext>
                </a:extLst>
              </p:cNvPr>
              <p:cNvSpPr txBox="1"/>
              <p:nvPr/>
            </p:nvSpPr>
            <p:spPr>
              <a:xfrm>
                <a:off x="911593" y="1182609"/>
                <a:ext cx="816964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={……,−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,………}</m:t>
                      </m:r>
                    </m:oMath>
                  </m:oMathPara>
                </a14:m>
                <a:endParaRPr lang="ar-S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63F27A-EE12-482F-B2C4-9DA2EF1D5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93" y="1182609"/>
                <a:ext cx="816964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C01492-CAB0-47F9-BA01-4445B8DF6D32}"/>
              </a:ext>
            </a:extLst>
          </p:cNvPr>
          <p:cNvCxnSpPr>
            <a:cxnSpLocks/>
          </p:cNvCxnSpPr>
          <p:nvPr/>
        </p:nvCxnSpPr>
        <p:spPr>
          <a:xfrm flipV="1">
            <a:off x="4302177" y="1594122"/>
            <a:ext cx="0" cy="3995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77661F-17AE-4B5A-AE65-7B5DFF7256AA}"/>
              </a:ext>
            </a:extLst>
          </p:cNvPr>
          <p:cNvSpPr txBox="1"/>
          <p:nvPr/>
        </p:nvSpPr>
        <p:spPr>
          <a:xfrm>
            <a:off x="911593" y="2167841"/>
            <a:ext cx="7819352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u="sng" dirty="0">
                <a:solidFill>
                  <a:srgbClr val="0070C0"/>
                </a:solidFill>
              </a:rPr>
              <a:t>NOTE: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The arrow is placed under the sample at time index </a:t>
            </a:r>
            <a:r>
              <a:rPr lang="en-US" sz="2000" dirty="0">
                <a:solidFill>
                  <a:srgbClr val="002060"/>
                </a:solidFill>
              </a:rPr>
              <a:t>n=0 </a:t>
            </a:r>
            <a:r>
              <a:rPr lang="en-US" sz="20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Value of {x[n]} can be </a:t>
            </a:r>
            <a:r>
              <a:rPr lang="en-US" sz="2000" dirty="0">
                <a:solidFill>
                  <a:srgbClr val="002060"/>
                </a:solidFill>
              </a:rPr>
              <a:t>real values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002060"/>
                </a:solidFill>
              </a:rPr>
              <a:t>complex values </a:t>
            </a:r>
            <a:r>
              <a:rPr lang="en-US" sz="20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{x[n]} May be a </a:t>
            </a:r>
            <a:r>
              <a:rPr lang="en-US" sz="2000" dirty="0">
                <a:solidFill>
                  <a:srgbClr val="002060"/>
                </a:solidFill>
              </a:rPr>
              <a:t>finite</a:t>
            </a:r>
            <a:r>
              <a:rPr lang="en-US" sz="2000" dirty="0"/>
              <a:t> or</a:t>
            </a:r>
            <a:r>
              <a:rPr lang="en-US" sz="2000" dirty="0">
                <a:solidFill>
                  <a:srgbClr val="002060"/>
                </a:solidFill>
              </a:rPr>
              <a:t> infinite </a:t>
            </a:r>
            <a:r>
              <a:rPr lang="en-US" sz="2000" dirty="0"/>
              <a:t>length.</a:t>
            </a:r>
          </a:p>
          <a:p>
            <a:pPr lvl="1"/>
            <a:endParaRPr lang="ar-SA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813061-CD6B-4C1B-B2F4-4C25F377CBF5}"/>
              </a:ext>
            </a:extLst>
          </p:cNvPr>
          <p:cNvSpPr/>
          <p:nvPr/>
        </p:nvSpPr>
        <p:spPr>
          <a:xfrm>
            <a:off x="730429" y="4004856"/>
            <a:ext cx="47644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2. Graphical representation:</a:t>
            </a:r>
            <a:endParaRPr lang="ar-SA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6" name="Picture 7">
            <a:extLst>
              <a:ext uri="{FF2B5EF4-FFF2-40B4-BE49-F238E27FC236}">
                <a16:creationId xmlns:a16="http://schemas.microsoft.com/office/drawing/2014/main" id="{2ED5B98B-A2EE-4CF5-9AD3-4A5B5660A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061" y="4614994"/>
            <a:ext cx="6400800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331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C47618-CFC8-43DD-8676-D4E2987AE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5</a:t>
            </a:fld>
            <a:endParaRPr lang="ar-SA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229430-E653-4CA6-9F4D-BF28DAC03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39036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23ACD-B9CE-4303-B0AD-AE285A375EED}"/>
              </a:ext>
            </a:extLst>
          </p:cNvPr>
          <p:cNvSpPr txBox="1"/>
          <p:nvPr/>
        </p:nvSpPr>
        <p:spPr>
          <a:xfrm>
            <a:off x="554636" y="614597"/>
            <a:ext cx="6940446" cy="8002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4B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Basic operations  on discreet signals:</a:t>
            </a:r>
          </a:p>
          <a:p>
            <a:endParaRPr lang="ar-SA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99D0AEB-0A8A-4B9E-B1A1-22F825D44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244" y="39036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C5D1E3-936F-4016-AC6D-8B077177EEE7}"/>
              </a:ext>
            </a:extLst>
          </p:cNvPr>
          <p:cNvSpPr txBox="1"/>
          <p:nvPr/>
        </p:nvSpPr>
        <p:spPr>
          <a:xfrm>
            <a:off x="231061" y="1133673"/>
            <a:ext cx="8359602" cy="33239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Amplitude manipulation:</a:t>
            </a:r>
          </a:p>
          <a:p>
            <a:pPr lvl="1"/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1.Amplitude scaling: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y[n] =ax[n], where a is a constant:</a:t>
            </a:r>
          </a:p>
          <a:p>
            <a:pPr lvl="1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If a &gt; 1, then y[n] is amplified sequence.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If a &lt; 1, then y[n] is attenuated sequence.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If a = - 1, then y[n] is amplitude reversal sequence.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ar-SA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37726FA-4C1E-4FFC-8887-923C5A6FD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09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5A7D9F-3B5B-4932-8E36-8B2178B90919}"/>
              </a:ext>
            </a:extLst>
          </p:cNvPr>
          <p:cNvSpPr txBox="1"/>
          <p:nvPr/>
        </p:nvSpPr>
        <p:spPr>
          <a:xfrm>
            <a:off x="231061" y="4018957"/>
            <a:ext cx="8644415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/>
            <a:r>
              <a:rPr lang="en-US" sz="2400" dirty="0">
                <a:solidFill>
                  <a:srgbClr val="0070C0"/>
                </a:solidFill>
              </a:rPr>
              <a:t>2. Addition: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Two signals x1[n] and x2[n] can also be added ,By adding the values y1[n]= x1[n] + x2[n] at each corresponding sample.</a:t>
            </a:r>
          </a:p>
          <a:p>
            <a:r>
              <a:rPr lang="en-US" dirty="0"/>
              <a:t> </a:t>
            </a:r>
            <a:endParaRPr lang="ar-S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5A3E11-2CB7-4B3D-8A8F-1C6CA4B4C84F}"/>
              </a:ext>
            </a:extLst>
          </p:cNvPr>
          <p:cNvSpPr txBox="1"/>
          <p:nvPr/>
        </p:nvSpPr>
        <p:spPr>
          <a:xfrm>
            <a:off x="735817" y="5584471"/>
            <a:ext cx="8393193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3. Multiplications: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multiplying the values y2[n]= x1[n] X x2[n] at each corresponding sample.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200807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170428-3F74-4BAB-9A9A-FA8F862F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6</a:t>
            </a:fld>
            <a:endParaRPr lang="ar-SA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5BCF18B2-F4F0-458A-B182-71BA11ABA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9481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9A3CA4-6E91-491A-BA6F-B998BCEF483F}"/>
              </a:ext>
            </a:extLst>
          </p:cNvPr>
          <p:cNvSpPr txBox="1"/>
          <p:nvPr/>
        </p:nvSpPr>
        <p:spPr>
          <a:xfrm>
            <a:off x="404734" y="599606"/>
            <a:ext cx="3312826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Time manipulation:</a:t>
            </a:r>
          </a:p>
          <a:p>
            <a:endParaRPr lang="ar-S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D0C267-27B5-44AB-A117-6D405F496A47}"/>
                  </a:ext>
                </a:extLst>
              </p:cNvPr>
              <p:cNvSpPr txBox="1"/>
              <p:nvPr/>
            </p:nvSpPr>
            <p:spPr>
              <a:xfrm>
                <a:off x="404734" y="1276898"/>
                <a:ext cx="7689954" cy="480131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70C0"/>
                    </a:solidFill>
                  </a:rPr>
                  <a:t>Time scaling: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y[n]=x[an], where a is a constant.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70C0"/>
                    </a:solidFill>
                  </a:rPr>
                  <a:t>Time shifting: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   delay: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   advance: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  Where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is a constant .</a:t>
                </a:r>
              </a:p>
              <a:p>
                <a:pPr lvl="1"/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3. Time reflection</a:t>
                </a:r>
                <a:r>
                  <a:rPr lang="en-US" sz="2400" dirty="0">
                    <a:solidFill>
                      <a:srgbClr val="0070C0"/>
                    </a:solidFill>
                    <a:latin typeface="TimesNewRomanPSMT"/>
                  </a:rPr>
                  <a:t>:</a:t>
                </a:r>
                <a:r>
                  <a:rPr lang="en-US" sz="2400" dirty="0">
                    <a:solidFill>
                      <a:srgbClr val="000000"/>
                    </a:solidFill>
                    <a:latin typeface="TimesNewRomanPSMT"/>
                  </a:rPr>
                  <a:t> </a:t>
                </a:r>
                <a:r>
                  <a:rPr lang="en-US" sz="2400" i="1" dirty="0">
                    <a:solidFill>
                      <a:srgbClr val="000000"/>
                    </a:solidFill>
                    <a:latin typeface="TimesNewRomanPS-ItalicMT"/>
                  </a:rPr>
                  <a:t>y</a:t>
                </a:r>
                <a:r>
                  <a:rPr lang="en-US" sz="2400" dirty="0">
                    <a:solidFill>
                      <a:srgbClr val="000000"/>
                    </a:solidFill>
                    <a:latin typeface="TimesNewRomanPSMT"/>
                  </a:rPr>
                  <a:t>[</a:t>
                </a:r>
                <a:r>
                  <a:rPr lang="en-US" sz="2400" i="1" dirty="0">
                    <a:solidFill>
                      <a:srgbClr val="000000"/>
                    </a:solidFill>
                    <a:latin typeface="TimesNewRomanPS-ItalicMT"/>
                  </a:rPr>
                  <a:t>n]</a:t>
                </a:r>
                <a:r>
                  <a:rPr lang="en-US" sz="2400" dirty="0">
                    <a:solidFill>
                      <a:srgbClr val="000000"/>
                    </a:solidFill>
                    <a:latin typeface="TimesNewRomanPSMT"/>
                  </a:rPr>
                  <a:t>=</a:t>
                </a:r>
                <a:r>
                  <a:rPr lang="en-US" sz="2400" i="1" dirty="0">
                    <a:solidFill>
                      <a:srgbClr val="000000"/>
                    </a:solidFill>
                    <a:latin typeface="TimesNewRomanPS-ItalicMT"/>
                  </a:rPr>
                  <a:t>x[</a:t>
                </a:r>
                <a:r>
                  <a:rPr lang="en-US" sz="2400" dirty="0">
                    <a:solidFill>
                      <a:srgbClr val="000000"/>
                    </a:solidFill>
                    <a:latin typeface="TimesNewRomanPSMT"/>
                  </a:rPr>
                  <a:t>-</a:t>
                </a:r>
                <a:r>
                  <a:rPr lang="en-US" sz="2400" i="1" dirty="0">
                    <a:solidFill>
                      <a:srgbClr val="000000"/>
                    </a:solidFill>
                    <a:latin typeface="TimesNewRomanPS-ItalicMT"/>
                  </a:rPr>
                  <a:t>n]</a:t>
                </a:r>
                <a:endParaRPr lang="en-US" sz="2400" dirty="0"/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pPr lvl="1"/>
                <a:endParaRPr lang="en-US" sz="2400" dirty="0"/>
              </a:p>
              <a:p>
                <a:endParaRPr lang="en-US" sz="2400" dirty="0">
                  <a:solidFill>
                    <a:srgbClr val="0070C0"/>
                  </a:solidFill>
                </a:endParaRPr>
              </a:p>
              <a:p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r>
                  <a:rPr lang="en-US" dirty="0"/>
                  <a:t> </a:t>
                </a:r>
                <a:endParaRPr lang="ar-SA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D0C267-27B5-44AB-A117-6D405F496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34" y="1276898"/>
                <a:ext cx="7689954" cy="4801314"/>
              </a:xfrm>
              <a:prstGeom prst="rect">
                <a:avLst/>
              </a:prstGeom>
              <a:blipFill>
                <a:blip r:embed="rId2"/>
                <a:stretch>
                  <a:fillRect l="-1189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6">
            <a:extLst>
              <a:ext uri="{FF2B5EF4-FFF2-40B4-BE49-F238E27FC236}">
                <a16:creationId xmlns:a16="http://schemas.microsoft.com/office/drawing/2014/main" id="{8C0E95FA-B340-4E5D-8026-C5401C5D2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9481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0D958E4F-0CB4-424F-BE0C-E48073F3E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9481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00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CA12C4-DFD8-4B19-8D3A-0C138BA4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7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A77E20-810B-4827-838A-CEB76E021A2F}"/>
              </a:ext>
            </a:extLst>
          </p:cNvPr>
          <p:cNvSpPr/>
          <p:nvPr/>
        </p:nvSpPr>
        <p:spPr>
          <a:xfrm>
            <a:off x="482506" y="418006"/>
            <a:ext cx="2938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Implementation 1 :</a:t>
            </a:r>
            <a:endParaRPr lang="ar-SA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5DC951C-3160-49B3-BD4D-B6EE1C365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7353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B7B105-004F-4C37-ABDF-17D3A077FA11}"/>
              </a:ext>
            </a:extLst>
          </p:cNvPr>
          <p:cNvSpPr txBox="1"/>
          <p:nvPr/>
        </p:nvSpPr>
        <p:spPr>
          <a:xfrm>
            <a:off x="544808" y="1209821"/>
            <a:ext cx="3625260" cy="60478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NewRomanPSMT"/>
              </a:rPr>
              <a:t>clc;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clear 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all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close 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all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;</a:t>
            </a:r>
          </a:p>
          <a:p>
            <a:r>
              <a:rPr lang="en-US" sz="1600" dirty="0">
                <a:solidFill>
                  <a:srgbClr val="228B22"/>
                </a:solidFill>
                <a:latin typeface="TimesNewRomanPSMT"/>
              </a:rPr>
              <a:t>%operations on the amplitude of signal</a:t>
            </a:r>
          </a:p>
          <a:p>
            <a:r>
              <a:rPr lang="en-US" sz="1600" dirty="0">
                <a:solidFill>
                  <a:srgbClr val="000000"/>
                </a:solidFill>
                <a:latin typeface="TimesNewRomanPSMT"/>
              </a:rPr>
              <a:t>x=input(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'Enter input sequence:'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a=input(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'Enter amplification factor:'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b=input(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'Enter attenuation factor:'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c=input(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'Enter amplitude reversal factor:’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</a:p>
          <a:p>
            <a:r>
              <a:rPr lang="es-ES" sz="1600" dirty="0">
                <a:solidFill>
                  <a:srgbClr val="000000"/>
                </a:solidFill>
                <a:latin typeface="TimesNewRomanPSMT"/>
              </a:rPr>
              <a:t>y1=a*x;</a:t>
            </a:r>
            <a:br>
              <a:rPr lang="es-ES" sz="1600" dirty="0">
                <a:solidFill>
                  <a:srgbClr val="000000"/>
                </a:solidFill>
                <a:latin typeface="TimesNewRomanPSMT"/>
              </a:rPr>
            </a:br>
            <a:r>
              <a:rPr lang="es-ES" sz="1600" dirty="0">
                <a:solidFill>
                  <a:srgbClr val="000000"/>
                </a:solidFill>
                <a:latin typeface="TimesNewRomanPSMT"/>
              </a:rPr>
              <a:t>y2=b*x;</a:t>
            </a:r>
          </a:p>
          <a:p>
            <a:r>
              <a:rPr lang="en-US" sz="1600" dirty="0">
                <a:solidFill>
                  <a:srgbClr val="000000"/>
                </a:solidFill>
                <a:latin typeface="TimesNewRomanPSMT"/>
              </a:rPr>
              <a:t>y3=c*x;</a:t>
            </a:r>
          </a:p>
          <a:p>
            <a:r>
              <a:rPr lang="en-US" sz="1600" dirty="0">
                <a:solidFill>
                  <a:srgbClr val="000000"/>
                </a:solidFill>
                <a:latin typeface="TimesNewRomanPSMT"/>
              </a:rPr>
              <a:t>n=length(x);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subplot(2,2,1);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stem(0:n-1,x);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'Input signal'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subplot(2,2,2);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stem(0:n-1,y1);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endParaRPr lang="en-US" sz="1600" dirty="0"/>
          </a:p>
          <a:p>
            <a:endParaRPr lang="es-ES" sz="700" dirty="0"/>
          </a:p>
          <a:p>
            <a:endParaRPr lang="en-US" sz="700" dirty="0"/>
          </a:p>
          <a:p>
            <a:endParaRPr lang="en-US" sz="700" dirty="0"/>
          </a:p>
          <a:p>
            <a:endParaRPr lang="en-US" sz="700" dirty="0"/>
          </a:p>
          <a:p>
            <a:endParaRPr lang="ar-SA" sz="7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CA45C17-82B1-4BC7-964F-DEA3123AC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9481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77B2AE2-BCF6-4A0D-A045-86D75A058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629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B908DD42-6174-4221-92D5-AE17EBB45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8417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DF215EB9-E434-4265-94A3-B1FB18434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9481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2A26FF9D-4520-4687-BCCA-342BF9596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977" y="21437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F7BDD0-C7F2-4167-BE43-6B6317B0CBC6}"/>
              </a:ext>
            </a:extLst>
          </p:cNvPr>
          <p:cNvSpPr txBox="1"/>
          <p:nvPr/>
        </p:nvSpPr>
        <p:spPr>
          <a:xfrm>
            <a:off x="5415410" y="1333371"/>
            <a:ext cx="3742006" cy="50167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'Amplified signal'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subplot(2,2,3);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stem(0:n-1,y2);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'Attenuated signal'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subplot(2,2,4);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stem(0:n-1,y3);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'Amplitude reversal signal'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228B22"/>
                </a:solidFill>
                <a:latin typeface="TimesNewRomanPSMT"/>
              </a:rPr>
              <a:t>%scalar addition</a:t>
            </a:r>
            <a:br>
              <a:rPr lang="en-US" sz="1600" dirty="0">
                <a:solidFill>
                  <a:srgbClr val="228B22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d=input(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'Input the scalar to be added:'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y4=</a:t>
            </a:r>
            <a:r>
              <a:rPr lang="en-US" sz="1600" dirty="0" err="1">
                <a:solidFill>
                  <a:srgbClr val="000000"/>
                </a:solidFill>
                <a:latin typeface="TimesNewRomanPSMT"/>
              </a:rPr>
              <a:t>d+x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figure(2);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stem(0:n-1,y4);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TimesNewRomanPSMT"/>
              </a:rPr>
            </a:br>
            <a:r>
              <a:rPr lang="en-US" sz="1600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sz="1600" dirty="0">
                <a:solidFill>
                  <a:srgbClr val="A020F0"/>
                </a:solidFill>
                <a:latin typeface="TimesNewRomanPSMT"/>
              </a:rPr>
              <a:t>'Scalar addition signal'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);</a:t>
            </a:r>
            <a:endParaRPr lang="en-US" sz="5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857C40-1F16-40E6-BD33-C14D1D629E2A}"/>
              </a:ext>
            </a:extLst>
          </p:cNvPr>
          <p:cNvCxnSpPr>
            <a:cxnSpLocks/>
          </p:cNvCxnSpPr>
          <p:nvPr/>
        </p:nvCxnSpPr>
        <p:spPr>
          <a:xfrm>
            <a:off x="4783015" y="1083212"/>
            <a:ext cx="0" cy="52669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36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51F2AB-F092-4933-AF7B-45019DDF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8</a:t>
            </a:fld>
            <a:endParaRPr lang="ar-S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27B151-BA45-47C9-AAF6-1AA0094D4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68" y="819590"/>
            <a:ext cx="6707214" cy="18828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F110EE-23F5-4D6C-9172-7662286D7F6D}"/>
              </a:ext>
            </a:extLst>
          </p:cNvPr>
          <p:cNvSpPr txBox="1"/>
          <p:nvPr/>
        </p:nvSpPr>
        <p:spPr>
          <a:xfrm>
            <a:off x="268824" y="182880"/>
            <a:ext cx="234930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&gt;&gt; Solution:</a:t>
            </a:r>
            <a:endParaRPr lang="ar-SA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0DF86D-8F0A-45B6-A252-25A4E7AD4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46" y="3429001"/>
            <a:ext cx="3717479" cy="29183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3F3B42-3D8C-46E6-95C8-A4B8711F5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115" y="3429000"/>
            <a:ext cx="3848635" cy="291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8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47C630-B3D5-42B6-AA9B-81D2957C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6367-F956-425B-8D70-985F97C47ECA}" type="slidenum">
              <a:rPr lang="ar-SA" smtClean="0"/>
              <a:t>9</a:t>
            </a:fld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4EAA87-6FA5-4768-8850-6B95E056665C}"/>
              </a:ext>
            </a:extLst>
          </p:cNvPr>
          <p:cNvSpPr/>
          <p:nvPr/>
        </p:nvSpPr>
        <p:spPr>
          <a:xfrm>
            <a:off x="416717" y="487067"/>
            <a:ext cx="26645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Implementation :</a:t>
            </a:r>
            <a:endParaRPr lang="ar-SA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D258E8C-CFC5-4EE2-BA52-93A024E9D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308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76A3C1-8BE1-47D6-B278-33DE5E281156}"/>
              </a:ext>
            </a:extLst>
          </p:cNvPr>
          <p:cNvSpPr txBox="1"/>
          <p:nvPr/>
        </p:nvSpPr>
        <p:spPr>
          <a:xfrm>
            <a:off x="562708" y="1209822"/>
            <a:ext cx="4543864" cy="535531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NewRomanPSMT"/>
              </a:rPr>
              <a:t>clc;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clear 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all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close 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all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228B22"/>
                </a:solidFill>
                <a:latin typeface="TimesNewRomanPSMT"/>
              </a:rPr>
              <a:t>%Operations on the independent variable</a:t>
            </a:r>
            <a:br>
              <a:rPr lang="en-US" dirty="0">
                <a:solidFill>
                  <a:srgbClr val="228B22"/>
                </a:solidFill>
                <a:latin typeface="TimesNewRomanPSMT"/>
              </a:rPr>
            </a:br>
            <a:r>
              <a:rPr lang="en-US" dirty="0">
                <a:solidFill>
                  <a:srgbClr val="228B22"/>
                </a:solidFill>
                <a:latin typeface="TimesNewRomanPSMT"/>
              </a:rPr>
              <a:t>%Time shifting of the independent variable</a:t>
            </a:r>
            <a:br>
              <a:rPr lang="en-US" dirty="0">
                <a:solidFill>
                  <a:srgbClr val="228B22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x=input(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'Enter the input sequence:'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n0=input(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'Enter the +</a:t>
            </a:r>
            <a:r>
              <a:rPr lang="en-US" dirty="0" err="1">
                <a:solidFill>
                  <a:srgbClr val="A020F0"/>
                </a:solidFill>
                <a:latin typeface="TimesNewRomanPSMT"/>
              </a:rPr>
              <a:t>ve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 shift:’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TimesNewRomanPSMT"/>
              </a:rPr>
              <a:t>n1=input(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'Enter the -</a:t>
            </a:r>
            <a:r>
              <a:rPr lang="en-US" dirty="0" err="1">
                <a:solidFill>
                  <a:srgbClr val="A020F0"/>
                </a:solidFill>
                <a:latin typeface="TimesNewRomanPSMT"/>
              </a:rPr>
              <a:t>ve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 shift:'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l=length(x);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subplot(2,2,1);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stem(0:l-1,x);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'Input signal'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 err="1">
                <a:solidFill>
                  <a:srgbClr val="000000"/>
                </a:solidFill>
                <a:latin typeface="TimesNewRomanPSMT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=n0:l+n0-1;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j=n1:l+n1-1;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subplot(2,2,2);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endParaRPr lang="en-US" dirty="0"/>
          </a:p>
          <a:p>
            <a:endParaRPr lang="ar-SA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F6E7866-054F-4487-ACF1-B14CA0314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975" y="21605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92F7E-067D-4378-AE6B-FA51C91EF947}"/>
              </a:ext>
            </a:extLst>
          </p:cNvPr>
          <p:cNvSpPr txBox="1"/>
          <p:nvPr/>
        </p:nvSpPr>
        <p:spPr>
          <a:xfrm>
            <a:off x="6131366" y="1223890"/>
            <a:ext cx="3703196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NewRomanPSMT"/>
              </a:rPr>
              <a:t>stem(</a:t>
            </a:r>
            <a:r>
              <a:rPr lang="en-US" dirty="0" err="1">
                <a:solidFill>
                  <a:srgbClr val="000000"/>
                </a:solidFill>
                <a:latin typeface="TimesNewRomanPSMT"/>
              </a:rPr>
              <a:t>i,x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'Positive shifted signal'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subplot(2,2,3);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stem(</a:t>
            </a:r>
            <a:r>
              <a:rPr lang="en-US" dirty="0" err="1">
                <a:solidFill>
                  <a:srgbClr val="000000"/>
                </a:solidFill>
                <a:latin typeface="TimesNewRomanPSMT"/>
              </a:rPr>
              <a:t>j,x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</a:t>
            </a:r>
            <a:r>
              <a:rPr lang="en-US" dirty="0" err="1">
                <a:solidFill>
                  <a:srgbClr val="A020F0"/>
                </a:solidFill>
                <a:latin typeface="TimesNewRomanPSMT"/>
              </a:rPr>
              <a:t>Amnplitude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'Negative shifted signal'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228B22"/>
                </a:solidFill>
                <a:latin typeface="TimesNewRomanPSMT"/>
              </a:rPr>
              <a:t>%Time reversal</a:t>
            </a:r>
            <a:br>
              <a:rPr lang="en-US" dirty="0">
                <a:solidFill>
                  <a:srgbClr val="228B22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subplot(2,2,4);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stem(-1*(0:l-1),x);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xlabel(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'time'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ylabel(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'Amplitude'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title(</a:t>
            </a:r>
            <a:r>
              <a:rPr lang="en-US" dirty="0">
                <a:solidFill>
                  <a:srgbClr val="A020F0"/>
                </a:solidFill>
                <a:latin typeface="TimesNewRomanPSMT"/>
              </a:rPr>
              <a:t>'Time reversal signal'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);</a:t>
            </a:r>
            <a:endParaRPr lang="en-US" sz="3200" dirty="0"/>
          </a:p>
          <a:p>
            <a:endParaRPr lang="ar-SA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47ABDF-F8E9-4794-9FE4-9EB73B8824E0}"/>
              </a:ext>
            </a:extLst>
          </p:cNvPr>
          <p:cNvCxnSpPr/>
          <p:nvPr/>
        </p:nvCxnSpPr>
        <p:spPr>
          <a:xfrm>
            <a:off x="5148775" y="1308113"/>
            <a:ext cx="0" cy="50983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314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398</Words>
  <Application>Microsoft Office PowerPoint</Application>
  <PresentationFormat>Widescreen</PresentationFormat>
  <Paragraphs>107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Britannic Bold</vt:lpstr>
      <vt:lpstr>Calibri</vt:lpstr>
      <vt:lpstr>Cambria Math</vt:lpstr>
      <vt:lpstr>Times New Roman</vt:lpstr>
      <vt:lpstr>TimesNewRomanPS-ItalicMT</vt:lpstr>
      <vt:lpstr>TimesNewRomanPSMT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Dalia Alhindi</dc:creator>
  <cp:lastModifiedBy>Dalia Alhindi</cp:lastModifiedBy>
  <cp:revision>3</cp:revision>
  <dcterms:created xsi:type="dcterms:W3CDTF">2019-02-23T06:03:14Z</dcterms:created>
  <dcterms:modified xsi:type="dcterms:W3CDTF">2019-02-23T06:10:34Z</dcterms:modified>
</cp:coreProperties>
</file>