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58" r:id="rId16"/>
    <p:sldId id="259" r:id="rId17"/>
    <p:sldId id="262" r:id="rId18"/>
    <p:sldId id="261" r:id="rId19"/>
    <p:sldId id="263" r:id="rId20"/>
    <p:sldId id="264" r:id="rId21"/>
    <p:sldId id="260" r:id="rId22"/>
    <p:sldId id="265" r:id="rId23"/>
    <p:sldId id="266" r:id="rId24"/>
    <p:sldId id="267" r:id="rId25"/>
    <p:sldId id="272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1F66B5-C813-4B57-904A-F4CF5A05F479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8CF0E9-D788-457C-BD76-978A3658D53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1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7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6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84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619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09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69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3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1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3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91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7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00120" y="49921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029265" y="380013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2109-D8CD-4F80-B9C1-168C6C9F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829153"/>
            <a:ext cx="683339" cy="365125"/>
          </a:xfrm>
        </p:spPr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DBD7-09EE-48C5-82D4-BE66A5D1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999623"/>
            <a:ext cx="5519224" cy="1384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D2E5EA-DC2F-4338-839D-331C40D18D45}"/>
              </a:ext>
            </a:extLst>
          </p:cNvPr>
          <p:cNvSpPr/>
          <p:nvPr/>
        </p:nvSpPr>
        <p:spPr>
          <a:xfrm>
            <a:off x="536205" y="257924"/>
            <a:ext cx="240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2C7B-6155-4A5B-94BD-1CC0B2A7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2602523"/>
            <a:ext cx="6288258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54858-7EC3-42A7-9584-417572E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F03C1-A99F-4159-8791-725C9E6C5FDB}"/>
              </a:ext>
            </a:extLst>
          </p:cNvPr>
          <p:cNvSpPr/>
          <p:nvPr/>
        </p:nvSpPr>
        <p:spPr>
          <a:xfrm>
            <a:off x="346378" y="304186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Implementation 2: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ACB15-62EA-4F3A-8801-716ECCA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5289-3DE1-4CF0-808A-A3CBFE63C19E}"/>
              </a:ext>
            </a:extLst>
          </p:cNvPr>
          <p:cNvSpPr txBox="1"/>
          <p:nvPr/>
        </p:nvSpPr>
        <p:spPr>
          <a:xfrm>
            <a:off x="576776" y="1181686"/>
            <a:ext cx="47830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%Arithmetic operations on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%Addition and multiplication of two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first signal:'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x2=input(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second signal:’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stem(0:l1-1,x1);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1'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stem(0:l2-1,x2);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2'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E01D36-B2BD-4D7E-9A6C-19F2DB1D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C8EE-FB32-4C05-9B13-1CB80F02EFDB}"/>
              </a:ext>
            </a:extLst>
          </p:cNvPr>
          <p:cNvCxnSpPr/>
          <p:nvPr/>
        </p:nvCxnSpPr>
        <p:spPr>
          <a:xfrm>
            <a:off x="5387927" y="1335713"/>
            <a:ext cx="0" cy="522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4FBE9337-3435-45BA-9610-E8B87975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90C1E-24FD-4376-97EC-7C2E9A0FC042}"/>
              </a:ext>
            </a:extLst>
          </p:cNvPr>
          <p:cNvSpPr txBox="1"/>
          <p:nvPr/>
        </p:nvSpPr>
        <p:spPr>
          <a:xfrm>
            <a:off x="5627077" y="1518325"/>
            <a:ext cx="42074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%Addition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y1=x1+x2;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'Addition of two signals’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%multiplication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y2=x1.*x2;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'Multiplication of two signals'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216A969-8151-4576-A3EF-F0F18A5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0CE3A-EA64-494C-95C7-64D47A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71D1-7924-40AA-8707-DCBB93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2727394"/>
            <a:ext cx="49625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4445B-60FF-47DB-A064-010C81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3" y="1173524"/>
            <a:ext cx="5140863" cy="129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70D2F-0C07-45B7-9D94-BD9F6AB712FC}"/>
              </a:ext>
            </a:extLst>
          </p:cNvPr>
          <p:cNvSpPr/>
          <p:nvPr/>
        </p:nvSpPr>
        <p:spPr>
          <a:xfrm>
            <a:off x="525903" y="36969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BADAD-5B1A-4F1C-825C-9BF8211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11E90-71BD-4A74-BDBC-66C3D14C4A0A}"/>
              </a:ext>
            </a:extLst>
          </p:cNvPr>
          <p:cNvSpPr/>
          <p:nvPr/>
        </p:nvSpPr>
        <p:spPr>
          <a:xfrm>
            <a:off x="548930" y="487066"/>
            <a:ext cx="103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Task: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ED31F0-DE2C-441C-97A1-CB92323E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CA75-5BDD-4DD6-923A-10B984F1F1BB}"/>
              </a:ext>
            </a:extLst>
          </p:cNvPr>
          <p:cNvSpPr txBox="1"/>
          <p:nvPr/>
        </p:nvSpPr>
        <p:spPr>
          <a:xfrm>
            <a:off x="548930" y="1116201"/>
            <a:ext cx="7118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NewRomanPSMT"/>
              </a:rPr>
              <a:t>Find the addition and multiplication of two signals: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[n]=[1,2,3,4]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[n]=[2,4,1]</a:t>
            </a:r>
            <a:endParaRPr lang="en-US" sz="2400" dirty="0"/>
          </a:p>
          <a:p>
            <a:endParaRPr lang="en-US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Hint: don't forget using zero padding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57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3FB8B-85C2-43F1-A4C3-8E05561DC480}"/>
              </a:ext>
            </a:extLst>
          </p:cNvPr>
          <p:cNvSpPr txBox="1"/>
          <p:nvPr/>
        </p:nvSpPr>
        <p:spPr>
          <a:xfrm>
            <a:off x="436099" y="562708"/>
            <a:ext cx="24759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AB6CA-7F23-4DB0-9E3C-C467DC0C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52025"/>
            <a:ext cx="6884746" cy="452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8931-2677-42F2-8876-FCF2DB37B273}"/>
              </a:ext>
            </a:extLst>
          </p:cNvPr>
          <p:cNvSpPr txBox="1"/>
          <p:nvPr/>
        </p:nvSpPr>
        <p:spPr>
          <a:xfrm>
            <a:off x="703385" y="6295292"/>
            <a:ext cx="3334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task.m</a:t>
            </a:r>
            <a:r>
              <a:rPr lang="en-US" dirty="0"/>
              <a:t> file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199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6214D4-2A4D-412E-B659-13924F7DD5F1}"/>
              </a:ext>
            </a:extLst>
          </p:cNvPr>
          <p:cNvSpPr/>
          <p:nvPr/>
        </p:nvSpPr>
        <p:spPr>
          <a:xfrm>
            <a:off x="662609" y="378088"/>
            <a:ext cx="5224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 SAMPLING RATE CONVERSION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FBE452-6FF4-49C6-8392-8108210F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F0C48-60F5-4ED4-9501-3C179CDAC2B9}"/>
              </a:ext>
            </a:extLst>
          </p:cNvPr>
          <p:cNvSpPr txBox="1"/>
          <p:nvPr/>
        </p:nvSpPr>
        <p:spPr>
          <a:xfrm>
            <a:off x="662609" y="1245704"/>
            <a:ext cx="825610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rate conversion is employed to generate a new sequence with a sampling rate higher or lower than that of a given sequence.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E1894B-C399-4A3D-A523-98C6B8CA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9C9E1-8E31-41E8-88F0-AEDDBCBBA139}"/>
              </a:ext>
            </a:extLst>
          </p:cNvPr>
          <p:cNvSpPr txBox="1"/>
          <p:nvPr/>
        </p:nvSpPr>
        <p:spPr>
          <a:xfrm>
            <a:off x="662609" y="2223107"/>
            <a:ext cx="825610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x[n] is a sequence with a sampling rate of F Hz and it is used to generate another sequence y[n] with desired sampling rate F’ Hz, then the sampling rate alteration is given by 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F’/F = R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1CE6E-0CFC-46D0-9CC1-7534E6DA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8D07-74B2-43AC-A190-38364B48579F}"/>
              </a:ext>
            </a:extLst>
          </p:cNvPr>
          <p:cNvSpPr txBox="1"/>
          <p:nvPr/>
        </p:nvSpPr>
        <p:spPr>
          <a:xfrm>
            <a:off x="1257507" y="3416786"/>
            <a:ext cx="857705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 &gt; 1, the process is called interpolation and results in a sequence with higher sampling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R&lt; 1, the process is called decimation and results in a sequence with lower sampling rate.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D5ABD8B-F980-4105-BD03-E866B220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07" y="49094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0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6540E3-9C70-49AE-BBD3-5FF16CE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59E1-24D2-46C6-A848-2AA58EFFB264}"/>
              </a:ext>
            </a:extLst>
          </p:cNvPr>
          <p:cNvSpPr txBox="1"/>
          <p:nvPr/>
        </p:nvSpPr>
        <p:spPr>
          <a:xfrm>
            <a:off x="649357" y="543339"/>
            <a:ext cx="522135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DOWNSAMPLE:</a:t>
            </a:r>
          </a:p>
          <a:p>
            <a:endParaRPr lang="ar-S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FBB0F-C424-43D0-A0A0-2A8BA111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97B0-C520-4E91-A019-1548ADE33D55}"/>
              </a:ext>
            </a:extLst>
          </p:cNvPr>
          <p:cNvSpPr txBox="1"/>
          <p:nvPr/>
        </p:nvSpPr>
        <p:spPr>
          <a:xfrm>
            <a:off x="980661" y="1217590"/>
            <a:ext cx="73152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sampling operation by an integer factor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(M&gt;1) on a sequence x[n] consists of keeping every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of x[n] and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M-1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between samples.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9FCF-7187-43EB-9AD3-173A83656774}"/>
              </a:ext>
            </a:extLst>
          </p:cNvPr>
          <p:cNvSpPr txBox="1"/>
          <p:nvPr/>
        </p:nvSpPr>
        <p:spPr>
          <a:xfrm>
            <a:off x="980660" y="2629003"/>
            <a:ext cx="77392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X[n]={1,2,3,4,5,6,7,8,9}  and M=3 find </a:t>
            </a:r>
            <a:r>
              <a:rPr lang="en-US" dirty="0" err="1"/>
              <a:t>Xd</a:t>
            </a:r>
            <a:r>
              <a:rPr lang="en-US" dirty="0"/>
              <a:t>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 err="1"/>
              <a:t>Xd</a:t>
            </a:r>
            <a:r>
              <a:rPr lang="en-US" dirty="0"/>
              <a:t>[n]=X[</a:t>
            </a:r>
            <a:r>
              <a:rPr lang="en-US" dirty="0" err="1"/>
              <a:t>nM</a:t>
            </a:r>
            <a:r>
              <a:rPr lang="en-US" dirty="0"/>
              <a:t>]:</a:t>
            </a:r>
          </a:p>
          <a:p>
            <a:r>
              <a:rPr lang="en-US" dirty="0"/>
              <a:t>n=0 ,M=3 &gt;&gt; </a:t>
            </a:r>
            <a:r>
              <a:rPr lang="en-US" dirty="0" err="1"/>
              <a:t>Xd</a:t>
            </a:r>
            <a:r>
              <a:rPr lang="en-US" dirty="0"/>
              <a:t>[0]=5,</a:t>
            </a:r>
          </a:p>
          <a:p>
            <a:r>
              <a:rPr lang="en-US" dirty="0"/>
              <a:t>n=1 ,M=3&gt;&gt; </a:t>
            </a:r>
            <a:r>
              <a:rPr lang="en-US" dirty="0" err="1"/>
              <a:t>Xd</a:t>
            </a:r>
            <a:r>
              <a:rPr lang="en-US" dirty="0"/>
              <a:t>[n]=8,</a:t>
            </a:r>
          </a:p>
          <a:p>
            <a:r>
              <a:rPr lang="en-US" dirty="0"/>
              <a:t>n=2 ,M=3&gt;&gt;</a:t>
            </a:r>
            <a:r>
              <a:rPr lang="en-US" dirty="0" err="1"/>
              <a:t>Xd</a:t>
            </a:r>
            <a:r>
              <a:rPr lang="en-US" dirty="0"/>
              <a:t>[6]=Nan</a:t>
            </a:r>
          </a:p>
          <a:p>
            <a:r>
              <a:rPr lang="en-US" dirty="0"/>
              <a:t>n=-1, M=3&gt;&gt; </a:t>
            </a:r>
            <a:r>
              <a:rPr lang="en-US" dirty="0" err="1"/>
              <a:t>Xd</a:t>
            </a:r>
            <a:r>
              <a:rPr lang="en-US" dirty="0"/>
              <a:t>[-3]=2</a:t>
            </a:r>
          </a:p>
          <a:p>
            <a:r>
              <a:rPr lang="en-US" dirty="0"/>
              <a:t>N=-2 ,M=3&gt;&gt;</a:t>
            </a:r>
            <a:r>
              <a:rPr lang="en-US" dirty="0" err="1"/>
              <a:t>Xd</a:t>
            </a:r>
            <a:r>
              <a:rPr lang="en-US" dirty="0"/>
              <a:t>[-6]=nan</a:t>
            </a:r>
          </a:p>
          <a:p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Xd</a:t>
            </a:r>
            <a:r>
              <a:rPr lang="en-US" dirty="0"/>
              <a:t>[</a:t>
            </a:r>
            <a:r>
              <a:rPr lang="en-US" dirty="0" err="1"/>
              <a:t>nM</a:t>
            </a:r>
            <a:r>
              <a:rPr lang="en-US" dirty="0"/>
              <a:t>]={2,5,8]</a:t>
            </a:r>
          </a:p>
          <a:p>
            <a:endParaRPr lang="en-US" dirty="0"/>
          </a:p>
          <a:p>
            <a:endParaRPr lang="ar-S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E8E8-630F-44E7-9BB5-D45D53F4FD72}"/>
              </a:ext>
            </a:extLst>
          </p:cNvPr>
          <p:cNvCxnSpPr>
            <a:cxnSpLocks/>
          </p:cNvCxnSpPr>
          <p:nvPr/>
        </p:nvCxnSpPr>
        <p:spPr>
          <a:xfrm flipV="1">
            <a:off x="2557669" y="322897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5AA59-EA62-4832-94B0-C8C4F4F7F571}"/>
              </a:ext>
            </a:extLst>
          </p:cNvPr>
          <p:cNvCxnSpPr/>
          <p:nvPr/>
        </p:nvCxnSpPr>
        <p:spPr>
          <a:xfrm flipV="1">
            <a:off x="2650434" y="5950226"/>
            <a:ext cx="0" cy="21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6561-DACA-425A-A904-BB24180D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3" y="368161"/>
            <a:ext cx="8141480" cy="3435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E94F3-515B-4BF5-AE28-5D7ED276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" y="4239225"/>
            <a:ext cx="7843769" cy="22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EA078-C31D-4A11-BC73-C25D3FD2A919}"/>
              </a:ext>
            </a:extLst>
          </p:cNvPr>
          <p:cNvSpPr txBox="1"/>
          <p:nvPr/>
        </p:nvSpPr>
        <p:spPr>
          <a:xfrm>
            <a:off x="609600" y="503583"/>
            <a:ext cx="39226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2. UPSAMPLE</a:t>
            </a:r>
          </a:p>
          <a:p>
            <a:endParaRPr lang="ar-S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64D88-F3C7-4424-9DE7-8E893336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126A29-2323-4122-8BBE-4D8660C5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44" y="3266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8B91D-5F9D-4E2E-B849-FE487C9F758D}"/>
              </a:ext>
            </a:extLst>
          </p:cNvPr>
          <p:cNvSpPr txBox="1"/>
          <p:nvPr/>
        </p:nvSpPr>
        <p:spPr>
          <a:xfrm>
            <a:off x="742122" y="1149914"/>
            <a:ext cx="811033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Upsampling by an integer factor L (L &gt; 1) on a sequence x[n] will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(L–1)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equidistant samples between an output sequence y[n] according to the relation:</a:t>
            </a:r>
          </a:p>
          <a:p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4AE2D-C6A5-4D95-BB97-DCB6F70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2" y="2413830"/>
            <a:ext cx="2993955" cy="88136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C7EB240-DE89-4D59-BF0B-6762E388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71A5E-8817-49F1-8AE0-4A9771FA2DA8}"/>
              </a:ext>
            </a:extLst>
          </p:cNvPr>
          <p:cNvSpPr txBox="1"/>
          <p:nvPr/>
        </p:nvSpPr>
        <p:spPr>
          <a:xfrm>
            <a:off x="609600" y="3468468"/>
            <a:ext cx="7845287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sampling rate of y[n] is L times that of x[n].</a:t>
            </a:r>
          </a:p>
          <a:p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252BF-76E3-49E4-833E-9F4FEC839426}"/>
              </a:ext>
            </a:extLst>
          </p:cNvPr>
          <p:cNvSpPr txBox="1"/>
          <p:nvPr/>
        </p:nvSpPr>
        <p:spPr>
          <a:xfrm>
            <a:off x="861391" y="4240696"/>
            <a:ext cx="678511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L=3 X[n]={1,2,3} find Xu[n]: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/>
              <a:t>L-1=2 then we will add 2 zeros after each sample :</a:t>
            </a:r>
          </a:p>
          <a:p>
            <a:r>
              <a:rPr lang="en-US" dirty="0"/>
              <a:t>Xu[n]={1,0,0,2,0,0,3}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4392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64479-85FC-4262-9948-DC28195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1" y="810040"/>
            <a:ext cx="7551254" cy="1906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9D945-688D-4410-8E87-157AA853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1" y="3272043"/>
            <a:ext cx="7551254" cy="19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3DC30-6057-42EC-92DA-D4C88FEB896F}"/>
              </a:ext>
            </a:extLst>
          </p:cNvPr>
          <p:cNvSpPr txBox="1"/>
          <p:nvPr/>
        </p:nvSpPr>
        <p:spPr>
          <a:xfrm>
            <a:off x="590843" y="731520"/>
            <a:ext cx="41781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4445-37B4-40DC-B436-AC92F76D7198}"/>
              </a:ext>
            </a:extLst>
          </p:cNvPr>
          <p:cNvSpPr/>
          <p:nvPr/>
        </p:nvSpPr>
        <p:spPr>
          <a:xfrm>
            <a:off x="590843" y="135926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ar-S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EA3EC-9768-4685-A5CD-E3974BC7C0B0}"/>
              </a:ext>
            </a:extLst>
          </p:cNvPr>
          <p:cNvSpPr/>
          <p:nvPr/>
        </p:nvSpPr>
        <p:spPr>
          <a:xfrm>
            <a:off x="590843" y="179914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 on discreet signals</a:t>
            </a:r>
          </a:p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825886-1F9D-4960-8A2A-DF901F6F2AED}"/>
              </a:ext>
            </a:extLst>
          </p:cNvPr>
          <p:cNvSpPr/>
          <p:nvPr/>
        </p:nvSpPr>
        <p:spPr>
          <a:xfrm>
            <a:off x="590843" y="2537809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CONVERSION.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up Sampling.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down sampling.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7BF63-CFA8-42A7-BB4E-0EAADA658DDE}"/>
              </a:ext>
            </a:extLst>
          </p:cNvPr>
          <p:cNvSpPr/>
          <p:nvPr/>
        </p:nvSpPr>
        <p:spPr>
          <a:xfrm>
            <a:off x="590843" y="413185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DISCRETE TIME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Time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Time-invariant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Causal Discrete Time Systems.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3D87A-EA7A-403D-8829-FDD48D33D006}"/>
              </a:ext>
            </a:extLst>
          </p:cNvPr>
          <p:cNvSpPr txBox="1"/>
          <p:nvPr/>
        </p:nvSpPr>
        <p:spPr>
          <a:xfrm>
            <a:off x="2173357" y="2199861"/>
            <a:ext cx="53803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Down sample &gt;&gt; Decrease sampling rate</a:t>
            </a:r>
          </a:p>
          <a:p>
            <a:r>
              <a:rPr lang="en-US" dirty="0"/>
              <a:t>Up Sample &gt;&gt;  Increase sampling rate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2749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B0F6F-1D5C-429D-8322-7634A8B235E8}"/>
              </a:ext>
            </a:extLst>
          </p:cNvPr>
          <p:cNvSpPr txBox="1"/>
          <p:nvPr/>
        </p:nvSpPr>
        <p:spPr>
          <a:xfrm>
            <a:off x="251792" y="209873"/>
            <a:ext cx="30082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Implementation 1:</a:t>
            </a: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87DD4-DA1A-4CE0-8CF7-9E1569B1868E}"/>
              </a:ext>
            </a:extLst>
          </p:cNvPr>
          <p:cNvSpPr txBox="1"/>
          <p:nvPr/>
        </p:nvSpPr>
        <p:spPr>
          <a:xfrm>
            <a:off x="371063" y="671538"/>
            <a:ext cx="3344183" cy="66787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clc;</a:t>
            </a:r>
          </a:p>
          <a:p>
            <a:r>
              <a:rPr lang="en-US" sz="1400" dirty="0"/>
              <a:t>clear all;</a:t>
            </a:r>
          </a:p>
          <a:p>
            <a:r>
              <a:rPr lang="en-US" sz="1400" dirty="0"/>
              <a:t>close all;</a:t>
            </a:r>
          </a:p>
          <a:p>
            <a:r>
              <a:rPr lang="en-US" sz="1400" dirty="0"/>
              <a:t>%continuous sinusoidal signal</a:t>
            </a:r>
          </a:p>
          <a:p>
            <a:r>
              <a:rPr lang="en-US" sz="1400" dirty="0"/>
              <a:t>a=input('Enter the amplitude:');</a:t>
            </a:r>
          </a:p>
          <a:p>
            <a:r>
              <a:rPr lang="en-US" sz="1400" dirty="0"/>
              <a:t>f=input('Enter the </a:t>
            </a:r>
            <a:r>
              <a:rPr lang="en-US" sz="1400" dirty="0" err="1"/>
              <a:t>Timeperiod</a:t>
            </a:r>
            <a:r>
              <a:rPr lang="en-US" sz="1400" dirty="0"/>
              <a:t>:');</a:t>
            </a:r>
          </a:p>
          <a:p>
            <a:r>
              <a:rPr lang="en-US" sz="1400" dirty="0"/>
              <a:t>t=-10:1:20;</a:t>
            </a:r>
          </a:p>
          <a:p>
            <a:r>
              <a:rPr lang="en-US" sz="1400" dirty="0"/>
              <a:t>x=a*sin(2*pi*f*t);</a:t>
            </a:r>
          </a:p>
          <a:p>
            <a:r>
              <a:rPr lang="en-US" sz="1400" dirty="0"/>
              <a:t>subplot(3,1,1);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t,x</a:t>
            </a:r>
            <a:r>
              <a:rPr lang="en-US" sz="1400" dirty="0"/>
              <a:t>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title('Sinusoidal signal’);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downsampling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y1=</a:t>
            </a:r>
            <a:r>
              <a:rPr lang="en-US" sz="1400" dirty="0" err="1"/>
              <a:t>downsample</a:t>
            </a:r>
            <a:r>
              <a:rPr lang="en-US" sz="1400" dirty="0"/>
              <a:t>(x,2);</a:t>
            </a:r>
          </a:p>
          <a:p>
            <a:r>
              <a:rPr lang="en-US" sz="1400" dirty="0"/>
              <a:t>subplot(3,1,2);</a:t>
            </a:r>
          </a:p>
          <a:p>
            <a:r>
              <a:rPr lang="en-US" sz="1400" dirty="0"/>
              <a:t>stem(y1);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Downsampled</a:t>
            </a:r>
            <a:r>
              <a:rPr lang="en-US" sz="1400" dirty="0"/>
              <a:t> signal');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upsampling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y2=</a:t>
            </a:r>
            <a:r>
              <a:rPr lang="en-US" sz="1400" dirty="0" err="1"/>
              <a:t>upsample</a:t>
            </a:r>
            <a:r>
              <a:rPr lang="en-US" sz="1400" dirty="0"/>
              <a:t>(x,3);</a:t>
            </a:r>
          </a:p>
          <a:p>
            <a:r>
              <a:rPr lang="en-US" sz="1400" dirty="0"/>
              <a:t>subplot(3,1,3);</a:t>
            </a:r>
          </a:p>
          <a:p>
            <a:r>
              <a:rPr lang="en-US" sz="1400" dirty="0"/>
              <a:t>stem</a:t>
            </a:r>
            <a:r>
              <a:rPr lang="en-US" sz="1400"/>
              <a:t>(y2);</a:t>
            </a:r>
            <a:endParaRPr lang="en-US" sz="1400" dirty="0"/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Upsampled</a:t>
            </a:r>
            <a:r>
              <a:rPr lang="en-US" sz="1400" dirty="0"/>
              <a:t> signal');</a:t>
            </a:r>
          </a:p>
          <a:p>
            <a:endParaRPr lang="en-US" sz="1400" dirty="0"/>
          </a:p>
          <a:p>
            <a:r>
              <a:rPr lang="ar-SA" dirty="0"/>
              <a:t> </a:t>
            </a:r>
          </a:p>
          <a:p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D8DB6-428B-4E89-8486-F726C00C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80" y="1933070"/>
            <a:ext cx="5786563" cy="29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7D743-20A9-4A91-92A4-1DD0F5AEFDF8}"/>
              </a:ext>
            </a:extLst>
          </p:cNvPr>
          <p:cNvSpPr/>
          <p:nvPr/>
        </p:nvSpPr>
        <p:spPr>
          <a:xfrm>
            <a:off x="863255" y="508755"/>
            <a:ext cx="8322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PROPERTIES OF DISCRETE TIME SYSTEM: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Linear Time Discrete Systems: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NewRomanPSMT"/>
              </a:rPr>
              <a:t>The response of the system to a weighted sum of signals is equal to the corresponding weighted sum of the responses (outputs) of the system to each of the individual input signals.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E50F-9769-471A-9548-F24EB25B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729210"/>
            <a:ext cx="5334000" cy="47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6148F9-FD06-4A8F-A346-6A30648049F7}"/>
              </a:ext>
            </a:extLst>
          </p:cNvPr>
          <p:cNvSpPr/>
          <p:nvPr/>
        </p:nvSpPr>
        <p:spPr>
          <a:xfrm>
            <a:off x="4068417" y="3470595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2D6C-427D-4992-9E19-DCE79D04D539}"/>
              </a:ext>
            </a:extLst>
          </p:cNvPr>
          <p:cNvSpPr txBox="1"/>
          <p:nvPr/>
        </p:nvSpPr>
        <p:spPr>
          <a:xfrm>
            <a:off x="4200938" y="348802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1CF50-5370-482E-A699-1B4C05F1AC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54017" y="36639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486D9-5971-4C2A-9E3A-02D5E90A35CE}"/>
              </a:ext>
            </a:extLst>
          </p:cNvPr>
          <p:cNvCxnSpPr>
            <a:stCxn id="7" idx="3"/>
          </p:cNvCxnSpPr>
          <p:nvPr/>
        </p:nvCxnSpPr>
        <p:spPr>
          <a:xfrm flipV="1">
            <a:off x="5247860" y="366397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909F16-FDE5-431F-A26E-A5F868C207C8}"/>
              </a:ext>
            </a:extLst>
          </p:cNvPr>
          <p:cNvSpPr txBox="1"/>
          <p:nvPr/>
        </p:nvSpPr>
        <p:spPr>
          <a:xfrm>
            <a:off x="2521225" y="3486923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CDD60-4D5C-4DB4-A67D-66A3410E49B3}"/>
              </a:ext>
            </a:extLst>
          </p:cNvPr>
          <p:cNvSpPr txBox="1"/>
          <p:nvPr/>
        </p:nvSpPr>
        <p:spPr>
          <a:xfrm>
            <a:off x="6188764" y="348692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Y1[n]</a:t>
            </a:r>
            <a:endParaRPr lang="ar-S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8D06-951F-46BF-A83D-A4C495AF9D6D}"/>
              </a:ext>
            </a:extLst>
          </p:cNvPr>
          <p:cNvSpPr/>
          <p:nvPr/>
        </p:nvSpPr>
        <p:spPr>
          <a:xfrm>
            <a:off x="4068417" y="4368537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4B555-D0E2-47BF-BB2D-1734D7FFC75E}"/>
              </a:ext>
            </a:extLst>
          </p:cNvPr>
          <p:cNvSpPr txBox="1"/>
          <p:nvPr/>
        </p:nvSpPr>
        <p:spPr>
          <a:xfrm>
            <a:off x="4280452" y="435818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7ADC2C-1313-4F9F-8285-C6DFEA8F2F4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54017" y="45619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711088-E8B8-416B-9A4F-C05F68B822EE}"/>
              </a:ext>
            </a:extLst>
          </p:cNvPr>
          <p:cNvCxnSpPr>
            <a:stCxn id="23" idx="3"/>
          </p:cNvCxnSpPr>
          <p:nvPr/>
        </p:nvCxnSpPr>
        <p:spPr>
          <a:xfrm flipV="1">
            <a:off x="5327374" y="453413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0CC8F7-0D25-45CE-9B05-908A2CABC1FA}"/>
              </a:ext>
            </a:extLst>
          </p:cNvPr>
          <p:cNvSpPr txBox="1"/>
          <p:nvPr/>
        </p:nvSpPr>
        <p:spPr>
          <a:xfrm>
            <a:off x="2514599" y="4374731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X2[n]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20962-3659-414B-AD0B-C92CFD2C9ADA}"/>
              </a:ext>
            </a:extLst>
          </p:cNvPr>
          <p:cNvSpPr txBox="1"/>
          <p:nvPr/>
        </p:nvSpPr>
        <p:spPr>
          <a:xfrm>
            <a:off x="6182138" y="437039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Y2[n]</a:t>
            </a:r>
            <a:endParaRPr lang="ar-S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074EEF-9AFA-478C-AB78-D91B0F5C85FB}"/>
              </a:ext>
            </a:extLst>
          </p:cNvPr>
          <p:cNvSpPr/>
          <p:nvPr/>
        </p:nvSpPr>
        <p:spPr>
          <a:xfrm>
            <a:off x="4147931" y="5059130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0BCE6-741D-458C-A630-86296E29223B}"/>
              </a:ext>
            </a:extLst>
          </p:cNvPr>
          <p:cNvSpPr txBox="1"/>
          <p:nvPr/>
        </p:nvSpPr>
        <p:spPr>
          <a:xfrm>
            <a:off x="4359966" y="5021875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9A34B4-C813-4E97-806D-5CF9FF8382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33531" y="52525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02FD6-C13E-4ADA-80ED-9EA54FC11B9D}"/>
              </a:ext>
            </a:extLst>
          </p:cNvPr>
          <p:cNvCxnSpPr>
            <a:stCxn id="29" idx="3"/>
          </p:cNvCxnSpPr>
          <p:nvPr/>
        </p:nvCxnSpPr>
        <p:spPr>
          <a:xfrm flipV="1">
            <a:off x="5406888" y="5197827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AED846-61B9-4CCD-A829-DE72897005B6}"/>
              </a:ext>
            </a:extLst>
          </p:cNvPr>
          <p:cNvSpPr txBox="1"/>
          <p:nvPr/>
        </p:nvSpPr>
        <p:spPr>
          <a:xfrm>
            <a:off x="1944757" y="5036656"/>
            <a:ext cx="15306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X1[n]+X2[n]</a:t>
            </a:r>
            <a:endParaRPr lang="ar-S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CDEE23-A402-430A-BB8D-958615506D83}"/>
              </a:ext>
            </a:extLst>
          </p:cNvPr>
          <p:cNvSpPr txBox="1"/>
          <p:nvPr/>
        </p:nvSpPr>
        <p:spPr>
          <a:xfrm>
            <a:off x="6268278" y="5013161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Y3[n]</a:t>
            </a:r>
            <a:endParaRPr lang="ar-S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5FF8E-66A7-47C1-B43C-86F21F9E337F}"/>
              </a:ext>
            </a:extLst>
          </p:cNvPr>
          <p:cNvSpPr txBox="1"/>
          <p:nvPr/>
        </p:nvSpPr>
        <p:spPr>
          <a:xfrm>
            <a:off x="1944757" y="5896631"/>
            <a:ext cx="64438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IF </a:t>
            </a:r>
            <a:r>
              <a:rPr lang="en-US" sz="2000" dirty="0">
                <a:solidFill>
                  <a:srgbClr val="002060"/>
                </a:solidFill>
              </a:rPr>
              <a:t>Y1+Y2 =Y3 the system is linear</a:t>
            </a:r>
            <a:endParaRPr lang="ar-SA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9EB26-0ABF-4817-B0E7-E990DD9F36AA}"/>
              </a:ext>
            </a:extLst>
          </p:cNvPr>
          <p:cNvSpPr txBox="1"/>
          <p:nvPr/>
        </p:nvSpPr>
        <p:spPr>
          <a:xfrm>
            <a:off x="463825" y="369788"/>
            <a:ext cx="40021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Implementation 1:</a:t>
            </a:r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8390F-C3E9-4778-9CDA-D6DFD849B37B}"/>
              </a:ext>
            </a:extLst>
          </p:cNvPr>
          <p:cNvSpPr txBox="1"/>
          <p:nvPr/>
        </p:nvSpPr>
        <p:spPr>
          <a:xfrm>
            <a:off x="463825" y="919184"/>
            <a:ext cx="4664765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clc;</a:t>
            </a:r>
          </a:p>
          <a:p>
            <a:r>
              <a:rPr lang="en-US" sz="1600" dirty="0"/>
              <a:t>clear all;</a:t>
            </a:r>
          </a:p>
          <a:p>
            <a:r>
              <a:rPr lang="en-US" sz="1600" dirty="0"/>
              <a:t>close all;</a:t>
            </a:r>
          </a:p>
          <a:p>
            <a:r>
              <a:rPr lang="en-US" sz="1600" dirty="0"/>
              <a:t>%Properties of DT Systems(Linearity)</a:t>
            </a:r>
          </a:p>
          <a:p>
            <a:r>
              <a:rPr lang="pt-BR" sz="1600" dirty="0"/>
              <a:t>%y(n)=[x(n)]^2+B; (system)</a:t>
            </a:r>
          </a:p>
          <a:p>
            <a:r>
              <a:rPr lang="en-US" sz="1600" dirty="0"/>
              <a:t>x1=input('Enter first input sequence:');</a:t>
            </a:r>
          </a:p>
          <a:p>
            <a:r>
              <a:rPr lang="en-US" sz="1600" dirty="0"/>
              <a:t>n=length(x1);</a:t>
            </a:r>
          </a:p>
          <a:p>
            <a:r>
              <a:rPr lang="en-US" sz="1600" dirty="0"/>
              <a:t>x2=input('Enter second input sequence:');</a:t>
            </a:r>
          </a:p>
          <a:p>
            <a:r>
              <a:rPr lang="en-US" sz="1600" dirty="0"/>
              <a:t>a=input('Enter scaling constant(a):');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y1=power(x1,2)+B;</a:t>
            </a:r>
          </a:p>
          <a:p>
            <a:r>
              <a:rPr lang="en-US" sz="1600" dirty="0"/>
              <a:t>y2=power(x2,2)+B;</a:t>
            </a:r>
          </a:p>
          <a:p>
            <a:r>
              <a:rPr lang="es-ES" sz="1600" dirty="0" err="1"/>
              <a:t>rhs</a:t>
            </a:r>
            <a:r>
              <a:rPr lang="es-ES" sz="1600" dirty="0"/>
              <a:t>=a*y1+b*y2;</a:t>
            </a:r>
          </a:p>
          <a:p>
            <a:r>
              <a:rPr lang="pt-BR" sz="1600" dirty="0"/>
              <a:t>x3=a*x1+b*x2;</a:t>
            </a:r>
          </a:p>
          <a:p>
            <a:r>
              <a:rPr lang="en-US" sz="1600" dirty="0" err="1"/>
              <a:t>lhs</a:t>
            </a:r>
            <a:r>
              <a:rPr lang="en-US" sz="1600" dirty="0"/>
              <a:t>=power(x3,2)+B;</a:t>
            </a:r>
          </a:p>
          <a:p>
            <a:r>
              <a:rPr lang="en-US" sz="1600" dirty="0"/>
              <a:t>subplot(2,2,1);</a:t>
            </a:r>
          </a:p>
          <a:p>
            <a:r>
              <a:rPr lang="en-US" sz="1600" dirty="0"/>
              <a:t>stem(0:n-1,x1);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title('First input sequence');</a:t>
            </a:r>
          </a:p>
          <a:p>
            <a:endParaRPr lang="en-US" sz="1600" dirty="0"/>
          </a:p>
          <a:p>
            <a:endParaRPr lang="ar-S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888F3-4608-4A38-95B5-B14F7DCB4361}"/>
              </a:ext>
            </a:extLst>
          </p:cNvPr>
          <p:cNvSpPr txBox="1"/>
          <p:nvPr/>
        </p:nvSpPr>
        <p:spPr>
          <a:xfrm>
            <a:off x="5870713" y="895682"/>
            <a:ext cx="3790122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subplot(2,2,2);</a:t>
            </a:r>
          </a:p>
          <a:p>
            <a:r>
              <a:rPr lang="en-US" sz="1600" dirty="0"/>
              <a:t>stem(0:n-1,x2);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title('Second input sequence');</a:t>
            </a:r>
          </a:p>
          <a:p>
            <a:r>
              <a:rPr lang="en-US" sz="1600" dirty="0"/>
              <a:t>subplot(2,2,3);</a:t>
            </a:r>
          </a:p>
          <a:p>
            <a:r>
              <a:rPr lang="en-US" sz="1600" dirty="0"/>
              <a:t>stem(0:n-1,lhs);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title('LHS');</a:t>
            </a:r>
          </a:p>
          <a:p>
            <a:r>
              <a:rPr lang="en-US" sz="1600" dirty="0"/>
              <a:t>subplot(2,2,4);</a:t>
            </a:r>
          </a:p>
          <a:p>
            <a:r>
              <a:rPr lang="en-US" sz="1600" dirty="0"/>
              <a:t>stem(0:n-1,rhs);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title('RHS');</a:t>
            </a:r>
          </a:p>
          <a:p>
            <a:r>
              <a:rPr lang="en-US" sz="1600" dirty="0"/>
              <a:t>if(</a:t>
            </a:r>
            <a:r>
              <a:rPr lang="en-US" sz="1600" dirty="0" err="1"/>
              <a:t>lhs</a:t>
            </a:r>
            <a:r>
              <a:rPr lang="en-US" sz="1600" dirty="0"/>
              <a:t>==</a:t>
            </a:r>
            <a:r>
              <a:rPr lang="en-US" sz="1600" dirty="0" err="1"/>
              <a:t>rhs</a:t>
            </a:r>
            <a:r>
              <a:rPr lang="en-US" sz="1600" dirty="0"/>
              <a:t>)</a:t>
            </a:r>
          </a:p>
          <a:p>
            <a:r>
              <a:rPr lang="en-US" sz="1600" dirty="0"/>
              <a:t>display('system is linear');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display('system is non-linear');</a:t>
            </a:r>
          </a:p>
          <a:p>
            <a:r>
              <a:rPr lang="en-US" sz="1600" dirty="0"/>
              <a:t>end;</a:t>
            </a:r>
          </a:p>
          <a:p>
            <a:endParaRPr lang="ar-SA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65BA1-7A8F-407A-87BF-878658D4705F}"/>
              </a:ext>
            </a:extLst>
          </p:cNvPr>
          <p:cNvCxnSpPr/>
          <p:nvPr/>
        </p:nvCxnSpPr>
        <p:spPr>
          <a:xfrm>
            <a:off x="5128590" y="1060174"/>
            <a:ext cx="0" cy="5208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7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8C7BD-0704-4A90-BE01-553CD162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3" y="749575"/>
            <a:ext cx="889697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02B30-7E8C-4292-B172-D3B31BBC8765}"/>
              </a:ext>
            </a:extLst>
          </p:cNvPr>
          <p:cNvSpPr/>
          <p:nvPr/>
        </p:nvSpPr>
        <p:spPr>
          <a:xfrm>
            <a:off x="281761" y="623293"/>
            <a:ext cx="95018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discrete time systems described by equation below: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apply this equation in MATLAB, the command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several versions of this command. If we denote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 = [p0 p1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 = [d0 d1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generates an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same length as the specified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zero initial conditions, that is, y[-1]=y[-2] = ... =y[-N] = 0.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can also be computed using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num,den,x,ic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[y[-1], y[-2], ..., y[-N] is the vector of initial conditions. Access to final conditions is obtained using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y,fc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43F1C-796D-4CE8-B00B-6C78326E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30" y="1208310"/>
            <a:ext cx="2702591" cy="6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71AA5-C6B1-4FC6-8999-1BF9B25BF94F}"/>
              </a:ext>
            </a:extLst>
          </p:cNvPr>
          <p:cNvSpPr/>
          <p:nvPr/>
        </p:nvSpPr>
        <p:spPr>
          <a:xfrm>
            <a:off x="642424" y="1090973"/>
            <a:ext cx="8473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 = 0:40;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 = 10;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= 3.0;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 = -2;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x1 = a*cos(2*pi*0.1*n) +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X2= b*cos(2*pi*0.4*n);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y[n]−0.4 y[n−1]+0.75 y[n−2] = 2.2403 x[n]+2.4908 x[n−1]+2.2403 x[n−2].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Check if the system above is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linear or not.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9EB34-32C9-4BCC-B34A-C899605A5F25}"/>
              </a:ext>
            </a:extLst>
          </p:cNvPr>
          <p:cNvSpPr txBox="1"/>
          <p:nvPr/>
        </p:nvSpPr>
        <p:spPr>
          <a:xfrm>
            <a:off x="501748" y="444644"/>
            <a:ext cx="42672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2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ar-SA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8307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62A2F-1A35-4EF3-9373-8E7857016CEF}"/>
              </a:ext>
            </a:extLst>
          </p:cNvPr>
          <p:cNvSpPr/>
          <p:nvPr/>
        </p:nvSpPr>
        <p:spPr>
          <a:xfrm>
            <a:off x="283701" y="320041"/>
            <a:ext cx="511125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system define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num=[2.2403 2.4908 2.2403];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den=[1 -0.4 0.75];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= 0:40;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= 3.0;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= -2;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 = D*a*cos(2*pi*0.1*n); 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%%Signal 1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 = D*b*cos(2*pi*0.4*n);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signal 2</a:t>
            </a:r>
            <a:endParaRPr lang="ar-SA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filter(num,den,x1);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filter(num,den,x2);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= y1 + y2;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'y=y1+y2’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ar-SA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x1 + x2;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D*filter(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num,den,x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'x=x1+x2'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ar-SA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7F204-412A-4502-9460-0A4B721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36" y="1396436"/>
            <a:ext cx="4602334" cy="40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6B37-330E-46A7-8CD6-8CEE4CA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C0CD1-31BC-47AF-A2AA-08D6436A1974}"/>
              </a:ext>
            </a:extLst>
          </p:cNvPr>
          <p:cNvSpPr/>
          <p:nvPr/>
        </p:nvSpPr>
        <p:spPr>
          <a:xfrm>
            <a:off x="666907" y="586291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Samples: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/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Signal represented as a sequence of number called         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Samples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Sample value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where n is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integer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value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We can represent samples: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Mathematical representation.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Graphical representation.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ar-S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blipFill>
                <a:blip r:embed="rId2"/>
                <a:stretch>
                  <a:fillRect l="-908" t="-170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3B654-9306-4F9B-AAB6-271334CFC8D0}"/>
              </a:ext>
            </a:extLst>
          </p:cNvPr>
          <p:cNvCxnSpPr/>
          <p:nvPr/>
        </p:nvCxnSpPr>
        <p:spPr>
          <a:xfrm>
            <a:off x="7629994" y="1798820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3EABF-5B47-4FD7-B7E8-B13B0551191F}"/>
              </a:ext>
            </a:extLst>
          </p:cNvPr>
          <p:cNvCxnSpPr/>
          <p:nvPr/>
        </p:nvCxnSpPr>
        <p:spPr>
          <a:xfrm>
            <a:off x="3144328" y="2146092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4CC4E-46F3-4842-BF72-5EC1F9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A56-0A11-469C-B2C1-274E1E147CA4}"/>
              </a:ext>
            </a:extLst>
          </p:cNvPr>
          <p:cNvSpPr/>
          <p:nvPr/>
        </p:nvSpPr>
        <p:spPr>
          <a:xfrm>
            <a:off x="730429" y="347764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Mathematical representation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8887-5701-4CB4-B613-708A303A966D}"/>
              </a:ext>
            </a:extLst>
          </p:cNvPr>
          <p:cNvSpPr txBox="1"/>
          <p:nvPr/>
        </p:nvSpPr>
        <p:spPr>
          <a:xfrm>
            <a:off x="911593" y="870984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/>
              <a:t>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/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={……,−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,………}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01492-CAB0-47F9-BA01-4445B8DF6D32}"/>
              </a:ext>
            </a:extLst>
          </p:cNvPr>
          <p:cNvCxnSpPr>
            <a:cxnSpLocks/>
          </p:cNvCxnSpPr>
          <p:nvPr/>
        </p:nvCxnSpPr>
        <p:spPr>
          <a:xfrm flipV="1">
            <a:off x="4302177" y="1594122"/>
            <a:ext cx="0" cy="39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7661F-17AE-4B5A-AE65-7B5DFF7256AA}"/>
              </a:ext>
            </a:extLst>
          </p:cNvPr>
          <p:cNvSpPr txBox="1"/>
          <p:nvPr/>
        </p:nvSpPr>
        <p:spPr>
          <a:xfrm>
            <a:off x="911593" y="2167841"/>
            <a:ext cx="781935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arrow is placed under the sample at time index </a:t>
            </a:r>
            <a:r>
              <a:rPr lang="en-US" sz="2000" dirty="0">
                <a:solidFill>
                  <a:srgbClr val="002060"/>
                </a:solidFill>
              </a:rPr>
              <a:t>n=0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Value of {x[n]} can be </a:t>
            </a:r>
            <a:r>
              <a:rPr lang="en-US" sz="2000" dirty="0">
                <a:solidFill>
                  <a:srgbClr val="002060"/>
                </a:solidFill>
              </a:rPr>
              <a:t>real values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2060"/>
                </a:solidFill>
              </a:rPr>
              <a:t>complex values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{x[n]} May be a </a:t>
            </a:r>
            <a:r>
              <a:rPr lang="en-US" sz="2000" dirty="0">
                <a:solidFill>
                  <a:srgbClr val="002060"/>
                </a:solidFill>
              </a:rPr>
              <a:t>finite</a:t>
            </a:r>
            <a:r>
              <a:rPr lang="en-US" sz="2000" dirty="0"/>
              <a:t> or</a:t>
            </a:r>
            <a:r>
              <a:rPr lang="en-US" sz="2000" dirty="0">
                <a:solidFill>
                  <a:srgbClr val="002060"/>
                </a:solidFill>
              </a:rPr>
              <a:t> infinite </a:t>
            </a:r>
            <a:r>
              <a:rPr lang="en-US" sz="2000" dirty="0"/>
              <a:t>length.</a:t>
            </a:r>
          </a:p>
          <a:p>
            <a:pPr lvl="1"/>
            <a:endParaRPr lang="ar-S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13061-CD6B-4C1B-B2F4-4C25F377CBF5}"/>
              </a:ext>
            </a:extLst>
          </p:cNvPr>
          <p:cNvSpPr/>
          <p:nvPr/>
        </p:nvSpPr>
        <p:spPr>
          <a:xfrm>
            <a:off x="730429" y="4004856"/>
            <a:ext cx="47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Graphical representation: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ED5B98B-A2EE-4CF5-9AD3-4A5B5660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1" y="4614994"/>
            <a:ext cx="6400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7618-CFC8-43DD-8676-D4E2987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29430-E653-4CA6-9F4D-BF28DAC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23ACD-B9CE-4303-B0AD-AE285A375EED}"/>
              </a:ext>
            </a:extLst>
          </p:cNvPr>
          <p:cNvSpPr txBox="1"/>
          <p:nvPr/>
        </p:nvSpPr>
        <p:spPr>
          <a:xfrm>
            <a:off x="554636" y="614597"/>
            <a:ext cx="69404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signals:</a:t>
            </a:r>
          </a:p>
          <a:p>
            <a:endParaRPr lang="ar-S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D0AEB-0A8A-4B9E-B1A1-22F825D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44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5D1E3-936F-4016-AC6D-8B077177EEE7}"/>
              </a:ext>
            </a:extLst>
          </p:cNvPr>
          <p:cNvSpPr txBox="1"/>
          <p:nvPr/>
        </p:nvSpPr>
        <p:spPr>
          <a:xfrm>
            <a:off x="231061" y="1133673"/>
            <a:ext cx="835960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Amplitude manipulation:</a:t>
            </a:r>
          </a:p>
          <a:p>
            <a:pPr lvl="1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1.Amplitude scaling: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y[n] =ax[n], where a is a constant: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&gt; 1, then y[n] is amplified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&lt; 1, then y[n] is attenuated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= - 1, then y[n] is amplitude reversal sequence.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726FA-4C1E-4FFC-8887-923C5A6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7D9F-3B5B-4932-8E36-8B2178B90919}"/>
              </a:ext>
            </a:extLst>
          </p:cNvPr>
          <p:cNvSpPr txBox="1"/>
          <p:nvPr/>
        </p:nvSpPr>
        <p:spPr>
          <a:xfrm>
            <a:off x="231061" y="4018957"/>
            <a:ext cx="864441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2. Addition: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signals x1[n] and x2[n] can also be added ,By adding the values y1[n]= x1[n] + x2[n] at each corresponding sample.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3E11-2CB7-4B3D-8A8F-1C6CA4B4C84F}"/>
              </a:ext>
            </a:extLst>
          </p:cNvPr>
          <p:cNvSpPr txBox="1"/>
          <p:nvPr/>
        </p:nvSpPr>
        <p:spPr>
          <a:xfrm>
            <a:off x="735817" y="5584471"/>
            <a:ext cx="83931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3. Multiplications: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multiplying the values y2[n]= x1[n] X x2[n] at each corresponding sample.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8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0428-3F74-4BAB-9A9A-FA8F862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CF18B2-F4F0-458A-B182-71BA11AB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A3CA4-6E91-491A-BA6F-B998BCEF483F}"/>
              </a:ext>
            </a:extLst>
          </p:cNvPr>
          <p:cNvSpPr txBox="1"/>
          <p:nvPr/>
        </p:nvSpPr>
        <p:spPr>
          <a:xfrm>
            <a:off x="404734" y="599606"/>
            <a:ext cx="331282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Time manipulation:</a:t>
            </a:r>
          </a:p>
          <a:p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/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scaling: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y[n]=x[an], where a is a constant.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shifting: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delay: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advance: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Where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a constant .</a:t>
                </a:r>
              </a:p>
              <a:p>
                <a:pPr lvl="1"/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3. Time reflection</a:t>
                </a:r>
                <a:r>
                  <a:rPr lang="en-US" sz="2400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[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=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x[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-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ar-S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>
            <a:extLst>
              <a:ext uri="{FF2B5EF4-FFF2-40B4-BE49-F238E27FC236}">
                <a16:creationId xmlns:a16="http://schemas.microsoft.com/office/drawing/2014/main" id="{8C0E95FA-B340-4E5D-8026-C5401C5D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D958E4F-0CB4-424F-BE0C-E48073F3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A12C4-DFD8-4B19-8D3A-0C138BA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77E20-810B-4827-838A-CEB76E021A2F}"/>
              </a:ext>
            </a:extLst>
          </p:cNvPr>
          <p:cNvSpPr/>
          <p:nvPr/>
        </p:nvSpPr>
        <p:spPr>
          <a:xfrm>
            <a:off x="482506" y="418006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1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C951C-3160-49B3-BD4D-B6EE1C3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7B105-004F-4C37-ABDF-17D3A077FA11}"/>
              </a:ext>
            </a:extLst>
          </p:cNvPr>
          <p:cNvSpPr txBox="1"/>
          <p:nvPr/>
        </p:nvSpPr>
        <p:spPr>
          <a:xfrm>
            <a:off x="544808" y="1209821"/>
            <a:ext cx="3625260" cy="60478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TimesNewRomanPSMT"/>
              </a:rPr>
              <a:t>%operations on the amplitude of signal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input sequence:'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a=input(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amplification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b=input(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attenuation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amplitude reversal factor:’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TimesNewRomanPSMT"/>
              </a:rPr>
              <a:t>y1=a*x;</a:t>
            </a:r>
            <a:br>
              <a:rPr lang="es-ES" sz="1600" dirty="0">
                <a:solidFill>
                  <a:srgbClr val="000000"/>
                </a:solidFill>
                <a:latin typeface="TimesNewRomanPSMT"/>
              </a:rPr>
            </a:br>
            <a:r>
              <a:rPr lang="es-ES" sz="1600" dirty="0">
                <a:solidFill>
                  <a:srgbClr val="000000"/>
                </a:solidFill>
                <a:latin typeface="TimesNewRomanPSMT"/>
              </a:rPr>
              <a:t>y2=b*x;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y3=c*x;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n=length(x);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endParaRPr lang="en-US" sz="1600" dirty="0"/>
          </a:p>
          <a:p>
            <a:endParaRPr lang="es-E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ar-SA" sz="7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A45C17-82B1-4BC7-964F-DEA3123A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77B2AE2-BCF6-4A0D-A045-86D75A05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908DD42-6174-4221-92D5-AE17EBB4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841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215EB9-E434-4265-94A3-B1FB1843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26FF9D-4520-4687-BCCA-342BF9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77" y="2143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7BDD0-C7F2-4167-BE43-6B6317B0CBC6}"/>
              </a:ext>
            </a:extLst>
          </p:cNvPr>
          <p:cNvSpPr txBox="1"/>
          <p:nvPr/>
        </p:nvSpPr>
        <p:spPr>
          <a:xfrm>
            <a:off x="5415410" y="1333371"/>
            <a:ext cx="374200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'Amplified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'Attenuated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 reversal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228B22"/>
                </a:solidFill>
                <a:latin typeface="TimesNewRomanPSMT"/>
              </a:rPr>
              <a:t>%scalar addition</a:t>
            </a:r>
            <a:br>
              <a:rPr lang="en-US" sz="1600" dirty="0">
                <a:solidFill>
                  <a:srgbClr val="228B22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d=input(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the scalar to be added:'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y4=</a:t>
            </a:r>
            <a:r>
              <a:rPr lang="en-US" sz="1600" dirty="0" err="1">
                <a:solidFill>
                  <a:srgbClr val="000000"/>
                </a:solidFill>
                <a:latin typeface="TimesNewRomanPSMT"/>
              </a:rPr>
              <a:t>d+x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figure(2);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'Scalar addition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57C40-1F16-40E6-BD33-C14D1D629E2A}"/>
              </a:ext>
            </a:extLst>
          </p:cNvPr>
          <p:cNvCxnSpPr>
            <a:cxnSpLocks/>
          </p:cNvCxnSpPr>
          <p:nvPr/>
        </p:nvCxnSpPr>
        <p:spPr>
          <a:xfrm>
            <a:off x="4783015" y="1083212"/>
            <a:ext cx="0" cy="5266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F2AB-F092-4933-AF7B-45019D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B151-BA45-47C9-AAF6-1AA0094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819590"/>
            <a:ext cx="6707214" cy="1882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110EE-23F5-4D6C-9172-7662286D7F6D}"/>
              </a:ext>
            </a:extLst>
          </p:cNvPr>
          <p:cNvSpPr txBox="1"/>
          <p:nvPr/>
        </p:nvSpPr>
        <p:spPr>
          <a:xfrm>
            <a:off x="268824" y="182880"/>
            <a:ext cx="2349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F86D-8F0A-45B6-A252-25A4E7A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429001"/>
            <a:ext cx="3717479" cy="291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3B42-3D8C-46E6-95C8-A4B8711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15" y="3429000"/>
            <a:ext cx="3848635" cy="2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7C630-B3D5-42B6-AA9B-81D295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EAA87-6FA5-4768-8850-6B95E056665C}"/>
              </a:ext>
            </a:extLst>
          </p:cNvPr>
          <p:cNvSpPr/>
          <p:nvPr/>
        </p:nvSpPr>
        <p:spPr>
          <a:xfrm>
            <a:off x="416717" y="48706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58E8C-CFC5-4EE2-BA52-93A024E9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A3C1-8BE1-47D6-B278-33DE5E281156}"/>
              </a:ext>
            </a:extLst>
          </p:cNvPr>
          <p:cNvSpPr txBox="1"/>
          <p:nvPr/>
        </p:nvSpPr>
        <p:spPr>
          <a:xfrm>
            <a:off x="562708" y="1209822"/>
            <a:ext cx="4543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%Operations on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shifting of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input sequence:'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n0=input(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+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n1=input(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-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l=length(x);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stem(0:l-1,x);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 err="1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=n0:l+n0-1;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j=n1:l+n1-1;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/>
          </a:p>
          <a:p>
            <a:endParaRPr lang="ar-S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6E7866-054F-4487-ACF1-B14CA031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F7E-067D-4378-AE6B-FA51C91EF947}"/>
              </a:ext>
            </a:extLst>
          </p:cNvPr>
          <p:cNvSpPr txBox="1"/>
          <p:nvPr/>
        </p:nvSpPr>
        <p:spPr>
          <a:xfrm>
            <a:off x="6131366" y="1223890"/>
            <a:ext cx="370319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i,x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'Positive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j,x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Amnplitude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'Negative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reversal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stem(-1*(0:l-1),x);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 reversal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3200" dirty="0"/>
          </a:p>
          <a:p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47ABDF-F8E9-4794-9FE4-9EB73B8824E0}"/>
              </a:ext>
            </a:extLst>
          </p:cNvPr>
          <p:cNvCxnSpPr/>
          <p:nvPr/>
        </p:nvCxnSpPr>
        <p:spPr>
          <a:xfrm>
            <a:off x="5148775" y="1308113"/>
            <a:ext cx="0" cy="509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1603</Words>
  <Application>Microsoft Office PowerPoint</Application>
  <PresentationFormat>Widescreen</PresentationFormat>
  <Paragraphs>295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Britannic Bold</vt:lpstr>
      <vt:lpstr>Calibri</vt:lpstr>
      <vt:lpstr>Cambria Math</vt:lpstr>
      <vt:lpstr>Courier New</vt:lpstr>
      <vt:lpstr>Times New Roman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11</cp:revision>
  <dcterms:created xsi:type="dcterms:W3CDTF">2019-02-23T06:03:14Z</dcterms:created>
  <dcterms:modified xsi:type="dcterms:W3CDTF">2019-02-23T07:32:18Z</dcterms:modified>
</cp:coreProperties>
</file>