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5" r:id="rId1"/>
  </p:sldMasterIdLst>
  <p:notesMasterIdLst>
    <p:notesMasterId r:id="rId34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86" r:id="rId13"/>
    <p:sldId id="284" r:id="rId14"/>
    <p:sldId id="287" r:id="rId15"/>
    <p:sldId id="258" r:id="rId16"/>
    <p:sldId id="259" r:id="rId17"/>
    <p:sldId id="262" r:id="rId18"/>
    <p:sldId id="261" r:id="rId19"/>
    <p:sldId id="263" r:id="rId20"/>
    <p:sldId id="260" r:id="rId21"/>
    <p:sldId id="265" r:id="rId22"/>
    <p:sldId id="266" r:id="rId23"/>
    <p:sldId id="267" r:id="rId24"/>
    <p:sldId id="272" r:id="rId25"/>
    <p:sldId id="291" r:id="rId26"/>
    <p:sldId id="288" r:id="rId27"/>
    <p:sldId id="289" r:id="rId28"/>
    <p:sldId id="290" r:id="rId29"/>
    <p:sldId id="292" r:id="rId30"/>
    <p:sldId id="268" r:id="rId31"/>
    <p:sldId id="269" r:id="rId32"/>
    <p:sldId id="27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71F66B5-C813-4B57-904A-F4CF5A05F479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A8CF0E9-D788-457C-BD76-978A3658D53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519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FC440-9822-4A31-AD7B-E74C48EA65B7}" type="slidenum">
              <a:rPr lang="ar-SA" smtClean="0"/>
              <a:t>13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9172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sample &gt;&gt; Decrease sampling rate</a:t>
            </a:r>
          </a:p>
          <a:p>
            <a:r>
              <a:rPr lang="en-US" dirty="0"/>
              <a:t>Up Sample &gt;&gt;  Increase sampling rate .</a:t>
            </a:r>
            <a:endParaRPr lang="ar-SA" dirty="0"/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CF0E9-D788-457C-BD76-978A3658D539}" type="slidenum">
              <a:rPr lang="ar-SA" smtClean="0"/>
              <a:t>18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9404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6017-C0AB-427B-B3AE-65A9151CF130}" type="uaqdatetime1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0272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1EC7-8E94-4404-AFD2-BCAF1C46AB9F}" type="uaqdatetime1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9738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18F1-65F5-407D-BCED-5674C90A8967}" type="uaqdatetime1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968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B7CF-A38F-4EB8-B746-1DB81A743DB0}" type="uaqdatetime1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18498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6E51-E927-4CD6-BED0-C4F0A1480D92}" type="uaqdatetime1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389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5DF5-C366-4921-8B2A-358008F9ACDC}" type="uaqdatetime1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66199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1518-95A6-43F2-A5EC-DCA568FECEC9}" type="uaqdatetime1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093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3EE6-1DDE-48CC-9CA8-BB62811393A6}" type="uaqdatetime1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0085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1FEC-9482-4E93-A318-BA78961775C8}" type="uaqdatetime1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2699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1915-4B9C-421F-BE3C-ADC98407F929}" type="uaqdatetime1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7514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AF00-BFD0-4835-B26D-86C51D73719A}" type="uaqdatetime1">
              <a:rPr lang="ar-SA" smtClean="0"/>
              <a:t>6/17/1440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4132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281C-7FD1-47B0-9C1F-AF2BF3C76524}" type="uaqdatetime1">
              <a:rPr lang="ar-SA" smtClean="0"/>
              <a:t>6/17/1440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7200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A65E-FCAA-429A-BDDC-E3CFAC8FEDB7}" type="uaqdatetime1">
              <a:rPr lang="ar-SA" smtClean="0"/>
              <a:t>6/17/1440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9439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48D0-B7D9-4B8E-8FA6-21360BB6584A}" type="uaqdatetime1">
              <a:rPr lang="ar-SA" smtClean="0"/>
              <a:t>6/17/1440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6316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510C-8C61-41C7-AD42-BF8CE5341DEC}" type="uaqdatetime1">
              <a:rPr lang="ar-SA" smtClean="0"/>
              <a:t>6/17/1440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8231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866D-504F-4A57-B046-D26297D713DA}" type="uaqdatetime1">
              <a:rPr lang="ar-SA" smtClean="0"/>
              <a:t>6/17/1440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0914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6B96B-FB18-49B3-9E13-EDD1A8763D09}" type="uaqdatetime1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6734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hf hdr="0" ft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C2F42A-3D7E-4E28-8B15-E50F2D05E45E}"/>
              </a:ext>
            </a:extLst>
          </p:cNvPr>
          <p:cNvSpPr/>
          <p:nvPr/>
        </p:nvSpPr>
        <p:spPr>
          <a:xfrm>
            <a:off x="900120" y="499214"/>
            <a:ext cx="8354291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br>
              <a:rPr lang="en-US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Faculty of Engineering &amp; Information Technology</a:t>
            </a:r>
            <a:br>
              <a:rPr lang="en-US" sz="2400" dirty="0"/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Al-AZHAR UNIVERSITY-GAZA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Digital Signal Processing (DSP)  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(ITCC 4325) </a:t>
            </a:r>
            <a:endParaRPr lang="ar-S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C1312365-15CC-4B83-8FDD-E64D02CDFA8A}"/>
              </a:ext>
            </a:extLst>
          </p:cNvPr>
          <p:cNvSpPr/>
          <p:nvPr/>
        </p:nvSpPr>
        <p:spPr>
          <a:xfrm>
            <a:off x="2029265" y="3800131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Teacher Assistant: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Eng. Dalia Tariq Alhindi</a:t>
            </a:r>
            <a:br>
              <a:rPr lang="en-US" sz="2400" dirty="0"/>
            </a:b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Supervised by: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Dr. Ali Awad</a:t>
            </a:r>
            <a:endParaRPr lang="ar-SA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7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DB2109-D8CD-4F80-B9C1-168C6C9F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829153"/>
            <a:ext cx="683339" cy="365125"/>
          </a:xfrm>
        </p:spPr>
        <p:txBody>
          <a:bodyPr/>
          <a:lstStyle/>
          <a:p>
            <a:fld id="{E90B6367-F956-425B-8D70-985F97C47ECA}" type="slidenum">
              <a:rPr lang="ar-SA" smtClean="0"/>
              <a:t>10</a:t>
            </a:fld>
            <a:endParaRPr lang="ar-S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89DBD7-09EE-48C5-82D4-BE66A5D1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6" y="999623"/>
            <a:ext cx="5519224" cy="13844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D2E5EA-DC2F-4338-839D-331C40D18D45}"/>
              </a:ext>
            </a:extLst>
          </p:cNvPr>
          <p:cNvSpPr/>
          <p:nvPr/>
        </p:nvSpPr>
        <p:spPr>
          <a:xfrm>
            <a:off x="536205" y="257924"/>
            <a:ext cx="24061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&gt;&gt; Solution:</a:t>
            </a:r>
            <a:endParaRPr lang="ar-SA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92C7B-6155-4A5B-94BD-1CC0B2A78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9" y="2602523"/>
            <a:ext cx="6288258" cy="408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2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754858-7EC3-42A7-9584-417572E3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11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3F03C1-A99F-4159-8791-725C9E6C5FDB}"/>
              </a:ext>
            </a:extLst>
          </p:cNvPr>
          <p:cNvSpPr/>
          <p:nvPr/>
        </p:nvSpPr>
        <p:spPr>
          <a:xfrm>
            <a:off x="346378" y="304186"/>
            <a:ext cx="3289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Implementation 2:</a:t>
            </a:r>
            <a:endParaRPr lang="ar-SA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E6ACB15-62EA-4F3A-8801-716ECCA7C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308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65289-3DE1-4CF0-808A-A3CBFE63C19E}"/>
              </a:ext>
            </a:extLst>
          </p:cNvPr>
          <p:cNvSpPr txBox="1"/>
          <p:nvPr/>
        </p:nvSpPr>
        <p:spPr>
          <a:xfrm>
            <a:off x="576776" y="1181686"/>
            <a:ext cx="4783016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clc;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clear 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all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close 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all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228B22"/>
                </a:solidFill>
                <a:latin typeface="TimesNewRomanPSMT"/>
              </a:rPr>
              <a:t>%Arithmetic operations on signals</a:t>
            </a:r>
            <a:br>
              <a:rPr lang="en-US" dirty="0">
                <a:solidFill>
                  <a:srgbClr val="228B22"/>
                </a:solidFill>
                <a:latin typeface="TimesNewRomanPSMT"/>
              </a:rPr>
            </a:br>
            <a:r>
              <a:rPr lang="en-US" dirty="0">
                <a:solidFill>
                  <a:srgbClr val="228B22"/>
                </a:solidFill>
                <a:latin typeface="TimesNewRomanPSMT"/>
              </a:rPr>
              <a:t>%Addition and multiplication of two signals</a:t>
            </a:r>
            <a:br>
              <a:rPr lang="en-US" dirty="0">
                <a:solidFill>
                  <a:srgbClr val="228B22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x1=input(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'Enter the sequence of first signal:'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x2=input(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'Enter the sequence of second signal:’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subplot(2,2,1);</a:t>
            </a:r>
          </a:p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stem(0:l1-1,x1);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'Input sequence 1'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subplot(2,2,2);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stem(0:l2-1,x2);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'Input sequence 2'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SA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E01D36-B2BD-4D7E-9A6C-19F2DB1D7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09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10C8EE-FB32-4C05-9B13-1CB80F02EFDB}"/>
              </a:ext>
            </a:extLst>
          </p:cNvPr>
          <p:cNvCxnSpPr/>
          <p:nvPr/>
        </p:nvCxnSpPr>
        <p:spPr>
          <a:xfrm>
            <a:off x="5387927" y="1335713"/>
            <a:ext cx="0" cy="522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4">
            <a:extLst>
              <a:ext uri="{FF2B5EF4-FFF2-40B4-BE49-F238E27FC236}">
                <a16:creationId xmlns:a16="http://schemas.microsoft.com/office/drawing/2014/main" id="{4FBE9337-3435-45BA-9610-E8B87975A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4147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990C1E-24FD-4376-97EC-7C2E9A0FC042}"/>
              </a:ext>
            </a:extLst>
          </p:cNvPr>
          <p:cNvSpPr txBox="1"/>
          <p:nvPr/>
        </p:nvSpPr>
        <p:spPr>
          <a:xfrm>
            <a:off x="5627077" y="1518325"/>
            <a:ext cx="4207481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228B22"/>
                </a:solidFill>
                <a:latin typeface="TimesNewRomanPSMT"/>
              </a:rPr>
              <a:t>%Addition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y1=x1+x2;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subplot(2,2,3);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stem(0:l1-1,y1);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'Addition of two signals’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</a:p>
          <a:p>
            <a:r>
              <a:rPr lang="en-US" dirty="0">
                <a:solidFill>
                  <a:srgbClr val="228B22"/>
                </a:solidFill>
                <a:latin typeface="TimesNewRomanPSMT"/>
              </a:rPr>
              <a:t>%multiplication</a:t>
            </a:r>
            <a:endParaRPr lang="en-US" dirty="0">
              <a:solidFill>
                <a:srgbClr val="000000"/>
              </a:solidFill>
              <a:latin typeface="TimesNewRomanPSMT"/>
            </a:endParaRPr>
          </a:p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y2=x1.*x2;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subplot(2,2,4);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stem(0:l1-1,y2);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'Multiplication of two signals'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endParaRPr lang="en-US" dirty="0"/>
          </a:p>
          <a:p>
            <a:endParaRPr lang="en-US" dirty="0"/>
          </a:p>
          <a:p>
            <a:endParaRPr lang="ar-SA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A216A969-8151-4576-A3EF-F0F18A570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4147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438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10CE3A-EA64-494C-95C7-64D47AF3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12</a:t>
            </a:fld>
            <a:endParaRPr lang="ar-S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E71D1-7924-40AA-8707-DCBB93F06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03" y="2727394"/>
            <a:ext cx="4962525" cy="3876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E4445B-60FF-47DB-A064-010C8115C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03" y="1173524"/>
            <a:ext cx="5140863" cy="1295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F70D2F-0C07-45B7-9D94-BD9F6AB712FC}"/>
              </a:ext>
            </a:extLst>
          </p:cNvPr>
          <p:cNvSpPr/>
          <p:nvPr/>
        </p:nvSpPr>
        <p:spPr>
          <a:xfrm>
            <a:off x="525903" y="369695"/>
            <a:ext cx="1927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&gt;&gt; Solution:</a:t>
            </a:r>
            <a:endParaRPr lang="ar-SA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5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ABADAD-5B1A-4F1C-825C-9BF8211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13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511E90-71BD-4A74-BDBC-66C3D14C4A0A}"/>
              </a:ext>
            </a:extLst>
          </p:cNvPr>
          <p:cNvSpPr/>
          <p:nvPr/>
        </p:nvSpPr>
        <p:spPr>
          <a:xfrm>
            <a:off x="548930" y="487066"/>
            <a:ext cx="1037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Task:</a:t>
            </a:r>
            <a:endParaRPr lang="ar-SA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CED31F0-DE2C-441C-97A1-CB92323E8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0CA75-5BDD-4DD6-923A-10B984F1F1BB}"/>
              </a:ext>
            </a:extLst>
          </p:cNvPr>
          <p:cNvSpPr txBox="1"/>
          <p:nvPr/>
        </p:nvSpPr>
        <p:spPr>
          <a:xfrm>
            <a:off x="548930" y="1116201"/>
            <a:ext cx="7118252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TimesNewRomanPSMT"/>
              </a:rPr>
              <a:t>Find the addition and multiplication of two signals:</a:t>
            </a:r>
          </a:p>
          <a:p>
            <a:r>
              <a:rPr lang="en-US" sz="2400" dirty="0">
                <a:latin typeface="TimesNewRomanPSMT"/>
              </a:rPr>
              <a:t>X</a:t>
            </a:r>
            <a:r>
              <a:rPr lang="en-US" dirty="0">
                <a:latin typeface="TimesNewRomanPSMT"/>
              </a:rPr>
              <a:t>1</a:t>
            </a:r>
            <a:r>
              <a:rPr lang="en-US" sz="2400" dirty="0">
                <a:latin typeface="TimesNewRomanPSMT"/>
              </a:rPr>
              <a:t>[n]=[1,2,3,4]</a:t>
            </a:r>
          </a:p>
          <a:p>
            <a:r>
              <a:rPr lang="en-US" sz="2400" dirty="0">
                <a:latin typeface="TimesNewRomanPSMT"/>
              </a:rPr>
              <a:t>X</a:t>
            </a:r>
            <a:r>
              <a:rPr lang="en-US" dirty="0">
                <a:latin typeface="TimesNewRomanPSMT"/>
              </a:rPr>
              <a:t>2</a:t>
            </a:r>
            <a:r>
              <a:rPr lang="en-US" sz="2400" dirty="0">
                <a:latin typeface="TimesNewRomanPSMT"/>
              </a:rPr>
              <a:t>[n]=[2,4,1]</a:t>
            </a:r>
            <a:endParaRPr lang="en-US" sz="2400" dirty="0"/>
          </a:p>
          <a:p>
            <a:endParaRPr lang="en-US" dirty="0"/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dirty="0"/>
              <a:t>Hint: don't forget using zero padding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175791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C3FB8B-85C2-43F1-A4C3-8E05561DC480}"/>
              </a:ext>
            </a:extLst>
          </p:cNvPr>
          <p:cNvSpPr txBox="1"/>
          <p:nvPr/>
        </p:nvSpPr>
        <p:spPr>
          <a:xfrm>
            <a:off x="436099" y="562708"/>
            <a:ext cx="24759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Solution:</a:t>
            </a:r>
            <a:endParaRPr lang="ar-SA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AB6CA-7F23-4DB0-9E3C-C467DC0C4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252025"/>
            <a:ext cx="6884746" cy="45200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D48931-2677-42F2-8876-FCF2DB37B273}"/>
              </a:ext>
            </a:extLst>
          </p:cNvPr>
          <p:cNvSpPr txBox="1"/>
          <p:nvPr/>
        </p:nvSpPr>
        <p:spPr>
          <a:xfrm>
            <a:off x="703385" y="6295292"/>
            <a:ext cx="33340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task.m</a:t>
            </a:r>
            <a:r>
              <a:rPr lang="en-US" dirty="0"/>
              <a:t> file </a:t>
            </a:r>
            <a:endParaRPr lang="ar-S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3B29-2E43-44FA-9480-83202726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14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71995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6214D4-2A4D-412E-B659-13924F7DD5F1}"/>
              </a:ext>
            </a:extLst>
          </p:cNvPr>
          <p:cNvSpPr/>
          <p:nvPr/>
        </p:nvSpPr>
        <p:spPr>
          <a:xfrm>
            <a:off x="662609" y="378088"/>
            <a:ext cx="5224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 SAMPLING RATE CONVERSION</a:t>
            </a:r>
            <a:endParaRPr lang="ar-SA" sz="2800" dirty="0">
              <a:solidFill>
                <a:schemeClr val="accent2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FBE452-6FF4-49C6-8392-8108210F0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7353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1F0C48-60F5-4ED4-9501-3C179CDAC2B9}"/>
              </a:ext>
            </a:extLst>
          </p:cNvPr>
          <p:cNvSpPr txBox="1"/>
          <p:nvPr/>
        </p:nvSpPr>
        <p:spPr>
          <a:xfrm>
            <a:off x="662609" y="1245704"/>
            <a:ext cx="8256104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Sampling rate conversion is employed to generate a new sequence with a sampling rate higher or lower than that of a given sequence.</a:t>
            </a: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r-S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9E1894B-C399-4A3D-A523-98C6B8CA5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4147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9C9E1-8E31-41E8-88F0-AEDDBCBBA139}"/>
              </a:ext>
            </a:extLst>
          </p:cNvPr>
          <p:cNvSpPr txBox="1"/>
          <p:nvPr/>
        </p:nvSpPr>
        <p:spPr>
          <a:xfrm>
            <a:off x="662609" y="2223107"/>
            <a:ext cx="8256104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x[n] is a sequence with a sampling rate of F Hz and it is used to generate another sequence y[n] with desired sampling rate F’ Hz, then the sampling rate alteration is given by 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F’/F = R</a:t>
            </a: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r-S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691CE6E-0CFC-46D0-9CC1-7534E6DAC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7353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CC8D07-74B2-43AC-A190-38364B48579F}"/>
              </a:ext>
            </a:extLst>
          </p:cNvPr>
          <p:cNvSpPr txBox="1"/>
          <p:nvPr/>
        </p:nvSpPr>
        <p:spPr>
          <a:xfrm>
            <a:off x="1257507" y="3416786"/>
            <a:ext cx="8577055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R &gt; 1, the process is called interpolation and results in a sequence with higher sampling rate.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R&lt; 1, the process is called decimation and results in a sequence with lower sampling rate.</a:t>
            </a:r>
          </a:p>
          <a:p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r-SA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D5ABD8B-F980-4105-BD03-E866B2208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507" y="49094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F0656-4804-461C-81FD-53037ABD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15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41201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2D6540E3-9C70-49AE-BBD3-5FF16CE5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859E1-24D2-46C6-A848-2AA58EFFB264}"/>
              </a:ext>
            </a:extLst>
          </p:cNvPr>
          <p:cNvSpPr txBox="1"/>
          <p:nvPr/>
        </p:nvSpPr>
        <p:spPr>
          <a:xfrm>
            <a:off x="649357" y="543339"/>
            <a:ext cx="5221356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DOWNSAMPLE:</a:t>
            </a:r>
          </a:p>
          <a:p>
            <a:endParaRPr lang="ar-SA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B8FBB0F-C424-43D0-A0A0-2A8BA1119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629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297B0-C520-4E91-A019-1548ADE33D55}"/>
              </a:ext>
            </a:extLst>
          </p:cNvPr>
          <p:cNvSpPr txBox="1"/>
          <p:nvPr/>
        </p:nvSpPr>
        <p:spPr>
          <a:xfrm>
            <a:off x="980661" y="1217590"/>
            <a:ext cx="7315200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 sampling operation by an integer factor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(M&gt;1) on a sequence x[n] consists of keeping every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Mth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sample of x[n] and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M-1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between samples.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r-S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99FCF-7187-43EB-9AD3-173A83656774}"/>
              </a:ext>
            </a:extLst>
          </p:cNvPr>
          <p:cNvSpPr txBox="1"/>
          <p:nvPr/>
        </p:nvSpPr>
        <p:spPr>
          <a:xfrm>
            <a:off x="980660" y="2629003"/>
            <a:ext cx="7739269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/>
              <a:t>X[n]={1,2,3,4,5,6,7,8,9}  and M=3 find </a:t>
            </a:r>
            <a:r>
              <a:rPr lang="en-US" dirty="0" err="1"/>
              <a:t>Xd</a:t>
            </a:r>
            <a:r>
              <a:rPr lang="en-US" dirty="0"/>
              <a:t>[n]: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Solution:</a:t>
            </a:r>
          </a:p>
          <a:p>
            <a:r>
              <a:rPr lang="en-US" dirty="0" err="1"/>
              <a:t>Xd</a:t>
            </a:r>
            <a:r>
              <a:rPr lang="en-US" dirty="0"/>
              <a:t>[n]=X[</a:t>
            </a:r>
            <a:r>
              <a:rPr lang="en-US" dirty="0" err="1"/>
              <a:t>nM</a:t>
            </a:r>
            <a:r>
              <a:rPr lang="en-US" dirty="0"/>
              <a:t>]:</a:t>
            </a:r>
          </a:p>
          <a:p>
            <a:r>
              <a:rPr lang="en-US" dirty="0"/>
              <a:t>n=0 ,M=3 &gt;&gt; </a:t>
            </a:r>
            <a:r>
              <a:rPr lang="en-US" dirty="0" err="1"/>
              <a:t>Xd</a:t>
            </a:r>
            <a:r>
              <a:rPr lang="en-US" dirty="0"/>
              <a:t>[0]=5,</a:t>
            </a:r>
          </a:p>
          <a:p>
            <a:r>
              <a:rPr lang="en-US" dirty="0"/>
              <a:t>n=1 ,M=3&gt;&gt; </a:t>
            </a:r>
            <a:r>
              <a:rPr lang="en-US" dirty="0" err="1"/>
              <a:t>Xd</a:t>
            </a:r>
            <a:r>
              <a:rPr lang="en-US" dirty="0"/>
              <a:t>[n]=8,</a:t>
            </a:r>
          </a:p>
          <a:p>
            <a:r>
              <a:rPr lang="en-US" dirty="0"/>
              <a:t>n=2 ,M=3&gt;&gt;</a:t>
            </a:r>
            <a:r>
              <a:rPr lang="en-US" dirty="0" err="1"/>
              <a:t>Xd</a:t>
            </a:r>
            <a:r>
              <a:rPr lang="en-US" dirty="0"/>
              <a:t>[6]=Nan</a:t>
            </a:r>
          </a:p>
          <a:p>
            <a:r>
              <a:rPr lang="en-US" dirty="0"/>
              <a:t>n=-1, M=3&gt;&gt; </a:t>
            </a:r>
            <a:r>
              <a:rPr lang="en-US" dirty="0" err="1"/>
              <a:t>Xd</a:t>
            </a:r>
            <a:r>
              <a:rPr lang="en-US" dirty="0"/>
              <a:t>[-3]=2</a:t>
            </a:r>
          </a:p>
          <a:p>
            <a:r>
              <a:rPr lang="en-US" dirty="0"/>
              <a:t>N=-2 ,M=3&gt;&gt;</a:t>
            </a:r>
            <a:r>
              <a:rPr lang="en-US" dirty="0" err="1"/>
              <a:t>Xd</a:t>
            </a:r>
            <a:r>
              <a:rPr lang="en-US" dirty="0"/>
              <a:t>[-6]=nan</a:t>
            </a:r>
          </a:p>
          <a:p>
            <a:endParaRPr lang="en-US" dirty="0"/>
          </a:p>
          <a:p>
            <a:r>
              <a:rPr lang="en-US" dirty="0"/>
              <a:t>&gt;&gt;&gt;</a:t>
            </a:r>
            <a:r>
              <a:rPr lang="en-US" dirty="0" err="1"/>
              <a:t>Xd</a:t>
            </a:r>
            <a:r>
              <a:rPr lang="en-US" dirty="0"/>
              <a:t>[</a:t>
            </a:r>
            <a:r>
              <a:rPr lang="en-US" dirty="0" err="1"/>
              <a:t>nM</a:t>
            </a:r>
            <a:r>
              <a:rPr lang="en-US" dirty="0"/>
              <a:t>]={2,5,8]</a:t>
            </a:r>
          </a:p>
          <a:p>
            <a:endParaRPr lang="en-US" dirty="0"/>
          </a:p>
          <a:p>
            <a:endParaRPr lang="ar-S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16E8E8-630F-44E7-9BB5-D45D53F4FD72}"/>
              </a:ext>
            </a:extLst>
          </p:cNvPr>
          <p:cNvCxnSpPr>
            <a:cxnSpLocks/>
          </p:cNvCxnSpPr>
          <p:nvPr/>
        </p:nvCxnSpPr>
        <p:spPr>
          <a:xfrm flipV="1">
            <a:off x="2557669" y="3228975"/>
            <a:ext cx="0" cy="200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5AA59-EA62-4832-94B0-C8C4F4F7F571}"/>
              </a:ext>
            </a:extLst>
          </p:cNvPr>
          <p:cNvCxnSpPr/>
          <p:nvPr/>
        </p:nvCxnSpPr>
        <p:spPr>
          <a:xfrm flipV="1">
            <a:off x="2650434" y="5950226"/>
            <a:ext cx="0" cy="212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D37C8-F9C5-494B-BBB0-9DD170CF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16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01072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8C6561-DACA-425A-A904-BB24180D0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43" y="368161"/>
            <a:ext cx="8141480" cy="34352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3E94F3-515B-4BF5-AE28-5D7ED2761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43" y="4239225"/>
            <a:ext cx="7843769" cy="225061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C5404-B361-45A3-AA2E-CF9673B8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17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29973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9EA078-C31D-4A11-BC73-C25D3FD2A919}"/>
              </a:ext>
            </a:extLst>
          </p:cNvPr>
          <p:cNvSpPr txBox="1"/>
          <p:nvPr/>
        </p:nvSpPr>
        <p:spPr>
          <a:xfrm>
            <a:off x="609600" y="503583"/>
            <a:ext cx="392264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2. UPSAMPLE</a:t>
            </a:r>
          </a:p>
          <a:p>
            <a:endParaRPr lang="ar-S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364D88-F3C7-4424-9DE7-8E8933366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629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C126A29-2323-4122-8BBE-4D8660C58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644" y="3266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8B91D-5F9D-4E2E-B849-FE487C9F758D}"/>
              </a:ext>
            </a:extLst>
          </p:cNvPr>
          <p:cNvSpPr txBox="1"/>
          <p:nvPr/>
        </p:nvSpPr>
        <p:spPr>
          <a:xfrm>
            <a:off x="742122" y="1149914"/>
            <a:ext cx="8110330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Upsampling by an integer factor L (L &gt; 1) on a sequence x[n] will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(L–1)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equidistant samples between an output sequence y[n] according to the relation:</a:t>
            </a:r>
          </a:p>
          <a:p>
            <a:endParaRPr lang="ar-S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34AE2D-C6A5-4D95-BB97-DCB6F7097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192" y="2413830"/>
            <a:ext cx="2993955" cy="88136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3C7EB240-DE89-4D59-BF0B-6762E388E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71A5E-8817-49F1-8AE0-4A9771FA2DA8}"/>
              </a:ext>
            </a:extLst>
          </p:cNvPr>
          <p:cNvSpPr txBox="1"/>
          <p:nvPr/>
        </p:nvSpPr>
        <p:spPr>
          <a:xfrm>
            <a:off x="609600" y="3468468"/>
            <a:ext cx="7845287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sampling rate of y[n] is L times that of x[n].</a:t>
            </a:r>
          </a:p>
          <a:p>
            <a:endParaRPr lang="ar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252BF-76E3-49E4-833E-9F4FEC839426}"/>
              </a:ext>
            </a:extLst>
          </p:cNvPr>
          <p:cNvSpPr txBox="1"/>
          <p:nvPr/>
        </p:nvSpPr>
        <p:spPr>
          <a:xfrm>
            <a:off x="861391" y="4240696"/>
            <a:ext cx="6785113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/>
              <a:t>L=3 X[n]={1,2,3} find Xu[n]: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Solution:</a:t>
            </a:r>
          </a:p>
          <a:p>
            <a:r>
              <a:rPr lang="en-US" dirty="0"/>
              <a:t>L-1=2 then we will add 2 zeros after each sample :</a:t>
            </a:r>
          </a:p>
          <a:p>
            <a:r>
              <a:rPr lang="en-US" dirty="0"/>
              <a:t>Xu[n]={1,0,0,2,0,0,3}</a:t>
            </a:r>
            <a:endParaRPr lang="ar-S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899FD-3BA3-4A35-AE67-17853298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18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43926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E64479-85FC-4262-9948-DC2819594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11" y="810040"/>
            <a:ext cx="7551254" cy="19066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69D945-688D-4410-8E87-157AA8533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11" y="3272043"/>
            <a:ext cx="7551254" cy="190665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0CFB6-DF31-4376-87E6-DDDB1687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19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2931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F3DC30-6057-42EC-92DA-D4C88FEB896F}"/>
              </a:ext>
            </a:extLst>
          </p:cNvPr>
          <p:cNvSpPr txBox="1"/>
          <p:nvPr/>
        </p:nvSpPr>
        <p:spPr>
          <a:xfrm>
            <a:off x="590843" y="731520"/>
            <a:ext cx="417810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Objectives:</a:t>
            </a:r>
            <a:endParaRPr lang="ar-SA" sz="2800" dirty="0">
              <a:solidFill>
                <a:schemeClr val="accent2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F4445-37B4-40DC-B436-AC92F76D7198}"/>
              </a:ext>
            </a:extLst>
          </p:cNvPr>
          <p:cNvSpPr/>
          <p:nvPr/>
        </p:nvSpPr>
        <p:spPr>
          <a:xfrm>
            <a:off x="590843" y="1359264"/>
            <a:ext cx="1688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endParaRPr lang="ar-S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2EA3EC-9768-4685-A5CD-E3974BC7C0B0}"/>
              </a:ext>
            </a:extLst>
          </p:cNvPr>
          <p:cNvSpPr/>
          <p:nvPr/>
        </p:nvSpPr>
        <p:spPr>
          <a:xfrm>
            <a:off x="590843" y="179914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operations  on discreet signals</a:t>
            </a:r>
          </a:p>
          <a:p>
            <a:endParaRPr lang="ar-S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825886-1F9D-4960-8A2A-DF901F6F2AED}"/>
              </a:ext>
            </a:extLst>
          </p:cNvPr>
          <p:cNvSpPr/>
          <p:nvPr/>
        </p:nvSpPr>
        <p:spPr>
          <a:xfrm>
            <a:off x="590843" y="2537809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SAMPLING RATE CONVERSION.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up Sampling.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down sampling.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r-S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97BF63-CFA8-42A7-BB4E-0EAADA658DDE}"/>
              </a:ext>
            </a:extLst>
          </p:cNvPr>
          <p:cNvSpPr/>
          <p:nvPr/>
        </p:nvSpPr>
        <p:spPr>
          <a:xfrm>
            <a:off x="590843" y="413185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DISCRETE TIME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Linear Time Discrete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Time-invariant Discrete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Causal Discrete Time Systems.</a:t>
            </a:r>
          </a:p>
          <a:p>
            <a:pPr lvl="1"/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ar-SA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0BE595-7AF5-4066-AF27-29916520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75994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DB0F6F-1D5C-429D-8322-7634A8B235E8}"/>
              </a:ext>
            </a:extLst>
          </p:cNvPr>
          <p:cNvSpPr txBox="1"/>
          <p:nvPr/>
        </p:nvSpPr>
        <p:spPr>
          <a:xfrm>
            <a:off x="251792" y="209873"/>
            <a:ext cx="300824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Implementation 1:</a:t>
            </a:r>
            <a:endParaRPr lang="ar-SA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A87DD4-DA1A-4CE0-8CF7-9E1569B1868E}"/>
              </a:ext>
            </a:extLst>
          </p:cNvPr>
          <p:cNvSpPr txBox="1"/>
          <p:nvPr/>
        </p:nvSpPr>
        <p:spPr>
          <a:xfrm>
            <a:off x="371063" y="671538"/>
            <a:ext cx="3344183" cy="66787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clc;</a:t>
            </a:r>
          </a:p>
          <a:p>
            <a:r>
              <a:rPr lang="en-US" sz="1400" dirty="0"/>
              <a:t>clear all;</a:t>
            </a:r>
          </a:p>
          <a:p>
            <a:r>
              <a:rPr lang="en-US" sz="1400" dirty="0"/>
              <a:t>close all;</a:t>
            </a:r>
          </a:p>
          <a:p>
            <a:r>
              <a:rPr lang="en-US" sz="1400" dirty="0"/>
              <a:t>%continuous sinusoidal signal</a:t>
            </a:r>
          </a:p>
          <a:p>
            <a:r>
              <a:rPr lang="en-US" sz="1400" dirty="0"/>
              <a:t>a=input('Enter the amplitude:');</a:t>
            </a:r>
          </a:p>
          <a:p>
            <a:r>
              <a:rPr lang="en-US" sz="1400" dirty="0"/>
              <a:t>f=input('Enter the </a:t>
            </a:r>
            <a:r>
              <a:rPr lang="en-US" sz="1400" dirty="0" err="1"/>
              <a:t>Timeperiod</a:t>
            </a:r>
            <a:r>
              <a:rPr lang="en-US" sz="1400" dirty="0"/>
              <a:t>:');</a:t>
            </a:r>
          </a:p>
          <a:p>
            <a:r>
              <a:rPr lang="en-US" sz="1400" dirty="0"/>
              <a:t>t=-10:1:20;</a:t>
            </a:r>
          </a:p>
          <a:p>
            <a:r>
              <a:rPr lang="en-US" sz="1400" dirty="0"/>
              <a:t>x=a*sin(2*pi*f*t);</a:t>
            </a:r>
          </a:p>
          <a:p>
            <a:r>
              <a:rPr lang="en-US" sz="1400" dirty="0"/>
              <a:t>subplot(3,1,1);</a:t>
            </a:r>
          </a:p>
          <a:p>
            <a:r>
              <a:rPr lang="en-US" sz="1400" dirty="0"/>
              <a:t>plot(</a:t>
            </a:r>
            <a:r>
              <a:rPr lang="en-US" sz="1400" dirty="0" err="1"/>
              <a:t>t,x</a:t>
            </a:r>
            <a:r>
              <a:rPr lang="en-US" sz="1400" dirty="0"/>
              <a:t>);</a:t>
            </a:r>
          </a:p>
          <a:p>
            <a:r>
              <a:rPr lang="en-US" sz="1400" dirty="0"/>
              <a:t>xlabel('time');</a:t>
            </a:r>
          </a:p>
          <a:p>
            <a:r>
              <a:rPr lang="en-US" sz="1400" dirty="0"/>
              <a:t>ylabel('Amplitude');</a:t>
            </a:r>
          </a:p>
          <a:p>
            <a:r>
              <a:rPr lang="en-US" sz="1400" dirty="0"/>
              <a:t>title('Sinusoidal signal’);</a:t>
            </a:r>
          </a:p>
          <a:p>
            <a:r>
              <a:rPr lang="en-US" sz="1400" dirty="0"/>
              <a:t>%</a:t>
            </a:r>
            <a:r>
              <a:rPr lang="en-US" sz="1400" dirty="0" err="1"/>
              <a:t>downsampling</a:t>
            </a:r>
            <a:r>
              <a:rPr lang="en-US" sz="1400" dirty="0"/>
              <a:t> the signal</a:t>
            </a:r>
          </a:p>
          <a:p>
            <a:r>
              <a:rPr lang="en-US" sz="1400" dirty="0"/>
              <a:t>y1=</a:t>
            </a:r>
            <a:r>
              <a:rPr lang="en-US" sz="1400" dirty="0" err="1"/>
              <a:t>downsample</a:t>
            </a:r>
            <a:r>
              <a:rPr lang="en-US" sz="1400" dirty="0"/>
              <a:t>(x,2);</a:t>
            </a:r>
          </a:p>
          <a:p>
            <a:r>
              <a:rPr lang="en-US" sz="1400" dirty="0"/>
              <a:t>subplot(3,1,2);</a:t>
            </a:r>
          </a:p>
          <a:p>
            <a:r>
              <a:rPr lang="en-US" sz="1400" dirty="0"/>
              <a:t>stem(y1);</a:t>
            </a:r>
          </a:p>
          <a:p>
            <a:r>
              <a:rPr lang="en-US" sz="1400" dirty="0"/>
              <a:t>xlabel('time');</a:t>
            </a:r>
          </a:p>
          <a:p>
            <a:r>
              <a:rPr lang="en-US" sz="1400" dirty="0"/>
              <a:t>ylabel('Amplitude');</a:t>
            </a:r>
          </a:p>
          <a:p>
            <a:r>
              <a:rPr lang="en-US" sz="1400" dirty="0"/>
              <a:t>title('</a:t>
            </a:r>
            <a:r>
              <a:rPr lang="en-US" sz="1400" dirty="0" err="1"/>
              <a:t>Downsampled</a:t>
            </a:r>
            <a:r>
              <a:rPr lang="en-US" sz="1400" dirty="0"/>
              <a:t> signal');</a:t>
            </a:r>
          </a:p>
          <a:p>
            <a:r>
              <a:rPr lang="en-US" sz="1400" dirty="0"/>
              <a:t>%</a:t>
            </a:r>
            <a:r>
              <a:rPr lang="en-US" sz="1400" dirty="0" err="1"/>
              <a:t>upsampling</a:t>
            </a:r>
            <a:r>
              <a:rPr lang="en-US" sz="1400" dirty="0"/>
              <a:t> the signal</a:t>
            </a:r>
          </a:p>
          <a:p>
            <a:r>
              <a:rPr lang="en-US" sz="1400" dirty="0"/>
              <a:t>y2=</a:t>
            </a:r>
            <a:r>
              <a:rPr lang="en-US" sz="1400" dirty="0" err="1"/>
              <a:t>upsample</a:t>
            </a:r>
            <a:r>
              <a:rPr lang="en-US" sz="1400" dirty="0"/>
              <a:t>(x,3);</a:t>
            </a:r>
          </a:p>
          <a:p>
            <a:r>
              <a:rPr lang="en-US" sz="1400" dirty="0"/>
              <a:t>subplot(3,1,3);</a:t>
            </a:r>
          </a:p>
          <a:p>
            <a:r>
              <a:rPr lang="en-US" sz="1400" dirty="0"/>
              <a:t>stem</a:t>
            </a:r>
            <a:r>
              <a:rPr lang="en-US" sz="1400"/>
              <a:t>(y2);</a:t>
            </a:r>
            <a:endParaRPr lang="en-US" sz="1400" dirty="0"/>
          </a:p>
          <a:p>
            <a:r>
              <a:rPr lang="en-US" sz="1400" dirty="0"/>
              <a:t>xlabel('time');</a:t>
            </a:r>
          </a:p>
          <a:p>
            <a:r>
              <a:rPr lang="en-US" sz="1400" dirty="0"/>
              <a:t>ylabel('Amplitude');</a:t>
            </a:r>
          </a:p>
          <a:p>
            <a:r>
              <a:rPr lang="en-US" sz="1400" dirty="0"/>
              <a:t>title('</a:t>
            </a:r>
            <a:r>
              <a:rPr lang="en-US" sz="1400" dirty="0" err="1"/>
              <a:t>Upsampled</a:t>
            </a:r>
            <a:r>
              <a:rPr lang="en-US" sz="1400" dirty="0"/>
              <a:t> signal');</a:t>
            </a:r>
          </a:p>
          <a:p>
            <a:endParaRPr lang="en-US" sz="1400" dirty="0"/>
          </a:p>
          <a:p>
            <a:r>
              <a:rPr lang="ar-SA" dirty="0"/>
              <a:t> </a:t>
            </a:r>
          </a:p>
          <a:p>
            <a:endParaRPr lang="ar-S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2D8DB6-428B-4E89-8486-F726C00C6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280" y="1933070"/>
            <a:ext cx="5786563" cy="29918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7E418-4055-4E85-A811-31D24835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20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30042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B7D743-20A9-4A91-92A4-1DD0F5AEFDF8}"/>
              </a:ext>
            </a:extLst>
          </p:cNvPr>
          <p:cNvSpPr/>
          <p:nvPr/>
        </p:nvSpPr>
        <p:spPr>
          <a:xfrm>
            <a:off x="863255" y="508755"/>
            <a:ext cx="83223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PROPERTIES OF DISCRETE TIME SYSTEM: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Linear Time Discrete Systems: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TimesNewRomanPSMT"/>
              </a:rPr>
              <a:t>The response of the system to a weighted sum of signals is equal to the corresponding weighted sum of the responses (outputs) of the system to each of the individual input signals.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7E50F-9769-471A-9548-F24EB25B3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8" y="2729210"/>
            <a:ext cx="5334000" cy="476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6148F9-FD06-4A8F-A346-6A30648049F7}"/>
              </a:ext>
            </a:extLst>
          </p:cNvPr>
          <p:cNvSpPr/>
          <p:nvPr/>
        </p:nvSpPr>
        <p:spPr>
          <a:xfrm>
            <a:off x="4068417" y="3470595"/>
            <a:ext cx="1258957" cy="386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12D6C-427D-4992-9E19-DCE79D04D539}"/>
              </a:ext>
            </a:extLst>
          </p:cNvPr>
          <p:cNvSpPr txBox="1"/>
          <p:nvPr/>
        </p:nvSpPr>
        <p:spPr>
          <a:xfrm>
            <a:off x="4200938" y="3488024"/>
            <a:ext cx="10469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system</a:t>
            </a:r>
            <a:endParaRPr lang="ar-SA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C1CF50-5370-482E-A699-1B4C05F1ACD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154017" y="3663976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8486D9-5971-4C2A-9E3A-02D5E90A35CE}"/>
              </a:ext>
            </a:extLst>
          </p:cNvPr>
          <p:cNvCxnSpPr>
            <a:stCxn id="7" idx="3"/>
          </p:cNvCxnSpPr>
          <p:nvPr/>
        </p:nvCxnSpPr>
        <p:spPr>
          <a:xfrm flipV="1">
            <a:off x="5247860" y="3663976"/>
            <a:ext cx="940904" cy="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909F16-FDE5-431F-A26E-A5F868C207C8}"/>
              </a:ext>
            </a:extLst>
          </p:cNvPr>
          <p:cNvSpPr txBox="1"/>
          <p:nvPr/>
        </p:nvSpPr>
        <p:spPr>
          <a:xfrm>
            <a:off x="2521225" y="3486923"/>
            <a:ext cx="8348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X1[n]</a:t>
            </a:r>
            <a:endParaRPr lang="ar-S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4CDD60-4D5C-4DB4-A67D-66A3410E49B3}"/>
              </a:ext>
            </a:extLst>
          </p:cNvPr>
          <p:cNvSpPr txBox="1"/>
          <p:nvPr/>
        </p:nvSpPr>
        <p:spPr>
          <a:xfrm>
            <a:off x="6188764" y="3486923"/>
            <a:ext cx="8083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Y1[n]</a:t>
            </a:r>
            <a:endParaRPr lang="ar-S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6E8D06-951F-46BF-A83D-A4C495AF9D6D}"/>
              </a:ext>
            </a:extLst>
          </p:cNvPr>
          <p:cNvSpPr/>
          <p:nvPr/>
        </p:nvSpPr>
        <p:spPr>
          <a:xfrm>
            <a:off x="4068417" y="4368537"/>
            <a:ext cx="1258957" cy="386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4B555-D0E2-47BF-BB2D-1734D7FFC75E}"/>
              </a:ext>
            </a:extLst>
          </p:cNvPr>
          <p:cNvSpPr txBox="1"/>
          <p:nvPr/>
        </p:nvSpPr>
        <p:spPr>
          <a:xfrm>
            <a:off x="4280452" y="4358184"/>
            <a:ext cx="10469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system</a:t>
            </a:r>
            <a:endParaRPr lang="ar-SA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7ADC2C-1313-4F9F-8285-C6DFEA8F2F42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154017" y="456191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711088-E8B8-416B-9A4F-C05F68B822EE}"/>
              </a:ext>
            </a:extLst>
          </p:cNvPr>
          <p:cNvCxnSpPr>
            <a:stCxn id="23" idx="3"/>
          </p:cNvCxnSpPr>
          <p:nvPr/>
        </p:nvCxnSpPr>
        <p:spPr>
          <a:xfrm flipV="1">
            <a:off x="5327374" y="4534136"/>
            <a:ext cx="940904" cy="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30CC8F7-0D25-45CE-9B05-908A2CABC1FA}"/>
              </a:ext>
            </a:extLst>
          </p:cNvPr>
          <p:cNvSpPr txBox="1"/>
          <p:nvPr/>
        </p:nvSpPr>
        <p:spPr>
          <a:xfrm>
            <a:off x="2514599" y="4374731"/>
            <a:ext cx="8348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X2[n]</a:t>
            </a:r>
            <a:endParaRPr lang="ar-S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020962-3659-414B-AD0B-C92CFD2C9ADA}"/>
              </a:ext>
            </a:extLst>
          </p:cNvPr>
          <p:cNvSpPr txBox="1"/>
          <p:nvPr/>
        </p:nvSpPr>
        <p:spPr>
          <a:xfrm>
            <a:off x="6182138" y="4370393"/>
            <a:ext cx="8083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Y2[n]</a:t>
            </a:r>
            <a:endParaRPr lang="ar-S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074EEF-9AFA-478C-AB78-D91B0F5C85FB}"/>
              </a:ext>
            </a:extLst>
          </p:cNvPr>
          <p:cNvSpPr/>
          <p:nvPr/>
        </p:nvSpPr>
        <p:spPr>
          <a:xfrm>
            <a:off x="4147931" y="5059130"/>
            <a:ext cx="1258957" cy="386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00BCE6-741D-458C-A630-86296E29223B}"/>
              </a:ext>
            </a:extLst>
          </p:cNvPr>
          <p:cNvSpPr txBox="1"/>
          <p:nvPr/>
        </p:nvSpPr>
        <p:spPr>
          <a:xfrm>
            <a:off x="4359966" y="5021875"/>
            <a:ext cx="10469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system</a:t>
            </a:r>
            <a:endParaRPr lang="ar-SA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9A34B4-C813-4E97-806D-5CF9FF838220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233531" y="525251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202FD6-C13E-4ADA-80ED-9EA54FC11B9D}"/>
              </a:ext>
            </a:extLst>
          </p:cNvPr>
          <p:cNvCxnSpPr>
            <a:stCxn id="29" idx="3"/>
          </p:cNvCxnSpPr>
          <p:nvPr/>
        </p:nvCxnSpPr>
        <p:spPr>
          <a:xfrm flipV="1">
            <a:off x="5406888" y="5197827"/>
            <a:ext cx="940904" cy="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2AED846-61B9-4CCD-A829-DE72897005B6}"/>
              </a:ext>
            </a:extLst>
          </p:cNvPr>
          <p:cNvSpPr txBox="1"/>
          <p:nvPr/>
        </p:nvSpPr>
        <p:spPr>
          <a:xfrm>
            <a:off x="1944757" y="5036656"/>
            <a:ext cx="153062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X1[n]+X2[n]</a:t>
            </a:r>
            <a:endParaRPr lang="ar-S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CDEE23-A402-430A-BB8D-958615506D83}"/>
              </a:ext>
            </a:extLst>
          </p:cNvPr>
          <p:cNvSpPr txBox="1"/>
          <p:nvPr/>
        </p:nvSpPr>
        <p:spPr>
          <a:xfrm>
            <a:off x="6268278" y="5013161"/>
            <a:ext cx="8083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Y3[n]</a:t>
            </a:r>
            <a:endParaRPr lang="ar-S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25FF8E-66A7-47C1-B43C-86F21F9E337F}"/>
              </a:ext>
            </a:extLst>
          </p:cNvPr>
          <p:cNvSpPr txBox="1"/>
          <p:nvPr/>
        </p:nvSpPr>
        <p:spPr>
          <a:xfrm>
            <a:off x="1944757" y="5896631"/>
            <a:ext cx="644386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IF </a:t>
            </a:r>
            <a:r>
              <a:rPr lang="en-US" sz="2000" dirty="0">
                <a:solidFill>
                  <a:srgbClr val="002060"/>
                </a:solidFill>
              </a:rPr>
              <a:t>Y1+Y2 =Y3 the system is linear</a:t>
            </a:r>
            <a:endParaRPr lang="ar-SA" sz="2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0EA55-4EFB-4CC1-9304-0467E3C9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21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02385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19EB26-0ABF-4817-B0E7-E990DD9F36AA}"/>
              </a:ext>
            </a:extLst>
          </p:cNvPr>
          <p:cNvSpPr txBox="1"/>
          <p:nvPr/>
        </p:nvSpPr>
        <p:spPr>
          <a:xfrm>
            <a:off x="463825" y="369788"/>
            <a:ext cx="400215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Implementation 1:</a:t>
            </a:r>
            <a:endParaRPr lang="ar-SA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48390F-C3E9-4778-9CDA-D6DFD849B37B}"/>
              </a:ext>
            </a:extLst>
          </p:cNvPr>
          <p:cNvSpPr txBox="1"/>
          <p:nvPr/>
        </p:nvSpPr>
        <p:spPr>
          <a:xfrm>
            <a:off x="463825" y="919184"/>
            <a:ext cx="4664765" cy="59400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clc;</a:t>
            </a:r>
          </a:p>
          <a:p>
            <a:r>
              <a:rPr lang="en-US" sz="1600" dirty="0"/>
              <a:t>clear all;</a:t>
            </a:r>
          </a:p>
          <a:p>
            <a:r>
              <a:rPr lang="en-US" sz="1600" dirty="0"/>
              <a:t>close all;</a:t>
            </a:r>
          </a:p>
          <a:p>
            <a:r>
              <a:rPr lang="en-US" sz="1600" dirty="0"/>
              <a:t>%Properties of DT Systems(Linearity)</a:t>
            </a:r>
          </a:p>
          <a:p>
            <a:r>
              <a:rPr lang="pt-BR" sz="1600" dirty="0"/>
              <a:t>%y(n)=[x(n)]^2+B; (system)</a:t>
            </a:r>
          </a:p>
          <a:p>
            <a:r>
              <a:rPr lang="en-US" sz="1600" dirty="0"/>
              <a:t>x1=input('Enter first input sequence:');</a:t>
            </a:r>
          </a:p>
          <a:p>
            <a:r>
              <a:rPr lang="en-US" sz="1600" dirty="0"/>
              <a:t>n=length(x1);</a:t>
            </a:r>
          </a:p>
          <a:p>
            <a:r>
              <a:rPr lang="en-US" sz="1600" dirty="0"/>
              <a:t>x2=input('Enter second input sequence:');</a:t>
            </a:r>
          </a:p>
          <a:p>
            <a:r>
              <a:rPr lang="en-US" sz="1600" dirty="0"/>
              <a:t>a=input('Enter scaling constant(a):');</a:t>
            </a:r>
          </a:p>
          <a:p>
            <a:r>
              <a:rPr lang="en-US" sz="1600" dirty="0"/>
              <a:t>b=input('Enter scaling constant(b):');</a:t>
            </a:r>
          </a:p>
          <a:p>
            <a:r>
              <a:rPr lang="en-US" sz="1600" dirty="0"/>
              <a:t>B=input('Enter scaling constant(B):');</a:t>
            </a:r>
          </a:p>
          <a:p>
            <a:r>
              <a:rPr lang="en-US" sz="1600" dirty="0"/>
              <a:t>y1=power(x1,2)+B;</a:t>
            </a:r>
          </a:p>
          <a:p>
            <a:r>
              <a:rPr lang="en-US" sz="1600" dirty="0"/>
              <a:t>y2=power(x2,2)+B;</a:t>
            </a:r>
          </a:p>
          <a:p>
            <a:r>
              <a:rPr lang="es-ES" sz="1600" dirty="0" err="1"/>
              <a:t>rhs</a:t>
            </a:r>
            <a:r>
              <a:rPr lang="es-ES" sz="1600" dirty="0"/>
              <a:t>=a*y1+b*y2;</a:t>
            </a:r>
          </a:p>
          <a:p>
            <a:r>
              <a:rPr lang="pt-BR" sz="1600" dirty="0"/>
              <a:t>x3=a*x1+b*x2;</a:t>
            </a:r>
          </a:p>
          <a:p>
            <a:r>
              <a:rPr lang="en-US" sz="1600" dirty="0" err="1"/>
              <a:t>lhs</a:t>
            </a:r>
            <a:r>
              <a:rPr lang="en-US" sz="1600" dirty="0"/>
              <a:t>=power(x3,2)+B;</a:t>
            </a:r>
          </a:p>
          <a:p>
            <a:r>
              <a:rPr lang="en-US" sz="1600" dirty="0"/>
              <a:t>subplot(2,2,1);</a:t>
            </a:r>
          </a:p>
          <a:p>
            <a:r>
              <a:rPr lang="en-US" sz="1600" dirty="0"/>
              <a:t>stem(0:n-1,x1);</a:t>
            </a:r>
          </a:p>
          <a:p>
            <a:r>
              <a:rPr lang="en-US" sz="1600" dirty="0"/>
              <a:t>xlabel('Time');</a:t>
            </a:r>
          </a:p>
          <a:p>
            <a:r>
              <a:rPr lang="en-US" sz="1600" dirty="0"/>
              <a:t>ylabel('Amplitude');</a:t>
            </a:r>
          </a:p>
          <a:p>
            <a:r>
              <a:rPr lang="en-US" sz="1600" dirty="0"/>
              <a:t>title('First input sequence');</a:t>
            </a:r>
          </a:p>
          <a:p>
            <a:endParaRPr lang="en-US" sz="1600" dirty="0"/>
          </a:p>
          <a:p>
            <a:endParaRPr lang="ar-SA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888F3-4608-4A38-95B5-B14F7DCB4361}"/>
              </a:ext>
            </a:extLst>
          </p:cNvPr>
          <p:cNvSpPr txBox="1"/>
          <p:nvPr/>
        </p:nvSpPr>
        <p:spPr>
          <a:xfrm>
            <a:off x="5870713" y="895682"/>
            <a:ext cx="3790122" cy="54168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subplot(2,2,2);</a:t>
            </a:r>
          </a:p>
          <a:p>
            <a:r>
              <a:rPr lang="en-US" sz="1600" dirty="0"/>
              <a:t>stem(0:n-1,x2);</a:t>
            </a:r>
          </a:p>
          <a:p>
            <a:r>
              <a:rPr lang="en-US" sz="1600" dirty="0"/>
              <a:t>xlabel('Time');</a:t>
            </a:r>
          </a:p>
          <a:p>
            <a:r>
              <a:rPr lang="en-US" sz="1600" dirty="0"/>
              <a:t>ylabel('Amplitude');</a:t>
            </a:r>
          </a:p>
          <a:p>
            <a:r>
              <a:rPr lang="en-US" sz="1600" dirty="0"/>
              <a:t>title('Second input sequence');</a:t>
            </a:r>
          </a:p>
          <a:p>
            <a:r>
              <a:rPr lang="en-US" sz="1600" dirty="0"/>
              <a:t>subplot(2,2,3);</a:t>
            </a:r>
          </a:p>
          <a:p>
            <a:r>
              <a:rPr lang="en-US" sz="1600" dirty="0"/>
              <a:t>stem(0:n-1,lhs);</a:t>
            </a:r>
          </a:p>
          <a:p>
            <a:r>
              <a:rPr lang="en-US" sz="1600" dirty="0"/>
              <a:t>xlabel('Time');</a:t>
            </a:r>
          </a:p>
          <a:p>
            <a:r>
              <a:rPr lang="en-US" sz="1600" dirty="0"/>
              <a:t>ylabel('Amplitude');</a:t>
            </a:r>
          </a:p>
          <a:p>
            <a:r>
              <a:rPr lang="en-US" sz="1600" dirty="0"/>
              <a:t>title('LHS');</a:t>
            </a:r>
          </a:p>
          <a:p>
            <a:r>
              <a:rPr lang="en-US" sz="1600" dirty="0"/>
              <a:t>subplot(2,2,4);</a:t>
            </a:r>
          </a:p>
          <a:p>
            <a:r>
              <a:rPr lang="en-US" sz="1600" dirty="0"/>
              <a:t>stem(0:n-1,rhs);</a:t>
            </a:r>
          </a:p>
          <a:p>
            <a:r>
              <a:rPr lang="en-US" sz="1600" dirty="0"/>
              <a:t>xlabel('Time');</a:t>
            </a:r>
          </a:p>
          <a:p>
            <a:r>
              <a:rPr lang="en-US" sz="1600" dirty="0"/>
              <a:t>ylabel('Amplitude');</a:t>
            </a:r>
          </a:p>
          <a:p>
            <a:r>
              <a:rPr lang="en-US" sz="1600" dirty="0"/>
              <a:t>title('RHS');</a:t>
            </a:r>
          </a:p>
          <a:p>
            <a:r>
              <a:rPr lang="en-US" sz="1600" dirty="0"/>
              <a:t>if(</a:t>
            </a:r>
            <a:r>
              <a:rPr lang="en-US" sz="1600" dirty="0" err="1"/>
              <a:t>lhs</a:t>
            </a:r>
            <a:r>
              <a:rPr lang="en-US" sz="1600" dirty="0"/>
              <a:t>==</a:t>
            </a:r>
            <a:r>
              <a:rPr lang="en-US" sz="1600" dirty="0" err="1"/>
              <a:t>rhs</a:t>
            </a:r>
            <a:r>
              <a:rPr lang="en-US" sz="1600" dirty="0"/>
              <a:t>)</a:t>
            </a:r>
          </a:p>
          <a:p>
            <a:r>
              <a:rPr lang="en-US" sz="1600" dirty="0"/>
              <a:t>display('system is linear');</a:t>
            </a:r>
          </a:p>
          <a:p>
            <a:r>
              <a:rPr lang="en-US" sz="1600" dirty="0"/>
              <a:t>else</a:t>
            </a:r>
          </a:p>
          <a:p>
            <a:r>
              <a:rPr lang="en-US" sz="1600" dirty="0"/>
              <a:t>display('system is non-linear');</a:t>
            </a:r>
          </a:p>
          <a:p>
            <a:r>
              <a:rPr lang="en-US" sz="1600" dirty="0"/>
              <a:t>end;</a:t>
            </a:r>
          </a:p>
          <a:p>
            <a:endParaRPr lang="ar-SA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65BA1-7A8F-407A-87BF-878658D4705F}"/>
              </a:ext>
            </a:extLst>
          </p:cNvPr>
          <p:cNvCxnSpPr/>
          <p:nvPr/>
        </p:nvCxnSpPr>
        <p:spPr>
          <a:xfrm>
            <a:off x="5128590" y="1060174"/>
            <a:ext cx="0" cy="5208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DEF56-043F-44F6-97CF-39D086AF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22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03371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58C7BD-0704-4A90-BE01-553CD1625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63" y="749575"/>
            <a:ext cx="8896971" cy="50673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7783B-D807-4627-9408-91FD00D9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23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98644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202B30-7E8C-4292-B172-D3B31BBC8765}"/>
              </a:ext>
            </a:extLst>
          </p:cNvPr>
          <p:cNvSpPr/>
          <p:nvPr/>
        </p:nvSpPr>
        <p:spPr>
          <a:xfrm>
            <a:off x="281761" y="623293"/>
            <a:ext cx="950180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discrete time systems described by equation below: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apply this equation in MATLAB, the command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 be used.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several versions of this command. If we denote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 = [p0 p1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 . 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den = [d0 d1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 . 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then y = filter(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num,den,x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generates an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the same length as the specified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zero initial conditions, that is, y[-1]=y[-2] = ... =y[-N] = 0.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output can also be computed using y = filter(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num,den,x,ic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where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[y[-1], y[-2], ..., y[-N] is the vector of initial conditions. Access to final conditions is obtained using 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y,fc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ar-S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43F1C-796D-4CE8-B00B-6C78326E9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430" y="1208310"/>
            <a:ext cx="2702591" cy="66895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6E146-8D5B-403A-A42F-ECEA7619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24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71051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E57936-6E3E-4824-B29B-2C0AC5A4E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10" y="1455786"/>
            <a:ext cx="7952264" cy="27645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07F224-5CFE-4E11-8560-B6983AC5BC50}"/>
              </a:ext>
            </a:extLst>
          </p:cNvPr>
          <p:cNvSpPr txBox="1"/>
          <p:nvPr/>
        </p:nvSpPr>
        <p:spPr>
          <a:xfrm>
            <a:off x="459910" y="506437"/>
            <a:ext cx="355912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Filter command:</a:t>
            </a:r>
            <a:endParaRPr lang="ar-SA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0AA4E-7ED3-4F09-B591-89C57662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25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58212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A71AA5-C6B1-4FC6-8999-1BF9B25BF94F}"/>
              </a:ext>
            </a:extLst>
          </p:cNvPr>
          <p:cNvSpPr/>
          <p:nvPr/>
        </p:nvSpPr>
        <p:spPr>
          <a:xfrm>
            <a:off x="642424" y="1090973"/>
            <a:ext cx="84734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 = 0:40;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 = 10;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= 3.0;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 = -2;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x1 = a*cos(2*pi*0.1*n) +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X2= b*cos(2*pi*0.4*n);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y[n]−0.4 y[n−1]+0.75 y[n−2] = 2.2403 x[n]+2.4908 x[n−1]+2.2403 x[n−2].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Check if the system above is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linear or not.</a:t>
            </a:r>
            <a:endParaRPr lang="ar-S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09EB34-32C9-4BCC-B34A-C899605A5F25}"/>
              </a:ext>
            </a:extLst>
          </p:cNvPr>
          <p:cNvSpPr txBox="1"/>
          <p:nvPr/>
        </p:nvSpPr>
        <p:spPr>
          <a:xfrm>
            <a:off x="501748" y="444644"/>
            <a:ext cx="426720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2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:</a:t>
            </a:r>
            <a:endParaRPr lang="ar-SA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ar-S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9CF3C-D851-4432-A1C9-FF50E148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26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83076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62A2F-1A35-4EF3-9373-8E7857016CEF}"/>
              </a:ext>
            </a:extLst>
          </p:cNvPr>
          <p:cNvSpPr/>
          <p:nvPr/>
        </p:nvSpPr>
        <p:spPr>
          <a:xfrm>
            <a:off x="283701" y="320041"/>
            <a:ext cx="5111259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clf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%% system define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num=[2.2403 2.4908 2.2403];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den=[1 -0.4 0.75];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 = 0:40;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 = 10;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 = 3.0;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 = -2;</a:t>
            </a: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x1 = D*a*cos(2*pi*0.1*n); </a:t>
            </a:r>
            <a:r>
              <a:rPr lang="pt-BR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%%Signal 1</a:t>
            </a: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x2 = D*b*cos(2*pi*0.4*n);</a:t>
            </a:r>
            <a:r>
              <a:rPr lang="pt-BR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%% signal 2</a:t>
            </a:r>
            <a:endParaRPr lang="ar-SA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y1 = filter(num,den,x1);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y2 = filter(num,den,x2);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 = y1 + y2;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subplot(2,1,1);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stem(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'y=y1+y2’</a:t>
            </a:r>
            <a:r>
              <a:rPr lang="en-US" sz="1400" dirty="0"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xlabel(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'Time index (n)'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ylabel(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'Amplitude'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ar-SA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 = x1 + x2;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z = D*filter(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num,den,x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subplot(2,1,2);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stem(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n,z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'x=x1+x2'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xlabel(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'Time index (n)'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ylabel(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'Amplitude'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ar-SA" sz="1400" dirty="0"/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E7F204-412A-4502-9460-0A4B7211C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236" y="1396436"/>
            <a:ext cx="4602334" cy="40651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ED01E-1D78-4BB0-8CE6-269F0099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27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46961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7A6A19-96C4-4335-8424-2FD68DB8DCB3}"/>
              </a:ext>
            </a:extLst>
          </p:cNvPr>
          <p:cNvSpPr/>
          <p:nvPr/>
        </p:nvSpPr>
        <p:spPr>
          <a:xfrm>
            <a:off x="609512" y="613676"/>
            <a:ext cx="425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Time-invariant Discrete Systems:</a:t>
            </a:r>
            <a:endParaRPr lang="ar-S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AD871-C7D0-4B1B-B2D9-AEF152DB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28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16845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0DBD25-177E-43EF-853D-C657C825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29</a:t>
            </a:fld>
            <a:endParaRPr lang="ar-S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3A036C-062E-4299-BF95-FF048BADF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173" y="2193043"/>
            <a:ext cx="4111159" cy="44692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70D3D4-5452-4B7C-BA2D-EB73F5DD9B62}"/>
              </a:ext>
            </a:extLst>
          </p:cNvPr>
          <p:cNvSpPr/>
          <p:nvPr/>
        </p:nvSpPr>
        <p:spPr>
          <a:xfrm>
            <a:off x="553338" y="-108791"/>
            <a:ext cx="6096000" cy="67710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ar-SA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clf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num=[2.2403 2.4908 2.2403];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den=[1 -0.4 0.75];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 = 0:40;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 = 3.0;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 = -2;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X1 = a*cos(2*pi*0.1*n) + b*cos(2*pi*0.4*n); 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%without shift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x1 = [0 X1 0]; 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%with shift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y1 = filter(num,den,x1);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subplot(2,1,1);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stem(y1);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'x(n-no) shift before'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xlabel(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'Time index (n)'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ylabel(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'Amplitude'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ar-SA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z = filter(num,den,X1);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y2 = [0 z 0];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%%shift after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subplot(2,1,2);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stem(y2);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'y(n-no) &gt;&gt;shift after'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xlabel(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'Time index (n)'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ylabel(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'Amplitude'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(y1-y2==0)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'system is time </a:t>
            </a:r>
            <a:r>
              <a:rPr lang="en-US" sz="1400" dirty="0" err="1">
                <a:solidFill>
                  <a:srgbClr val="A020F0"/>
                </a:solidFill>
                <a:latin typeface="Courier New" panose="02070309020205020404" pitchFamily="49" charset="0"/>
              </a:rPr>
              <a:t>Inverient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'system is time </a:t>
            </a:r>
            <a:r>
              <a:rPr lang="en-US" sz="1400" dirty="0" err="1">
                <a:solidFill>
                  <a:srgbClr val="A020F0"/>
                </a:solidFill>
                <a:latin typeface="Courier New" panose="02070309020205020404" pitchFamily="49" charset="0"/>
              </a:rPr>
              <a:t>verient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3410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026B37-330E-46A7-8CD6-8CEE4CAF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3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4C0CD1-31BC-47AF-A2AA-08D6436A1974}"/>
              </a:ext>
            </a:extLst>
          </p:cNvPr>
          <p:cNvSpPr/>
          <p:nvPr/>
        </p:nvSpPr>
        <p:spPr>
          <a:xfrm>
            <a:off x="666907" y="586291"/>
            <a:ext cx="2145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Samples</a:t>
            </a:r>
            <a:r>
              <a:rPr lang="en-US" sz="2800" dirty="0">
                <a:solidFill>
                  <a:srgbClr val="004B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:</a:t>
            </a:r>
            <a:endParaRPr lang="ar-SA" sz="2800" dirty="0">
              <a:solidFill>
                <a:srgbClr val="004B8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47EB3A-E503-49C0-A3A9-A4FFD8C7F168}"/>
                  </a:ext>
                </a:extLst>
              </p:cNvPr>
              <p:cNvSpPr txBox="1"/>
              <p:nvPr/>
            </p:nvSpPr>
            <p:spPr>
              <a:xfrm>
                <a:off x="929390" y="1514007"/>
                <a:ext cx="8724275" cy="286232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Signal represented as a sequence of number called          </a:t>
                </a: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</a:rPr>
                  <a:t>Samples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Sample value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where n is </a:t>
                </a: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</a:rPr>
                  <a:t>integer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value 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We can represent samples: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Mathematical representation.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Graphical representation.</a:t>
                </a: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ar-SA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47EB3A-E503-49C0-A3A9-A4FFD8C7F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90" y="1514007"/>
                <a:ext cx="8724275" cy="2862322"/>
              </a:xfrm>
              <a:prstGeom prst="rect">
                <a:avLst/>
              </a:prstGeom>
              <a:blipFill>
                <a:blip r:embed="rId2"/>
                <a:stretch>
                  <a:fillRect l="-908" t="-1702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E3B654-9306-4F9B-AAB6-271334CFC8D0}"/>
              </a:ext>
            </a:extLst>
          </p:cNvPr>
          <p:cNvCxnSpPr/>
          <p:nvPr/>
        </p:nvCxnSpPr>
        <p:spPr>
          <a:xfrm>
            <a:off x="7629994" y="1798820"/>
            <a:ext cx="569626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D3EABF-5B47-4FD7-B7E8-B13B0551191F}"/>
              </a:ext>
            </a:extLst>
          </p:cNvPr>
          <p:cNvCxnSpPr/>
          <p:nvPr/>
        </p:nvCxnSpPr>
        <p:spPr>
          <a:xfrm>
            <a:off x="3144328" y="2146092"/>
            <a:ext cx="569626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519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E76EF4-B826-4C50-9162-BF8EE656BD8F}"/>
              </a:ext>
            </a:extLst>
          </p:cNvPr>
          <p:cNvSpPr/>
          <p:nvPr/>
        </p:nvSpPr>
        <p:spPr>
          <a:xfrm>
            <a:off x="217267" y="472493"/>
            <a:ext cx="4415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Causal Discrete Time Systems: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CE5F2F-4417-4496-BFBF-74A091B13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4147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BE3ED-4708-426C-9B47-B4A2D325B7FF}"/>
              </a:ext>
            </a:extLst>
          </p:cNvPr>
          <p:cNvSpPr txBox="1"/>
          <p:nvPr/>
        </p:nvSpPr>
        <p:spPr>
          <a:xfrm>
            <a:off x="901147" y="1318834"/>
            <a:ext cx="841513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NewRomanPSMT"/>
              </a:rPr>
              <a:t>A system is said to be causal, if the </a:t>
            </a:r>
            <a:r>
              <a:rPr lang="en-US" sz="2000" dirty="0">
                <a:solidFill>
                  <a:srgbClr val="002060"/>
                </a:solidFill>
                <a:latin typeface="TimesNewRomanPSMT"/>
              </a:rPr>
              <a:t>output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of the system at any time n (y(n)) depends </a:t>
            </a:r>
            <a:r>
              <a:rPr lang="en-US" sz="2000" dirty="0">
                <a:solidFill>
                  <a:srgbClr val="C00000"/>
                </a:solidFill>
                <a:latin typeface="TimesNewRomanPSMT"/>
              </a:rPr>
              <a:t>only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on the </a:t>
            </a:r>
            <a:r>
              <a:rPr lang="en-US" sz="2000" dirty="0">
                <a:solidFill>
                  <a:srgbClr val="002060"/>
                </a:solidFill>
                <a:latin typeface="TimesNewRomanPSMT"/>
              </a:rPr>
              <a:t>present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and </a:t>
            </a:r>
            <a:r>
              <a:rPr lang="en-US" sz="2000" dirty="0">
                <a:solidFill>
                  <a:srgbClr val="002060"/>
                </a:solidFill>
                <a:latin typeface="TimesNewRomanPSMT"/>
              </a:rPr>
              <a:t>past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NewRomanPSMT"/>
              </a:rPr>
              <a:t>inputs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,But does not depend on future inputs</a:t>
            </a:r>
            <a:endParaRPr lang="ar-SA" sz="2000" dirty="0">
              <a:solidFill>
                <a:srgbClr val="000000"/>
              </a:solidFill>
              <a:latin typeface="TimesNewRomanPS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C2D1C-AD97-4D8B-8C83-1A7232855052}"/>
              </a:ext>
            </a:extLst>
          </p:cNvPr>
          <p:cNvSpPr txBox="1"/>
          <p:nvPr/>
        </p:nvSpPr>
        <p:spPr>
          <a:xfrm>
            <a:off x="1498889" y="2780728"/>
            <a:ext cx="605624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Y[n] = X[n]       &gt;&gt;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Causal</a:t>
            </a:r>
            <a:endParaRPr lang="en-US" dirty="0"/>
          </a:p>
          <a:p>
            <a:r>
              <a:rPr lang="en-US" dirty="0"/>
              <a:t>Y[n] = X[n+1]   &gt;&gt;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Non Causal</a:t>
            </a:r>
            <a:endParaRPr lang="en-US" dirty="0"/>
          </a:p>
          <a:p>
            <a:r>
              <a:rPr lang="en-US" dirty="0"/>
              <a:t>Y[n] = X[n-1]    &gt;&gt;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Causal</a:t>
            </a:r>
            <a:endParaRPr lang="ar-S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EDC89-AFCC-4D0B-A5DF-12D447D9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30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89013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B321EA-A19A-434E-ADBA-B81030087D2C}"/>
              </a:ext>
            </a:extLst>
          </p:cNvPr>
          <p:cNvSpPr txBox="1"/>
          <p:nvPr/>
        </p:nvSpPr>
        <p:spPr>
          <a:xfrm>
            <a:off x="742122" y="702365"/>
            <a:ext cx="3445565" cy="63094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clc;</a:t>
            </a:r>
          </a:p>
          <a:p>
            <a:r>
              <a:rPr lang="en-US" sz="1600" dirty="0"/>
              <a:t>clear all;</a:t>
            </a:r>
          </a:p>
          <a:p>
            <a:r>
              <a:rPr lang="en-US" sz="1600" dirty="0"/>
              <a:t>close all;</a:t>
            </a:r>
          </a:p>
          <a:p>
            <a:r>
              <a:rPr lang="en-US" sz="1600" dirty="0"/>
              <a:t>%Properties of DT Systems(Causality)</a:t>
            </a:r>
          </a:p>
          <a:p>
            <a:r>
              <a:rPr lang="en-US" sz="1600" dirty="0"/>
              <a:t>%y(n)=x(-n);</a:t>
            </a:r>
          </a:p>
          <a:p>
            <a:r>
              <a:rPr lang="ar-SA" sz="1600" dirty="0"/>
              <a:t> </a:t>
            </a:r>
          </a:p>
          <a:p>
            <a:r>
              <a:rPr lang="en-US" sz="1600" dirty="0"/>
              <a:t>x1=input('Enter input sequence x1:');</a:t>
            </a:r>
          </a:p>
          <a:p>
            <a:r>
              <a:rPr lang="en-US" sz="1600" dirty="0"/>
              <a:t>n1=input('Enter lower limit n1:');</a:t>
            </a:r>
          </a:p>
          <a:p>
            <a:r>
              <a:rPr lang="en-US" sz="1600" dirty="0"/>
              <a:t>n2=input('Enter lower limit n2:');</a:t>
            </a:r>
          </a:p>
          <a:p>
            <a:r>
              <a:rPr lang="en-US" sz="1600" dirty="0"/>
              <a:t>flag=0;</a:t>
            </a:r>
          </a:p>
          <a:p>
            <a:r>
              <a:rPr lang="en-US" sz="1600" dirty="0"/>
              <a:t>for n=n1:n2</a:t>
            </a:r>
          </a:p>
          <a:p>
            <a:r>
              <a:rPr lang="en-US" sz="1600" dirty="0" err="1"/>
              <a:t>arg</a:t>
            </a:r>
            <a:r>
              <a:rPr lang="en-US" sz="1600" dirty="0"/>
              <a:t>=-n;</a:t>
            </a:r>
          </a:p>
          <a:p>
            <a:r>
              <a:rPr lang="en-US" sz="1600" dirty="0"/>
              <a:t>if </a:t>
            </a:r>
            <a:r>
              <a:rPr lang="en-US" sz="1600" dirty="0" err="1"/>
              <a:t>arg</a:t>
            </a:r>
            <a:r>
              <a:rPr lang="en-US" sz="1600" dirty="0"/>
              <a:t>&gt;n;</a:t>
            </a:r>
          </a:p>
          <a:p>
            <a:r>
              <a:rPr lang="en-US" sz="1600" dirty="0"/>
              <a:t>flag=1;</a:t>
            </a:r>
          </a:p>
          <a:p>
            <a:r>
              <a:rPr lang="en-US" sz="1600" dirty="0"/>
              <a:t>end;</a:t>
            </a:r>
          </a:p>
          <a:p>
            <a:r>
              <a:rPr lang="en-US" sz="1600" dirty="0"/>
              <a:t>end;</a:t>
            </a:r>
          </a:p>
          <a:p>
            <a:r>
              <a:rPr lang="ar-SA" sz="1600" dirty="0"/>
              <a:t> </a:t>
            </a:r>
          </a:p>
          <a:p>
            <a:r>
              <a:rPr lang="en-US" sz="1600" dirty="0"/>
              <a:t>if(flag==1)</a:t>
            </a:r>
          </a:p>
          <a:p>
            <a:r>
              <a:rPr lang="en-US" sz="1600" dirty="0"/>
              <a:t>display('system is causal');</a:t>
            </a:r>
          </a:p>
          <a:p>
            <a:r>
              <a:rPr lang="en-US" sz="1600" dirty="0"/>
              <a:t>else</a:t>
            </a:r>
          </a:p>
          <a:p>
            <a:r>
              <a:rPr lang="en-US" sz="1600" dirty="0"/>
              <a:t>    display('system is non-causal');</a:t>
            </a:r>
          </a:p>
          <a:p>
            <a:r>
              <a:rPr lang="en-US" sz="1600" dirty="0"/>
              <a:t>end;</a:t>
            </a:r>
          </a:p>
          <a:p>
            <a:endParaRPr lang="ar-SA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56602E-6A99-4C95-A034-D07D63B2B133}"/>
              </a:ext>
            </a:extLst>
          </p:cNvPr>
          <p:cNvSpPr/>
          <p:nvPr/>
        </p:nvSpPr>
        <p:spPr>
          <a:xfrm>
            <a:off x="564233" y="333033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Implementation 2:</a:t>
            </a:r>
            <a:endParaRPr lang="ar-S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22B42-D171-42A8-A177-3F8B44EA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31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15208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DBBCA1-8BB9-4611-AA4D-7679A5838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15" y="679588"/>
            <a:ext cx="9106107" cy="504825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8D891DE-273F-41CB-BE42-47AA0D91FFE9}"/>
              </a:ext>
            </a:extLst>
          </p:cNvPr>
          <p:cNvCxnSpPr/>
          <p:nvPr/>
        </p:nvCxnSpPr>
        <p:spPr>
          <a:xfrm flipH="1" flipV="1">
            <a:off x="1868557" y="1855304"/>
            <a:ext cx="636104" cy="132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C501A5-649E-4CCD-AB1F-A7A91020C7CE}"/>
              </a:ext>
            </a:extLst>
          </p:cNvPr>
          <p:cNvCxnSpPr>
            <a:cxnSpLocks/>
          </p:cNvCxnSpPr>
          <p:nvPr/>
        </p:nvCxnSpPr>
        <p:spPr>
          <a:xfrm flipH="1" flipV="1">
            <a:off x="1974574" y="5592417"/>
            <a:ext cx="238539" cy="477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C488B-5AF8-484A-8DB2-7B1D14BA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32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1683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54CC4E-46F3-4842-BF72-5EC1F9D7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4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26DA56-0A11-469C-B2C1-274E1E147CA4}"/>
              </a:ext>
            </a:extLst>
          </p:cNvPr>
          <p:cNvSpPr/>
          <p:nvPr/>
        </p:nvSpPr>
        <p:spPr>
          <a:xfrm>
            <a:off x="730429" y="347764"/>
            <a:ext cx="5365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Mathematical representation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ar-S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38887-5701-4CB4-B613-708A303A966D}"/>
              </a:ext>
            </a:extLst>
          </p:cNvPr>
          <p:cNvSpPr txBox="1"/>
          <p:nvPr/>
        </p:nvSpPr>
        <p:spPr>
          <a:xfrm>
            <a:off x="911593" y="870984"/>
            <a:ext cx="114486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en-US" dirty="0"/>
              <a:t>:</a:t>
            </a:r>
            <a:endParaRPr lang="ar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63F27A-EE12-482F-B2C4-9DA2EF1D5A29}"/>
                  </a:ext>
                </a:extLst>
              </p:cNvPr>
              <p:cNvSpPr txBox="1"/>
              <p:nvPr/>
            </p:nvSpPr>
            <p:spPr>
              <a:xfrm>
                <a:off x="911593" y="1182609"/>
                <a:ext cx="816964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={……,−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,………}</m:t>
                      </m:r>
                    </m:oMath>
                  </m:oMathPara>
                </a14:m>
                <a:endParaRPr lang="ar-S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63F27A-EE12-482F-B2C4-9DA2EF1D5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93" y="1182609"/>
                <a:ext cx="816964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C01492-CAB0-47F9-BA01-4445B8DF6D32}"/>
              </a:ext>
            </a:extLst>
          </p:cNvPr>
          <p:cNvCxnSpPr>
            <a:cxnSpLocks/>
          </p:cNvCxnSpPr>
          <p:nvPr/>
        </p:nvCxnSpPr>
        <p:spPr>
          <a:xfrm flipV="1">
            <a:off x="4302177" y="1594122"/>
            <a:ext cx="0" cy="39957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77661F-17AE-4B5A-AE65-7B5DFF7256AA}"/>
              </a:ext>
            </a:extLst>
          </p:cNvPr>
          <p:cNvSpPr txBox="1"/>
          <p:nvPr/>
        </p:nvSpPr>
        <p:spPr>
          <a:xfrm>
            <a:off x="911593" y="2167841"/>
            <a:ext cx="7819352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u="sng" dirty="0">
                <a:solidFill>
                  <a:schemeClr val="accent5">
                    <a:lumMod val="50000"/>
                  </a:schemeClr>
                </a:solidFill>
              </a:rPr>
              <a:t>NOTE: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The arrow is placed under the sample at time index </a:t>
            </a:r>
            <a:r>
              <a:rPr lang="en-US" sz="2000" dirty="0">
                <a:solidFill>
                  <a:srgbClr val="002060"/>
                </a:solidFill>
              </a:rPr>
              <a:t>n=0 </a:t>
            </a:r>
            <a:r>
              <a:rPr lang="en-US" sz="20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Value of {x[n]} can be </a:t>
            </a:r>
            <a:r>
              <a:rPr lang="en-US" sz="2000" dirty="0">
                <a:solidFill>
                  <a:srgbClr val="002060"/>
                </a:solidFill>
              </a:rPr>
              <a:t>real values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2060"/>
                </a:solidFill>
              </a:rPr>
              <a:t>complex values </a:t>
            </a:r>
            <a:r>
              <a:rPr lang="en-US" sz="20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{x[n]} May be a </a:t>
            </a:r>
            <a:r>
              <a:rPr lang="en-US" sz="2000" dirty="0">
                <a:solidFill>
                  <a:srgbClr val="002060"/>
                </a:solidFill>
              </a:rPr>
              <a:t>finite</a:t>
            </a:r>
            <a:r>
              <a:rPr lang="en-US" sz="2000" dirty="0"/>
              <a:t> or</a:t>
            </a:r>
            <a:r>
              <a:rPr lang="en-US" sz="2000" dirty="0">
                <a:solidFill>
                  <a:srgbClr val="002060"/>
                </a:solidFill>
              </a:rPr>
              <a:t> infinite </a:t>
            </a:r>
            <a:r>
              <a:rPr lang="en-US" sz="2000" dirty="0"/>
              <a:t>length.</a:t>
            </a:r>
          </a:p>
          <a:p>
            <a:pPr lvl="1"/>
            <a:endParaRPr lang="ar-SA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13061-CD6B-4C1B-B2F4-4C25F377CBF5}"/>
              </a:ext>
            </a:extLst>
          </p:cNvPr>
          <p:cNvSpPr/>
          <p:nvPr/>
        </p:nvSpPr>
        <p:spPr>
          <a:xfrm>
            <a:off x="730429" y="4004856"/>
            <a:ext cx="4764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2. Graphical representation:</a:t>
            </a:r>
            <a:endParaRPr lang="ar-SA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6" name="Picture 7">
            <a:extLst>
              <a:ext uri="{FF2B5EF4-FFF2-40B4-BE49-F238E27FC236}">
                <a16:creationId xmlns:a16="http://schemas.microsoft.com/office/drawing/2014/main" id="{2ED5B98B-A2EE-4CF5-9AD3-4A5B5660A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061" y="4614994"/>
            <a:ext cx="6400800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31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C47618-CFC8-43DD-8676-D4E2987A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5</a:t>
            </a:fld>
            <a:endParaRPr lang="ar-SA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229430-E653-4CA6-9F4D-BF28DAC03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3903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23ACD-B9CE-4303-B0AD-AE285A375EED}"/>
              </a:ext>
            </a:extLst>
          </p:cNvPr>
          <p:cNvSpPr txBox="1"/>
          <p:nvPr/>
        </p:nvSpPr>
        <p:spPr>
          <a:xfrm>
            <a:off x="554636" y="614597"/>
            <a:ext cx="6940446" cy="800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4B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Basic operations  on discreet signals:</a:t>
            </a:r>
          </a:p>
          <a:p>
            <a:endParaRPr lang="ar-SA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99D0AEB-0A8A-4B9E-B1A1-22F825D44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244" y="3903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5D1E3-936F-4016-AC6D-8B077177EEE7}"/>
              </a:ext>
            </a:extLst>
          </p:cNvPr>
          <p:cNvSpPr txBox="1"/>
          <p:nvPr/>
        </p:nvSpPr>
        <p:spPr>
          <a:xfrm>
            <a:off x="231061" y="1133673"/>
            <a:ext cx="8359602" cy="33239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Amplitude manipulation:</a:t>
            </a:r>
          </a:p>
          <a:p>
            <a:pPr lvl="1"/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1.Amplitude scaling: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y[n] =ax[n], where a is a constant: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If a &gt; 1, then y[n] is amplified sequence.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If a &lt; 1, then y[n] is attenuated sequence.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If a = - 1, then y[n] is amplitude reversal sequence.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ar-SA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37726FA-4C1E-4FFC-8887-923C5A6FD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09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A7D9F-3B5B-4932-8E36-8B2178B90919}"/>
              </a:ext>
            </a:extLst>
          </p:cNvPr>
          <p:cNvSpPr txBox="1"/>
          <p:nvPr/>
        </p:nvSpPr>
        <p:spPr>
          <a:xfrm>
            <a:off x="231061" y="4018957"/>
            <a:ext cx="8644415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/>
            <a:r>
              <a:rPr lang="en-US" sz="2400" dirty="0">
                <a:solidFill>
                  <a:srgbClr val="0070C0"/>
                </a:solidFill>
              </a:rPr>
              <a:t>2. Addition: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Two signals x1[n] and x2[n] can also be added ,By adding the values y1[n]= x1[n] + x2[n] at each corresponding sample.</a:t>
            </a:r>
          </a:p>
          <a:p>
            <a:r>
              <a:rPr lang="en-US" dirty="0"/>
              <a:t> </a:t>
            </a:r>
            <a:endParaRPr lang="ar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5A3E11-2CB7-4B3D-8A8F-1C6CA4B4C84F}"/>
              </a:ext>
            </a:extLst>
          </p:cNvPr>
          <p:cNvSpPr txBox="1"/>
          <p:nvPr/>
        </p:nvSpPr>
        <p:spPr>
          <a:xfrm>
            <a:off x="735817" y="5584471"/>
            <a:ext cx="8393193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3. Multiplications: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multiplying the values y2[n]= x1[n] X x2[n] at each corresponding sample.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0080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170428-3F74-4BAB-9A9A-FA8F862F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6</a:t>
            </a:fld>
            <a:endParaRPr lang="ar-SA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5BCF18B2-F4F0-458A-B182-71BA11ABA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A3CA4-6E91-491A-BA6F-B998BCEF483F}"/>
              </a:ext>
            </a:extLst>
          </p:cNvPr>
          <p:cNvSpPr txBox="1"/>
          <p:nvPr/>
        </p:nvSpPr>
        <p:spPr>
          <a:xfrm>
            <a:off x="404734" y="599606"/>
            <a:ext cx="3312826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Time manipulation:</a:t>
            </a:r>
          </a:p>
          <a:p>
            <a:endParaRPr lang="ar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D0C267-27B5-44AB-A117-6D405F496A47}"/>
                  </a:ext>
                </a:extLst>
              </p:cNvPr>
              <p:cNvSpPr txBox="1"/>
              <p:nvPr/>
            </p:nvSpPr>
            <p:spPr>
              <a:xfrm>
                <a:off x="404734" y="1276898"/>
                <a:ext cx="7689954" cy="480131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</a:rPr>
                  <a:t>Time scaling: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y[n]=x[an], where a is a constant.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</a:rPr>
                  <a:t>Time shifting: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   delay: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   advance: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  Where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is a constant .</a:t>
                </a:r>
              </a:p>
              <a:p>
                <a:pPr lvl="1"/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3. Time reflection</a:t>
                </a:r>
                <a:r>
                  <a:rPr lang="en-US" sz="2400" dirty="0">
                    <a:solidFill>
                      <a:srgbClr val="0070C0"/>
                    </a:solidFill>
                    <a:latin typeface="TimesNewRomanPSMT"/>
                  </a:rPr>
                  <a:t>:</a:t>
                </a:r>
                <a:r>
                  <a:rPr lang="en-US" sz="2400" dirty="0">
                    <a:solidFill>
                      <a:srgbClr val="000000"/>
                    </a:solidFill>
                    <a:latin typeface="TimesNewRomanPSMT"/>
                  </a:rPr>
                  <a:t> </a:t>
                </a:r>
                <a:r>
                  <a:rPr lang="en-US" sz="2400" i="1" dirty="0">
                    <a:solidFill>
                      <a:srgbClr val="000000"/>
                    </a:solidFill>
                    <a:latin typeface="TimesNewRomanPS-ItalicMT"/>
                  </a:rPr>
                  <a:t>y</a:t>
                </a:r>
                <a:r>
                  <a:rPr lang="en-US" sz="2400" dirty="0">
                    <a:solidFill>
                      <a:srgbClr val="000000"/>
                    </a:solidFill>
                    <a:latin typeface="TimesNewRomanPSMT"/>
                  </a:rPr>
                  <a:t>[</a:t>
                </a:r>
                <a:r>
                  <a:rPr lang="en-US" sz="2400" i="1" dirty="0">
                    <a:solidFill>
                      <a:srgbClr val="000000"/>
                    </a:solidFill>
                    <a:latin typeface="TimesNewRomanPS-ItalicMT"/>
                  </a:rPr>
                  <a:t>n]</a:t>
                </a:r>
                <a:r>
                  <a:rPr lang="en-US" sz="2400" dirty="0">
                    <a:solidFill>
                      <a:srgbClr val="000000"/>
                    </a:solidFill>
                    <a:latin typeface="TimesNewRomanPSMT"/>
                  </a:rPr>
                  <a:t>=</a:t>
                </a:r>
                <a:r>
                  <a:rPr lang="en-US" sz="2400" i="1" dirty="0">
                    <a:solidFill>
                      <a:srgbClr val="000000"/>
                    </a:solidFill>
                    <a:latin typeface="TimesNewRomanPS-ItalicMT"/>
                  </a:rPr>
                  <a:t>x[</a:t>
                </a:r>
                <a:r>
                  <a:rPr lang="en-US" sz="2400" dirty="0">
                    <a:solidFill>
                      <a:srgbClr val="000000"/>
                    </a:solidFill>
                    <a:latin typeface="TimesNewRomanPSMT"/>
                  </a:rPr>
                  <a:t>-</a:t>
                </a:r>
                <a:r>
                  <a:rPr lang="en-US" sz="2400" i="1" dirty="0">
                    <a:solidFill>
                      <a:srgbClr val="000000"/>
                    </a:solidFill>
                    <a:latin typeface="TimesNewRomanPS-ItalicMT"/>
                  </a:rPr>
                  <a:t>n]</a:t>
                </a:r>
                <a:endParaRPr lang="en-US" sz="2400" dirty="0"/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 lvl="1"/>
                <a:endParaRPr lang="en-US" sz="2400" dirty="0"/>
              </a:p>
              <a:p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r>
                  <a:rPr lang="en-US" dirty="0"/>
                  <a:t> </a:t>
                </a:r>
                <a:endParaRPr lang="ar-SA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D0C267-27B5-44AB-A117-6D405F496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34" y="1276898"/>
                <a:ext cx="7689954" cy="4801314"/>
              </a:xfrm>
              <a:prstGeom prst="rect">
                <a:avLst/>
              </a:prstGeom>
              <a:blipFill>
                <a:blip r:embed="rId2"/>
                <a:stretch>
                  <a:fillRect l="-1189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6">
            <a:extLst>
              <a:ext uri="{FF2B5EF4-FFF2-40B4-BE49-F238E27FC236}">
                <a16:creationId xmlns:a16="http://schemas.microsoft.com/office/drawing/2014/main" id="{8C0E95FA-B340-4E5D-8026-C5401C5D2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0D958E4F-0CB4-424F-BE0C-E48073F3E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0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CA12C4-DFD8-4B19-8D3A-0C138BA4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7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A77E20-810B-4827-838A-CEB76E021A2F}"/>
              </a:ext>
            </a:extLst>
          </p:cNvPr>
          <p:cNvSpPr/>
          <p:nvPr/>
        </p:nvSpPr>
        <p:spPr>
          <a:xfrm>
            <a:off x="482506" y="418006"/>
            <a:ext cx="2938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Implementation 1 :</a:t>
            </a:r>
            <a:endParaRPr lang="ar-SA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5DC951C-3160-49B3-BD4D-B6EE1C365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7353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7B105-004F-4C37-ABDF-17D3A077FA11}"/>
              </a:ext>
            </a:extLst>
          </p:cNvPr>
          <p:cNvSpPr txBox="1"/>
          <p:nvPr/>
        </p:nvSpPr>
        <p:spPr>
          <a:xfrm>
            <a:off x="544808" y="1209821"/>
            <a:ext cx="3625260" cy="60478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NewRomanPSMT"/>
              </a:rPr>
              <a:t>clc;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clear 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all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close 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all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;</a:t>
            </a:r>
          </a:p>
          <a:p>
            <a:r>
              <a:rPr lang="en-US" sz="1600" dirty="0">
                <a:solidFill>
                  <a:srgbClr val="228B22"/>
                </a:solidFill>
                <a:latin typeface="TimesNewRomanPSMT"/>
              </a:rPr>
              <a:t>%operations on the amplitude of signal</a:t>
            </a:r>
          </a:p>
          <a:p>
            <a:r>
              <a:rPr lang="en-US" sz="1600" dirty="0">
                <a:solidFill>
                  <a:srgbClr val="000000"/>
                </a:solidFill>
                <a:latin typeface="TimesNewRomanPSMT"/>
              </a:rPr>
              <a:t>x=input(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'Enter input sequence:'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a=input(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'Enter amplification factor:'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b=input(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'Enter attenuation factor:'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c=input(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'Enter amplitude reversal factor:’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</a:p>
          <a:p>
            <a:r>
              <a:rPr lang="es-ES" sz="1600" dirty="0">
                <a:solidFill>
                  <a:srgbClr val="000000"/>
                </a:solidFill>
                <a:latin typeface="TimesNewRomanPSMT"/>
              </a:rPr>
              <a:t>y1=a*x;</a:t>
            </a:r>
            <a:br>
              <a:rPr lang="es-ES" sz="1600" dirty="0">
                <a:solidFill>
                  <a:srgbClr val="000000"/>
                </a:solidFill>
                <a:latin typeface="TimesNewRomanPSMT"/>
              </a:rPr>
            </a:br>
            <a:r>
              <a:rPr lang="es-ES" sz="1600" dirty="0">
                <a:solidFill>
                  <a:srgbClr val="000000"/>
                </a:solidFill>
                <a:latin typeface="TimesNewRomanPSMT"/>
              </a:rPr>
              <a:t>y2=b*x;</a:t>
            </a:r>
          </a:p>
          <a:p>
            <a:r>
              <a:rPr lang="en-US" sz="1600" dirty="0">
                <a:solidFill>
                  <a:srgbClr val="000000"/>
                </a:solidFill>
                <a:latin typeface="TimesNewRomanPSMT"/>
              </a:rPr>
              <a:t>y3=c*x;</a:t>
            </a:r>
          </a:p>
          <a:p>
            <a:r>
              <a:rPr lang="en-US" sz="1600" dirty="0">
                <a:solidFill>
                  <a:srgbClr val="000000"/>
                </a:solidFill>
                <a:latin typeface="TimesNewRomanPSMT"/>
              </a:rPr>
              <a:t>n=length(x);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subplot(2,2,1);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stem(0:n-1,x);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'Input signal'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subplot(2,2,2);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stem(0:n-1,y1);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endParaRPr lang="en-US" sz="1600" dirty="0"/>
          </a:p>
          <a:p>
            <a:endParaRPr lang="es-ES" sz="700" dirty="0"/>
          </a:p>
          <a:p>
            <a:endParaRPr lang="en-US" sz="700" dirty="0"/>
          </a:p>
          <a:p>
            <a:endParaRPr lang="en-US" sz="700" dirty="0"/>
          </a:p>
          <a:p>
            <a:endParaRPr lang="en-US" sz="700" dirty="0"/>
          </a:p>
          <a:p>
            <a:endParaRPr lang="ar-SA" sz="7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CA45C17-82B1-4BC7-964F-DEA3123AC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77B2AE2-BCF6-4A0D-A045-86D75A058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629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B908DD42-6174-4221-92D5-AE17EBB45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841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F215EB9-E434-4265-94A3-B1FB18434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2A26FF9D-4520-4687-BCCA-342BF9596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977" y="21437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F7BDD0-C7F2-4167-BE43-6B6317B0CBC6}"/>
              </a:ext>
            </a:extLst>
          </p:cNvPr>
          <p:cNvSpPr txBox="1"/>
          <p:nvPr/>
        </p:nvSpPr>
        <p:spPr>
          <a:xfrm>
            <a:off x="5415410" y="1333371"/>
            <a:ext cx="3742006" cy="5016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'Amplified signal'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subplot(2,2,3);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stem(0:n-1,y2);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'Attenuated signal'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subplot(2,2,4);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stem(0:n-1,y3);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'Amplitude reversal signal'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228B22"/>
                </a:solidFill>
                <a:latin typeface="TimesNewRomanPSMT"/>
              </a:rPr>
              <a:t>%scalar addition</a:t>
            </a:r>
            <a:br>
              <a:rPr lang="en-US" sz="1600" dirty="0">
                <a:solidFill>
                  <a:srgbClr val="228B22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d=input(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'Input the scalar to be added:'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y4=</a:t>
            </a:r>
            <a:r>
              <a:rPr lang="en-US" sz="1600" dirty="0" err="1">
                <a:solidFill>
                  <a:srgbClr val="000000"/>
                </a:solidFill>
                <a:latin typeface="TimesNewRomanPSMT"/>
              </a:rPr>
              <a:t>d+x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figure(2);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stem(0:n-1,y4);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'Scalar addition signal'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endParaRPr lang="en-US" sz="5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857C40-1F16-40E6-BD33-C14D1D629E2A}"/>
              </a:ext>
            </a:extLst>
          </p:cNvPr>
          <p:cNvCxnSpPr>
            <a:cxnSpLocks/>
          </p:cNvCxnSpPr>
          <p:nvPr/>
        </p:nvCxnSpPr>
        <p:spPr>
          <a:xfrm>
            <a:off x="4783015" y="1083212"/>
            <a:ext cx="0" cy="52669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3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51F2AB-F092-4933-AF7B-45019DDF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8</a:t>
            </a:fld>
            <a:endParaRPr lang="ar-S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27B151-BA45-47C9-AAF6-1AA0094D4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68" y="819590"/>
            <a:ext cx="6707214" cy="18828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F110EE-23F5-4D6C-9172-7662286D7F6D}"/>
              </a:ext>
            </a:extLst>
          </p:cNvPr>
          <p:cNvSpPr txBox="1"/>
          <p:nvPr/>
        </p:nvSpPr>
        <p:spPr>
          <a:xfrm>
            <a:off x="268824" y="182880"/>
            <a:ext cx="234930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&gt;&gt; Solution:</a:t>
            </a:r>
            <a:endParaRPr lang="ar-SA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DF86D-8F0A-45B6-A252-25A4E7AD4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01" y="3462737"/>
            <a:ext cx="3717479" cy="2918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3F3B42-3D8C-46E6-95C8-A4B8711F5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780" y="3462736"/>
            <a:ext cx="3848635" cy="291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8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7C630-B3D5-42B6-AA9B-81D2957C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9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4EAA87-6FA5-4768-8850-6B95E056665C}"/>
              </a:ext>
            </a:extLst>
          </p:cNvPr>
          <p:cNvSpPr/>
          <p:nvPr/>
        </p:nvSpPr>
        <p:spPr>
          <a:xfrm>
            <a:off x="416717" y="487067"/>
            <a:ext cx="2664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Implementation :</a:t>
            </a:r>
            <a:endParaRPr lang="ar-SA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D258E8C-CFC5-4EE2-BA52-93A024E9D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308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6A3C1-8BE1-47D6-B278-33DE5E281156}"/>
              </a:ext>
            </a:extLst>
          </p:cNvPr>
          <p:cNvSpPr txBox="1"/>
          <p:nvPr/>
        </p:nvSpPr>
        <p:spPr>
          <a:xfrm>
            <a:off x="562708" y="1209822"/>
            <a:ext cx="4543864" cy="535531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clc;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clear 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all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close 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all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228B22"/>
                </a:solidFill>
                <a:latin typeface="TimesNewRomanPSMT"/>
              </a:rPr>
              <a:t>%Operations on the independent variable</a:t>
            </a:r>
            <a:br>
              <a:rPr lang="en-US" dirty="0">
                <a:solidFill>
                  <a:srgbClr val="228B22"/>
                </a:solidFill>
                <a:latin typeface="TimesNewRomanPSMT"/>
              </a:rPr>
            </a:br>
            <a:r>
              <a:rPr lang="en-US" dirty="0">
                <a:solidFill>
                  <a:srgbClr val="228B22"/>
                </a:solidFill>
                <a:latin typeface="TimesNewRomanPSMT"/>
              </a:rPr>
              <a:t>%Time shifting of the independent variable</a:t>
            </a:r>
            <a:br>
              <a:rPr lang="en-US" dirty="0">
                <a:solidFill>
                  <a:srgbClr val="228B22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x=input(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'Enter the input sequence:'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n0=input(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'Enter the +</a:t>
            </a:r>
            <a:r>
              <a:rPr lang="en-US" dirty="0" err="1">
                <a:solidFill>
                  <a:srgbClr val="A020F0"/>
                </a:solidFill>
                <a:latin typeface="TimesNewRomanPSMT"/>
              </a:rPr>
              <a:t>ve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 shift:’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n1=input(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'Enter the -</a:t>
            </a:r>
            <a:r>
              <a:rPr lang="en-US" dirty="0" err="1">
                <a:solidFill>
                  <a:srgbClr val="A020F0"/>
                </a:solidFill>
                <a:latin typeface="TimesNewRomanPSMT"/>
              </a:rPr>
              <a:t>ve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 shift:'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l=length(x);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subplot(2,2,1);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stem(0:l-1,x);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'Input signal'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 err="1">
                <a:solidFill>
                  <a:srgbClr val="000000"/>
                </a:solidFill>
                <a:latin typeface="TimesNewRomanPSMT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=n0:l+n0-1;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j=n1:l+n1-1;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subplot(2,2,2);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endParaRPr lang="en-US" dirty="0"/>
          </a:p>
          <a:p>
            <a:endParaRPr lang="ar-SA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F6E7866-054F-4487-ACF1-B14CA0314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975" y="2160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92F7E-067D-4378-AE6B-FA51C91EF947}"/>
              </a:ext>
            </a:extLst>
          </p:cNvPr>
          <p:cNvSpPr txBox="1"/>
          <p:nvPr/>
        </p:nvSpPr>
        <p:spPr>
          <a:xfrm>
            <a:off x="6131366" y="1223890"/>
            <a:ext cx="3703196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stem(</a:t>
            </a:r>
            <a:r>
              <a:rPr lang="en-US" dirty="0" err="1">
                <a:solidFill>
                  <a:srgbClr val="000000"/>
                </a:solidFill>
                <a:latin typeface="TimesNewRomanPSMT"/>
              </a:rPr>
              <a:t>i,x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'Positive shifted signal'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subplot(2,2,3);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stem(</a:t>
            </a:r>
            <a:r>
              <a:rPr lang="en-US" dirty="0" err="1">
                <a:solidFill>
                  <a:srgbClr val="000000"/>
                </a:solidFill>
                <a:latin typeface="TimesNewRomanPSMT"/>
              </a:rPr>
              <a:t>j,x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</a:t>
            </a:r>
            <a:r>
              <a:rPr lang="en-US" dirty="0" err="1">
                <a:solidFill>
                  <a:srgbClr val="A020F0"/>
                </a:solidFill>
                <a:latin typeface="TimesNewRomanPSMT"/>
              </a:rPr>
              <a:t>Amnplitude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'Negative shifted signal'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228B22"/>
                </a:solidFill>
                <a:latin typeface="TimesNewRomanPSMT"/>
              </a:rPr>
              <a:t>%Time reversal</a:t>
            </a:r>
            <a:br>
              <a:rPr lang="en-US" dirty="0">
                <a:solidFill>
                  <a:srgbClr val="228B22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subplot(2,2,4);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stem(-1*(0:l-1),x);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 reversal signal'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endParaRPr lang="en-US" sz="3200" dirty="0"/>
          </a:p>
          <a:p>
            <a:endParaRPr lang="ar-S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47ABDF-F8E9-4794-9FE4-9EB73B8824E0}"/>
              </a:ext>
            </a:extLst>
          </p:cNvPr>
          <p:cNvCxnSpPr/>
          <p:nvPr/>
        </p:nvCxnSpPr>
        <p:spPr>
          <a:xfrm>
            <a:off x="5148775" y="1308113"/>
            <a:ext cx="0" cy="50983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314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1999</Words>
  <Application>Microsoft Office PowerPoint</Application>
  <PresentationFormat>Widescreen</PresentationFormat>
  <Paragraphs>377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Britannic Bold</vt:lpstr>
      <vt:lpstr>Calibri</vt:lpstr>
      <vt:lpstr>Cambria Math</vt:lpstr>
      <vt:lpstr>Courier New</vt:lpstr>
      <vt:lpstr>Times New Roman</vt:lpstr>
      <vt:lpstr>TimesNewRomanPS-ItalicMT</vt:lpstr>
      <vt:lpstr>TimesNewRomanPSMT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Dalia Alhindi</dc:creator>
  <cp:lastModifiedBy>Dalia Alhindi</cp:lastModifiedBy>
  <cp:revision>16</cp:revision>
  <dcterms:created xsi:type="dcterms:W3CDTF">2019-02-23T06:03:14Z</dcterms:created>
  <dcterms:modified xsi:type="dcterms:W3CDTF">2019-02-23T08:32:45Z</dcterms:modified>
</cp:coreProperties>
</file>