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5" r:id="rId1"/>
  </p:sldMasterIdLst>
  <p:notesMasterIdLst>
    <p:notesMasterId r:id="rId30"/>
  </p:notesMasterIdLst>
  <p:sldIdLst>
    <p:sldId id="256" r:id="rId2"/>
    <p:sldId id="257" r:id="rId3"/>
    <p:sldId id="288" r:id="rId4"/>
    <p:sldId id="289" r:id="rId5"/>
    <p:sldId id="290" r:id="rId6"/>
    <p:sldId id="291" r:id="rId7"/>
    <p:sldId id="292" r:id="rId8"/>
    <p:sldId id="293" r:id="rId9"/>
    <p:sldId id="294" r:id="rId10"/>
    <p:sldId id="295" r:id="rId11"/>
    <p:sldId id="276" r:id="rId12"/>
    <p:sldId id="277" r:id="rId13"/>
    <p:sldId id="278" r:id="rId14"/>
    <p:sldId id="279" r:id="rId15"/>
    <p:sldId id="280" r:id="rId16"/>
    <p:sldId id="281" r:id="rId17"/>
    <p:sldId id="282" r:id="rId18"/>
    <p:sldId id="283" r:id="rId19"/>
    <p:sldId id="285" r:id="rId20"/>
    <p:sldId id="286" r:id="rId21"/>
    <p:sldId id="284" r:id="rId22"/>
    <p:sldId id="287" r:id="rId23"/>
    <p:sldId id="258" r:id="rId24"/>
    <p:sldId id="259" r:id="rId25"/>
    <p:sldId id="262" r:id="rId26"/>
    <p:sldId id="261" r:id="rId27"/>
    <p:sldId id="263" r:id="rId28"/>
    <p:sldId id="26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A71F66B5-C813-4B57-904A-F4CF5A05F479}" type="datetimeFigureOut">
              <a:rPr lang="ar-SA" smtClean="0"/>
              <a:t>6/22/1440</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A8CF0E9-D788-457C-BD76-978A3658D539}" type="slidenum">
              <a:rPr lang="ar-SA" smtClean="0"/>
              <a:t>‹#›</a:t>
            </a:fld>
            <a:endParaRPr lang="ar-SA"/>
          </a:p>
        </p:txBody>
      </p:sp>
    </p:spTree>
    <p:extLst>
      <p:ext uri="{BB962C8B-B14F-4D97-AF65-F5344CB8AC3E}">
        <p14:creationId xmlns:p14="http://schemas.microsoft.com/office/powerpoint/2010/main" val="22519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42FC440-9822-4A31-AD7B-E74C48EA65B7}" type="slidenum">
              <a:rPr lang="ar-SA" smtClean="0"/>
              <a:t>21</a:t>
            </a:fld>
            <a:endParaRPr lang="ar-SA"/>
          </a:p>
        </p:txBody>
      </p:sp>
    </p:spTree>
    <p:extLst>
      <p:ext uri="{BB962C8B-B14F-4D97-AF65-F5344CB8AC3E}">
        <p14:creationId xmlns:p14="http://schemas.microsoft.com/office/powerpoint/2010/main" val="3091722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 sample &gt;&gt; Decrease sampling rate</a:t>
            </a:r>
          </a:p>
          <a:p>
            <a:r>
              <a:rPr lang="en-US" dirty="0"/>
              <a:t>Up Sample &gt;&gt;  Increase sampling rate .</a:t>
            </a:r>
            <a:endParaRPr lang="ar-SA" dirty="0"/>
          </a:p>
          <a:p>
            <a:endParaRPr lang="ar-SA" dirty="0"/>
          </a:p>
        </p:txBody>
      </p:sp>
      <p:sp>
        <p:nvSpPr>
          <p:cNvPr id="4" name="Slide Number Placeholder 3"/>
          <p:cNvSpPr>
            <a:spLocks noGrp="1"/>
          </p:cNvSpPr>
          <p:nvPr>
            <p:ph type="sldNum" sz="quarter" idx="5"/>
          </p:nvPr>
        </p:nvSpPr>
        <p:spPr/>
        <p:txBody>
          <a:bodyPr/>
          <a:lstStyle/>
          <a:p>
            <a:fld id="{2A8CF0E9-D788-457C-BD76-978A3658D539}" type="slidenum">
              <a:rPr lang="ar-SA" smtClean="0"/>
              <a:t>26</a:t>
            </a:fld>
            <a:endParaRPr lang="ar-SA"/>
          </a:p>
        </p:txBody>
      </p:sp>
    </p:spTree>
    <p:extLst>
      <p:ext uri="{BB962C8B-B14F-4D97-AF65-F5344CB8AC3E}">
        <p14:creationId xmlns:p14="http://schemas.microsoft.com/office/powerpoint/2010/main" val="3594049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496017-C0AB-427B-B3AE-65A9151CF130}" type="uaqdatetime1">
              <a:rPr lang="ar-SA" smtClean="0"/>
              <a:t>6/22/1440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A3098F8-634C-4D3D-BA4A-4EDA128784B8}" type="slidenum">
              <a:rPr lang="ar-SA" smtClean="0"/>
              <a:t>‹#›</a:t>
            </a:fld>
            <a:endParaRPr lang="ar-SA"/>
          </a:p>
        </p:txBody>
      </p:sp>
    </p:spTree>
    <p:extLst>
      <p:ext uri="{BB962C8B-B14F-4D97-AF65-F5344CB8AC3E}">
        <p14:creationId xmlns:p14="http://schemas.microsoft.com/office/powerpoint/2010/main" val="320272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A51EC7-8E94-4404-AFD2-BCAF1C46AB9F}" type="uaqdatetime1">
              <a:rPr lang="ar-SA" smtClean="0"/>
              <a:t>6/22/1440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A3098F8-634C-4D3D-BA4A-4EDA128784B8}" type="slidenum">
              <a:rPr lang="ar-SA" smtClean="0"/>
              <a:t>‹#›</a:t>
            </a:fld>
            <a:endParaRPr lang="ar-SA"/>
          </a:p>
        </p:txBody>
      </p:sp>
    </p:spTree>
    <p:extLst>
      <p:ext uri="{BB962C8B-B14F-4D97-AF65-F5344CB8AC3E}">
        <p14:creationId xmlns:p14="http://schemas.microsoft.com/office/powerpoint/2010/main" val="2197385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BA18F1-65F5-407D-BCED-5674C90A8967}" type="uaqdatetime1">
              <a:rPr lang="ar-SA" smtClean="0"/>
              <a:t>6/22/1440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A3098F8-634C-4D3D-BA4A-4EDA128784B8}" type="slidenum">
              <a:rPr lang="ar-SA" smtClean="0"/>
              <a:t>‹#›</a:t>
            </a:fld>
            <a:endParaRPr lang="ar-S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9968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BB7CF-A38F-4EB8-B746-1DB81A743DB0}" type="uaqdatetime1">
              <a:rPr lang="ar-SA" smtClean="0"/>
              <a:t>6/22/1440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A3098F8-634C-4D3D-BA4A-4EDA128784B8}" type="slidenum">
              <a:rPr lang="ar-SA" smtClean="0"/>
              <a:t>‹#›</a:t>
            </a:fld>
            <a:endParaRPr lang="ar-SA"/>
          </a:p>
        </p:txBody>
      </p:sp>
    </p:spTree>
    <p:extLst>
      <p:ext uri="{BB962C8B-B14F-4D97-AF65-F5344CB8AC3E}">
        <p14:creationId xmlns:p14="http://schemas.microsoft.com/office/powerpoint/2010/main" val="4018498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5B6E51-E927-4CD6-BED0-C4F0A1480D92}" type="uaqdatetime1">
              <a:rPr lang="ar-SA" smtClean="0"/>
              <a:t>6/22/1440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A3098F8-634C-4D3D-BA4A-4EDA128784B8}" type="slidenum">
              <a:rPr lang="ar-SA" smtClean="0"/>
              <a:t>‹#›</a:t>
            </a:fld>
            <a:endParaRPr lang="ar-S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2389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C55DF5-C366-4921-8B2A-358008F9ACDC}" type="uaqdatetime1">
              <a:rPr lang="ar-SA" smtClean="0"/>
              <a:t>6/22/1440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A3098F8-634C-4D3D-BA4A-4EDA128784B8}" type="slidenum">
              <a:rPr lang="ar-SA" smtClean="0"/>
              <a:t>‹#›</a:t>
            </a:fld>
            <a:endParaRPr lang="ar-SA"/>
          </a:p>
        </p:txBody>
      </p:sp>
    </p:spTree>
    <p:extLst>
      <p:ext uri="{BB962C8B-B14F-4D97-AF65-F5344CB8AC3E}">
        <p14:creationId xmlns:p14="http://schemas.microsoft.com/office/powerpoint/2010/main" val="3966199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0E1518-95A6-43F2-A5EC-DCA568FECEC9}" type="uaqdatetime1">
              <a:rPr lang="ar-SA" smtClean="0"/>
              <a:t>6/22/1440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A3098F8-634C-4D3D-BA4A-4EDA128784B8}" type="slidenum">
              <a:rPr lang="ar-SA" smtClean="0"/>
              <a:t>‹#›</a:t>
            </a:fld>
            <a:endParaRPr lang="ar-SA"/>
          </a:p>
        </p:txBody>
      </p:sp>
    </p:spTree>
    <p:extLst>
      <p:ext uri="{BB962C8B-B14F-4D97-AF65-F5344CB8AC3E}">
        <p14:creationId xmlns:p14="http://schemas.microsoft.com/office/powerpoint/2010/main" val="2616093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6A3EE6-1DDE-48CC-9CA8-BB62811393A6}" type="uaqdatetime1">
              <a:rPr lang="ar-SA" smtClean="0"/>
              <a:t>6/22/1440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A3098F8-634C-4D3D-BA4A-4EDA128784B8}" type="slidenum">
              <a:rPr lang="ar-SA" smtClean="0"/>
              <a:t>‹#›</a:t>
            </a:fld>
            <a:endParaRPr lang="ar-SA"/>
          </a:p>
        </p:txBody>
      </p:sp>
    </p:spTree>
    <p:extLst>
      <p:ext uri="{BB962C8B-B14F-4D97-AF65-F5344CB8AC3E}">
        <p14:creationId xmlns:p14="http://schemas.microsoft.com/office/powerpoint/2010/main" val="60085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A71FEC-9482-4E93-A318-BA78961775C8}" type="uaqdatetime1">
              <a:rPr lang="ar-SA" smtClean="0"/>
              <a:t>6/22/1440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A3098F8-634C-4D3D-BA4A-4EDA128784B8}" type="slidenum">
              <a:rPr lang="ar-SA" smtClean="0"/>
              <a:t>‹#›</a:t>
            </a:fld>
            <a:endParaRPr lang="ar-SA"/>
          </a:p>
        </p:txBody>
      </p:sp>
    </p:spTree>
    <p:extLst>
      <p:ext uri="{BB962C8B-B14F-4D97-AF65-F5344CB8AC3E}">
        <p14:creationId xmlns:p14="http://schemas.microsoft.com/office/powerpoint/2010/main" val="4126993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CF1915-4B9C-421F-BE3C-ADC98407F929}" type="uaqdatetime1">
              <a:rPr lang="ar-SA" smtClean="0"/>
              <a:t>6/22/1440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A3098F8-634C-4D3D-BA4A-4EDA128784B8}" type="slidenum">
              <a:rPr lang="ar-SA" smtClean="0"/>
              <a:t>‹#›</a:t>
            </a:fld>
            <a:endParaRPr lang="ar-SA"/>
          </a:p>
        </p:txBody>
      </p:sp>
    </p:spTree>
    <p:extLst>
      <p:ext uri="{BB962C8B-B14F-4D97-AF65-F5344CB8AC3E}">
        <p14:creationId xmlns:p14="http://schemas.microsoft.com/office/powerpoint/2010/main" val="3275146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CDAF00-BFD0-4835-B26D-86C51D73719A}" type="uaqdatetime1">
              <a:rPr lang="ar-SA" smtClean="0"/>
              <a:t>6/22/1440</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BA3098F8-634C-4D3D-BA4A-4EDA128784B8}" type="slidenum">
              <a:rPr lang="ar-SA" smtClean="0"/>
              <a:t>‹#›</a:t>
            </a:fld>
            <a:endParaRPr lang="ar-SA"/>
          </a:p>
        </p:txBody>
      </p:sp>
    </p:spTree>
    <p:extLst>
      <p:ext uri="{BB962C8B-B14F-4D97-AF65-F5344CB8AC3E}">
        <p14:creationId xmlns:p14="http://schemas.microsoft.com/office/powerpoint/2010/main" val="224132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53281C-7FD1-47B0-9C1F-AF2BF3C76524}" type="uaqdatetime1">
              <a:rPr lang="ar-SA" smtClean="0"/>
              <a:t>6/22/1440</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BA3098F8-634C-4D3D-BA4A-4EDA128784B8}" type="slidenum">
              <a:rPr lang="ar-SA" smtClean="0"/>
              <a:t>‹#›</a:t>
            </a:fld>
            <a:endParaRPr lang="ar-SA"/>
          </a:p>
        </p:txBody>
      </p:sp>
    </p:spTree>
    <p:extLst>
      <p:ext uri="{BB962C8B-B14F-4D97-AF65-F5344CB8AC3E}">
        <p14:creationId xmlns:p14="http://schemas.microsoft.com/office/powerpoint/2010/main" val="87200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14A65E-FCAA-429A-BDDC-E3CFAC8FEDB7}" type="uaqdatetime1">
              <a:rPr lang="ar-SA" smtClean="0"/>
              <a:t>6/22/1440</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BA3098F8-634C-4D3D-BA4A-4EDA128784B8}" type="slidenum">
              <a:rPr lang="ar-SA" smtClean="0"/>
              <a:t>‹#›</a:t>
            </a:fld>
            <a:endParaRPr lang="ar-SA"/>
          </a:p>
        </p:txBody>
      </p:sp>
    </p:spTree>
    <p:extLst>
      <p:ext uri="{BB962C8B-B14F-4D97-AF65-F5344CB8AC3E}">
        <p14:creationId xmlns:p14="http://schemas.microsoft.com/office/powerpoint/2010/main" val="3194399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E48D0-B7D9-4B8E-8FA6-21360BB6584A}" type="uaqdatetime1">
              <a:rPr lang="ar-SA" smtClean="0"/>
              <a:t>6/22/1440</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BA3098F8-634C-4D3D-BA4A-4EDA128784B8}" type="slidenum">
              <a:rPr lang="ar-SA" smtClean="0"/>
              <a:t>‹#›</a:t>
            </a:fld>
            <a:endParaRPr lang="ar-SA"/>
          </a:p>
        </p:txBody>
      </p:sp>
    </p:spTree>
    <p:extLst>
      <p:ext uri="{BB962C8B-B14F-4D97-AF65-F5344CB8AC3E}">
        <p14:creationId xmlns:p14="http://schemas.microsoft.com/office/powerpoint/2010/main" val="463165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89510C-8C61-41C7-AD42-BF8CE5341DEC}" type="uaqdatetime1">
              <a:rPr lang="ar-SA" smtClean="0"/>
              <a:t>6/22/1440</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BA3098F8-634C-4D3D-BA4A-4EDA128784B8}" type="slidenum">
              <a:rPr lang="ar-SA" smtClean="0"/>
              <a:t>‹#›</a:t>
            </a:fld>
            <a:endParaRPr lang="ar-SA"/>
          </a:p>
        </p:txBody>
      </p:sp>
    </p:spTree>
    <p:extLst>
      <p:ext uri="{BB962C8B-B14F-4D97-AF65-F5344CB8AC3E}">
        <p14:creationId xmlns:p14="http://schemas.microsoft.com/office/powerpoint/2010/main" val="2682314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BA3098F8-634C-4D3D-BA4A-4EDA128784B8}" type="slidenum">
              <a:rPr lang="ar-SA" smtClean="0"/>
              <a:t>‹#›</a:t>
            </a:fld>
            <a:endParaRPr lang="ar-SA"/>
          </a:p>
        </p:txBody>
      </p:sp>
      <p:sp>
        <p:nvSpPr>
          <p:cNvPr id="5" name="Date Placeholder 4"/>
          <p:cNvSpPr>
            <a:spLocks noGrp="1"/>
          </p:cNvSpPr>
          <p:nvPr>
            <p:ph type="dt" sz="half" idx="10"/>
          </p:nvPr>
        </p:nvSpPr>
        <p:spPr/>
        <p:txBody>
          <a:bodyPr/>
          <a:lstStyle/>
          <a:p>
            <a:fld id="{6EF0866D-504F-4A57-B046-D26297D713DA}" type="uaqdatetime1">
              <a:rPr lang="ar-SA" smtClean="0"/>
              <a:t>6/22/1440</a:t>
            </a:fld>
            <a:endParaRPr lang="ar-SA"/>
          </a:p>
        </p:txBody>
      </p:sp>
    </p:spTree>
    <p:extLst>
      <p:ext uri="{BB962C8B-B14F-4D97-AF65-F5344CB8AC3E}">
        <p14:creationId xmlns:p14="http://schemas.microsoft.com/office/powerpoint/2010/main" val="909140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26B96B-FB18-49B3-9E13-EDD1A8763D09}" type="uaqdatetime1">
              <a:rPr lang="ar-SA" smtClean="0"/>
              <a:t>6/22/1440</a:t>
            </a:fld>
            <a:endParaRPr lang="ar-S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3098F8-634C-4D3D-BA4A-4EDA128784B8}" type="slidenum">
              <a:rPr lang="ar-SA" smtClean="0"/>
              <a:t>‹#›</a:t>
            </a:fld>
            <a:endParaRPr lang="ar-SA"/>
          </a:p>
        </p:txBody>
      </p:sp>
    </p:spTree>
    <p:extLst>
      <p:ext uri="{BB962C8B-B14F-4D97-AF65-F5344CB8AC3E}">
        <p14:creationId xmlns:p14="http://schemas.microsoft.com/office/powerpoint/2010/main" val="376734486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hf hdr="0" ftr="0" dt="0"/>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C2F42A-3D7E-4E28-8B15-E50F2D05E45E}"/>
              </a:ext>
            </a:extLst>
          </p:cNvPr>
          <p:cNvSpPr/>
          <p:nvPr/>
        </p:nvSpPr>
        <p:spPr>
          <a:xfrm>
            <a:off x="900120" y="499214"/>
            <a:ext cx="8354291" cy="2746906"/>
          </a:xfrm>
          <a:prstGeom prst="rect">
            <a:avLst/>
          </a:prstGeom>
        </p:spPr>
        <p:txBody>
          <a:bodyPr wrap="square">
            <a:spAutoFit/>
          </a:bodyPr>
          <a:lstStyle/>
          <a:p>
            <a:pPr algn="ctr">
              <a:lnSpc>
                <a:spcPct val="150000"/>
              </a:lnSpc>
            </a:pPr>
            <a:br>
              <a:rPr lang="en-US" dirty="0"/>
            </a:br>
            <a:r>
              <a:rPr lang="en-US" sz="2800" dirty="0">
                <a:solidFill>
                  <a:schemeClr val="accent2">
                    <a:lumMod val="75000"/>
                  </a:schemeClr>
                </a:solidFill>
                <a:latin typeface="Britannic Bold" panose="020B0903060703020204" pitchFamily="34" charset="0"/>
              </a:rPr>
              <a:t>Faculty of Engineering &amp; Information Technology</a:t>
            </a:r>
            <a:br>
              <a:rPr lang="en-US" sz="2400" dirty="0"/>
            </a:br>
            <a:r>
              <a:rPr lang="en-US" sz="2400" dirty="0">
                <a:solidFill>
                  <a:schemeClr val="accent1">
                    <a:lumMod val="50000"/>
                  </a:schemeClr>
                </a:solidFill>
              </a:rPr>
              <a:t>Al-AZHAR UNIVERSITY-GAZA</a:t>
            </a:r>
            <a:br>
              <a:rPr lang="en-US" sz="2400" dirty="0">
                <a:solidFill>
                  <a:schemeClr val="accent1">
                    <a:lumMod val="50000"/>
                  </a:schemeClr>
                </a:solidFill>
              </a:rPr>
            </a:br>
            <a:r>
              <a:rPr lang="en-US" sz="2400" dirty="0">
                <a:solidFill>
                  <a:schemeClr val="accent1">
                    <a:lumMod val="50000"/>
                  </a:schemeClr>
                </a:solidFill>
              </a:rPr>
              <a:t>Digital Signal Processing (DSP)  </a:t>
            </a:r>
            <a:br>
              <a:rPr lang="en-US" sz="2400" dirty="0">
                <a:solidFill>
                  <a:schemeClr val="accent1">
                    <a:lumMod val="50000"/>
                  </a:schemeClr>
                </a:solidFill>
              </a:rPr>
            </a:br>
            <a:r>
              <a:rPr lang="en-US" sz="2400" dirty="0">
                <a:solidFill>
                  <a:schemeClr val="accent1">
                    <a:lumMod val="50000"/>
                  </a:schemeClr>
                </a:solidFill>
              </a:rPr>
              <a:t>    (ITCC 4325) </a:t>
            </a:r>
            <a:endParaRPr lang="ar-SA" dirty="0">
              <a:solidFill>
                <a:schemeClr val="accent1">
                  <a:lumMod val="50000"/>
                </a:schemeClr>
              </a:solidFill>
            </a:endParaRPr>
          </a:p>
        </p:txBody>
      </p:sp>
      <p:sp>
        <p:nvSpPr>
          <p:cNvPr id="5" name="مستطيل 4">
            <a:extLst>
              <a:ext uri="{FF2B5EF4-FFF2-40B4-BE49-F238E27FC236}">
                <a16:creationId xmlns:a16="http://schemas.microsoft.com/office/drawing/2014/main" id="{C1312365-15CC-4B83-8FDD-E64D02CDFA8A}"/>
              </a:ext>
            </a:extLst>
          </p:cNvPr>
          <p:cNvSpPr/>
          <p:nvPr/>
        </p:nvSpPr>
        <p:spPr>
          <a:xfrm>
            <a:off x="2029265" y="3800131"/>
            <a:ext cx="6096000" cy="1107996"/>
          </a:xfrm>
          <a:prstGeom prst="rect">
            <a:avLst/>
          </a:prstGeom>
        </p:spPr>
        <p:txBody>
          <a:bodyPr>
            <a:spAutoFit/>
          </a:bodyPr>
          <a:lstStyle/>
          <a:p>
            <a:pPr algn="ctr"/>
            <a:r>
              <a:rPr lang="en-US" sz="2400" dirty="0">
                <a:solidFill>
                  <a:schemeClr val="accent2">
                    <a:lumMod val="50000"/>
                  </a:schemeClr>
                </a:solidFill>
              </a:rPr>
              <a:t>Teacher Assistant: </a:t>
            </a:r>
            <a:r>
              <a:rPr lang="en-US" sz="2400" dirty="0">
                <a:solidFill>
                  <a:schemeClr val="accent1">
                    <a:lumMod val="50000"/>
                  </a:schemeClr>
                </a:solidFill>
              </a:rPr>
              <a:t>Eng. Dalia Tariq Alhindi</a:t>
            </a:r>
            <a:br>
              <a:rPr lang="en-US" sz="2400" dirty="0"/>
            </a:br>
            <a:r>
              <a:rPr lang="en-US" sz="2400" dirty="0">
                <a:solidFill>
                  <a:schemeClr val="accent2">
                    <a:lumMod val="50000"/>
                  </a:schemeClr>
                </a:solidFill>
              </a:rPr>
              <a:t>Supervised by: </a:t>
            </a:r>
            <a:r>
              <a:rPr lang="en-US" sz="2400" dirty="0">
                <a:solidFill>
                  <a:schemeClr val="accent1">
                    <a:lumMod val="50000"/>
                  </a:schemeClr>
                </a:solidFill>
              </a:rPr>
              <a:t>Dr. Ali Awad</a:t>
            </a:r>
            <a:endParaRPr lang="ar-SA" sz="2400" dirty="0">
              <a:solidFill>
                <a:schemeClr val="accent1">
                  <a:lumMod val="50000"/>
                </a:schemeClr>
              </a:solidFill>
            </a:endParaRPr>
          </a:p>
          <a:p>
            <a:pPr algn="ctr"/>
            <a:endParaRPr lang="en-US" dirty="0"/>
          </a:p>
        </p:txBody>
      </p:sp>
    </p:spTree>
    <p:extLst>
      <p:ext uri="{BB962C8B-B14F-4D97-AF65-F5344CB8AC3E}">
        <p14:creationId xmlns:p14="http://schemas.microsoft.com/office/powerpoint/2010/main" val="2364173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6611EA-2FB9-4320-A877-D35F2DF52CB3}"/>
              </a:ext>
            </a:extLst>
          </p:cNvPr>
          <p:cNvSpPr>
            <a:spLocks noGrp="1"/>
          </p:cNvSpPr>
          <p:nvPr>
            <p:ph type="sldNum" sz="quarter" idx="12"/>
          </p:nvPr>
        </p:nvSpPr>
        <p:spPr/>
        <p:txBody>
          <a:bodyPr/>
          <a:lstStyle/>
          <a:p>
            <a:fld id="{BA3098F8-634C-4D3D-BA4A-4EDA128784B8}" type="slidenum">
              <a:rPr lang="ar-SA" smtClean="0"/>
              <a:t>10</a:t>
            </a:fld>
            <a:endParaRPr lang="ar-SA"/>
          </a:p>
        </p:txBody>
      </p:sp>
      <p:sp>
        <p:nvSpPr>
          <p:cNvPr id="3" name="TextBox 2">
            <a:extLst>
              <a:ext uri="{FF2B5EF4-FFF2-40B4-BE49-F238E27FC236}">
                <a16:creationId xmlns:a16="http://schemas.microsoft.com/office/drawing/2014/main" id="{7CCF8A9A-106C-4588-975B-353CDF217643}"/>
              </a:ext>
            </a:extLst>
          </p:cNvPr>
          <p:cNvSpPr txBox="1"/>
          <p:nvPr/>
        </p:nvSpPr>
        <p:spPr>
          <a:xfrm>
            <a:off x="1688123" y="2627624"/>
            <a:ext cx="6344529" cy="584775"/>
          </a:xfrm>
          <a:prstGeom prst="rect">
            <a:avLst/>
          </a:prstGeom>
          <a:noFill/>
        </p:spPr>
        <p:txBody>
          <a:bodyPr wrap="square" rtlCol="1">
            <a:spAutoFit/>
          </a:bodyPr>
          <a:lstStyle/>
          <a:p>
            <a:pPr algn="ctr"/>
            <a:r>
              <a:rPr lang="en-US" sz="2400" dirty="0"/>
              <a:t>Open </a:t>
            </a:r>
            <a:r>
              <a:rPr lang="en-US" sz="2400" dirty="0" err="1"/>
              <a:t>pcm.m</a:t>
            </a:r>
            <a:r>
              <a:rPr lang="en-US" sz="2400" dirty="0"/>
              <a:t> file and read the code </a:t>
            </a:r>
            <a:r>
              <a:rPr lang="en-US" sz="3200" b="1" dirty="0">
                <a:solidFill>
                  <a:srgbClr val="FFFF00"/>
                </a:solidFill>
                <a:sym typeface="Wingdings" panose="05000000000000000000" pitchFamily="2" charset="2"/>
              </a:rPr>
              <a:t></a:t>
            </a:r>
            <a:r>
              <a:rPr lang="en-US" dirty="0"/>
              <a:t> </a:t>
            </a:r>
            <a:endParaRPr lang="ar-SA" dirty="0"/>
          </a:p>
        </p:txBody>
      </p:sp>
    </p:spTree>
    <p:extLst>
      <p:ext uri="{BB962C8B-B14F-4D97-AF65-F5344CB8AC3E}">
        <p14:creationId xmlns:p14="http://schemas.microsoft.com/office/powerpoint/2010/main" val="20449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026B37-330E-46A7-8CD6-8CEE4CAF0E19}"/>
              </a:ext>
            </a:extLst>
          </p:cNvPr>
          <p:cNvSpPr>
            <a:spLocks noGrp="1"/>
          </p:cNvSpPr>
          <p:nvPr>
            <p:ph type="sldNum" sz="quarter" idx="12"/>
          </p:nvPr>
        </p:nvSpPr>
        <p:spPr/>
        <p:txBody>
          <a:bodyPr/>
          <a:lstStyle/>
          <a:p>
            <a:fld id="{E90B6367-F956-425B-8D70-985F97C47ECA}" type="slidenum">
              <a:rPr lang="ar-SA" smtClean="0"/>
              <a:t>11</a:t>
            </a:fld>
            <a:endParaRPr lang="ar-SA"/>
          </a:p>
        </p:txBody>
      </p:sp>
      <p:sp>
        <p:nvSpPr>
          <p:cNvPr id="3" name="Rectangle 2">
            <a:extLst>
              <a:ext uri="{FF2B5EF4-FFF2-40B4-BE49-F238E27FC236}">
                <a16:creationId xmlns:a16="http://schemas.microsoft.com/office/drawing/2014/main" id="{7F4C0CD1-31BC-47AF-A2AA-08D6436A1974}"/>
              </a:ext>
            </a:extLst>
          </p:cNvPr>
          <p:cNvSpPr/>
          <p:nvPr/>
        </p:nvSpPr>
        <p:spPr>
          <a:xfrm>
            <a:off x="666907" y="586291"/>
            <a:ext cx="2145139" cy="523220"/>
          </a:xfrm>
          <a:prstGeom prst="rect">
            <a:avLst/>
          </a:prstGeom>
        </p:spPr>
        <p:txBody>
          <a:bodyPr wrap="none">
            <a:spAutoFit/>
          </a:bodyPr>
          <a:lstStyle/>
          <a:p>
            <a:pPr marL="457200" indent="-457200">
              <a:buFont typeface="Wingdings" panose="05000000000000000000" pitchFamily="2" charset="2"/>
              <a:buChar char="Ø"/>
            </a:pPr>
            <a:r>
              <a:rPr lang="en-US" sz="2800" dirty="0">
                <a:solidFill>
                  <a:schemeClr val="accent5">
                    <a:lumMod val="50000"/>
                  </a:schemeClr>
                </a:solidFill>
                <a:effectLst>
                  <a:outerShdw blurRad="38100" dist="38100" dir="2700000" algn="tl">
                    <a:srgbClr val="000000">
                      <a:alpha val="43137"/>
                    </a:srgbClr>
                  </a:outerShdw>
                </a:effectLst>
                <a:latin typeface="Arial" panose="020B0604020202020204" pitchFamily="34" charset="0"/>
              </a:rPr>
              <a:t>Samples</a:t>
            </a:r>
            <a:r>
              <a:rPr lang="en-US" sz="2800" dirty="0">
                <a:solidFill>
                  <a:srgbClr val="004B87"/>
                </a:solidFill>
                <a:effectLst>
                  <a:outerShdw blurRad="38100" dist="38100" dir="2700000" algn="tl">
                    <a:srgbClr val="000000">
                      <a:alpha val="43137"/>
                    </a:srgbClr>
                  </a:outerShdw>
                </a:effectLst>
                <a:latin typeface="Arial" panose="020B0604020202020204" pitchFamily="34" charset="0"/>
              </a:rPr>
              <a:t>:</a:t>
            </a:r>
            <a:endParaRPr lang="ar-SA" sz="2800" dirty="0">
              <a:solidFill>
                <a:srgbClr val="004B87"/>
              </a:solidFill>
              <a:effectLst>
                <a:outerShdw blurRad="38100" dist="38100" dir="2700000" algn="tl">
                  <a:srgbClr val="000000">
                    <a:alpha val="43137"/>
                  </a:srgbClr>
                </a:outerShdw>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047EB3A-E503-49C0-A3A9-A4FFD8C7F168}"/>
                  </a:ext>
                </a:extLst>
              </p:cNvPr>
              <p:cNvSpPr txBox="1"/>
              <p:nvPr/>
            </p:nvSpPr>
            <p:spPr>
              <a:xfrm>
                <a:off x="929390" y="1514007"/>
                <a:ext cx="8724275" cy="2862322"/>
              </a:xfrm>
              <a:prstGeom prst="rect">
                <a:avLst/>
              </a:prstGeom>
              <a:noFill/>
            </p:spPr>
            <p:txBody>
              <a:bodyPr wrap="square" rtlCol="1">
                <a:spAutoFit/>
              </a:bodyPr>
              <a:lstStyle/>
              <a:p>
                <a:pPr marL="342900" indent="-342900">
                  <a:buFont typeface="Arial" panose="020B0604020202020204" pitchFamily="34" charset="0"/>
                  <a:buChar char="•"/>
                </a:pPr>
                <a:r>
                  <a:rPr lang="en-US" sz="2400" dirty="0">
                    <a:solidFill>
                      <a:srgbClr val="000000"/>
                    </a:solidFill>
                    <a:latin typeface="Times New Roman" panose="02020603050405020304" pitchFamily="18" charset="0"/>
                  </a:rPr>
                  <a:t>Signal represented as a sequence of number called          </a:t>
                </a:r>
                <a:r>
                  <a:rPr lang="en-US" sz="2400" dirty="0">
                    <a:solidFill>
                      <a:schemeClr val="accent3">
                        <a:lumMod val="50000"/>
                      </a:schemeClr>
                    </a:solidFill>
                    <a:latin typeface="Times New Roman" panose="02020603050405020304" pitchFamily="18" charset="0"/>
                  </a:rPr>
                  <a:t>Samples</a:t>
                </a:r>
                <a:r>
                  <a:rPr lang="en-US" sz="2400" dirty="0">
                    <a:solidFill>
                      <a:srgbClr val="000000"/>
                    </a:solidFill>
                    <a:latin typeface="Times New Roman" panose="02020603050405020304" pitchFamily="18" charset="0"/>
                  </a:rPr>
                  <a:t>.</a:t>
                </a:r>
              </a:p>
              <a:p>
                <a:pPr marL="342900" indent="-342900">
                  <a:buFont typeface="Arial" panose="020B0604020202020204" pitchFamily="34" charset="0"/>
                  <a:buChar char="•"/>
                </a:pPr>
                <a:r>
                  <a:rPr lang="en-US" sz="2400" dirty="0">
                    <a:solidFill>
                      <a:srgbClr val="000000"/>
                    </a:solidFill>
                    <a:latin typeface="Times New Roman" panose="02020603050405020304" pitchFamily="18" charset="0"/>
                  </a:rPr>
                  <a:t>Sample value           </a:t>
                </a:r>
                <a14:m>
                  <m:oMath xmlns:m="http://schemas.openxmlformats.org/officeDocument/2006/math">
                    <m:d>
                      <m:dPr>
                        <m:begChr m:val="{"/>
                        <m:endChr m:val="}"/>
                        <m:ctrlPr>
                          <a:rPr lang="en-US" sz="2400" i="1">
                            <a:solidFill>
                              <a:srgbClr val="000000"/>
                            </a:solidFill>
                            <a:latin typeface="Cambria Math" panose="02040503050406030204" pitchFamily="18" charset="0"/>
                          </a:rPr>
                        </m:ctrlPr>
                      </m:dPr>
                      <m:e>
                        <m:r>
                          <a:rPr lang="en-US" sz="2400">
                            <a:solidFill>
                              <a:srgbClr val="000000"/>
                            </a:solidFill>
                            <a:latin typeface="Cambria Math" panose="02040503050406030204" pitchFamily="18" charset="0"/>
                          </a:rPr>
                          <m:t>𝑥</m:t>
                        </m:r>
                        <m:d>
                          <m:dPr>
                            <m:begChr m:val="["/>
                            <m:endChr m:val="]"/>
                            <m:ctrlPr>
                              <a:rPr lang="en-US" sz="2400" i="1">
                                <a:solidFill>
                                  <a:srgbClr val="000000"/>
                                </a:solidFill>
                                <a:latin typeface="Cambria Math" panose="02040503050406030204" pitchFamily="18" charset="0"/>
                              </a:rPr>
                            </m:ctrlPr>
                          </m:dPr>
                          <m:e>
                            <m:r>
                              <a:rPr lang="en-US" sz="2400">
                                <a:solidFill>
                                  <a:srgbClr val="000000"/>
                                </a:solidFill>
                                <a:latin typeface="Cambria Math" panose="02040503050406030204" pitchFamily="18" charset="0"/>
                              </a:rPr>
                              <m:t>𝑛</m:t>
                            </m:r>
                          </m:e>
                        </m:d>
                      </m:e>
                    </m:d>
                    <m:r>
                      <a:rPr lang="en-US" sz="2400">
                        <a:solidFill>
                          <a:srgbClr val="000000"/>
                        </a:solidFill>
                        <a:latin typeface="Cambria Math" panose="02040503050406030204" pitchFamily="18" charset="0"/>
                      </a:rPr>
                      <m:t> ,</m:t>
                    </m:r>
                  </m:oMath>
                </a14:m>
                <a:r>
                  <a:rPr lang="en-US" sz="2400" dirty="0">
                    <a:solidFill>
                      <a:srgbClr val="000000"/>
                    </a:solidFill>
                    <a:latin typeface="Times New Roman" panose="02020603050405020304" pitchFamily="18" charset="0"/>
                  </a:rPr>
                  <a:t>where n is </a:t>
                </a:r>
                <a:r>
                  <a:rPr lang="en-US" sz="2400" dirty="0">
                    <a:solidFill>
                      <a:schemeClr val="accent3">
                        <a:lumMod val="50000"/>
                      </a:schemeClr>
                    </a:solidFill>
                    <a:latin typeface="Times New Roman" panose="02020603050405020304" pitchFamily="18" charset="0"/>
                  </a:rPr>
                  <a:t>integer</a:t>
                </a:r>
                <a:r>
                  <a:rPr lang="en-US" sz="2400" dirty="0">
                    <a:solidFill>
                      <a:srgbClr val="000000"/>
                    </a:solidFill>
                    <a:latin typeface="Times New Roman" panose="02020603050405020304" pitchFamily="18" charset="0"/>
                  </a:rPr>
                  <a:t> value </a:t>
                </a:r>
              </a:p>
              <a:p>
                <a:r>
                  <a:rPr lang="en-US" sz="2400" dirty="0">
                    <a:solidFill>
                      <a:srgbClr val="000000"/>
                    </a:solidFill>
                    <a:latin typeface="Times New Roman" panose="02020603050405020304" pitchFamily="18" charset="0"/>
                  </a:rPr>
                  <a:t>       </a:t>
                </a:r>
                <a14:m>
                  <m:oMath xmlns:m="http://schemas.openxmlformats.org/officeDocument/2006/math">
                    <m:r>
                      <a:rPr lang="en-US" sz="2400">
                        <a:solidFill>
                          <a:srgbClr val="000000"/>
                        </a:solidFill>
                        <a:latin typeface="Cambria Math" panose="02040503050406030204" pitchFamily="18" charset="0"/>
                      </a:rPr>
                      <m:t>−</m:t>
                    </m:r>
                    <m:r>
                      <a:rPr lang="en-US" sz="2400">
                        <a:solidFill>
                          <a:srgbClr val="000000"/>
                        </a:solidFill>
                        <a:latin typeface="Cambria Math" panose="02040503050406030204" pitchFamily="18" charset="0"/>
                      </a:rPr>
                      <m:t>∞</m:t>
                    </m:r>
                    <m:r>
                      <a:rPr lang="en-US" sz="2400">
                        <a:solidFill>
                          <a:srgbClr val="000000"/>
                        </a:solidFill>
                        <a:latin typeface="Cambria Math" panose="02040503050406030204" pitchFamily="18" charset="0"/>
                      </a:rPr>
                      <m:t>≤</m:t>
                    </m:r>
                    <m:r>
                      <a:rPr lang="en-US" sz="2400">
                        <a:solidFill>
                          <a:srgbClr val="000000"/>
                        </a:solidFill>
                        <a:latin typeface="Cambria Math" panose="02040503050406030204" pitchFamily="18" charset="0"/>
                      </a:rPr>
                      <m:t>𝑛</m:t>
                    </m:r>
                    <m:r>
                      <a:rPr lang="en-US" sz="2400">
                        <a:solidFill>
                          <a:srgbClr val="000000"/>
                        </a:solidFill>
                        <a:latin typeface="Cambria Math" panose="02040503050406030204" pitchFamily="18" charset="0"/>
                      </a:rPr>
                      <m:t>≤</m:t>
                    </m:r>
                    <m:r>
                      <a:rPr lang="en-US" sz="2400">
                        <a:solidFill>
                          <a:srgbClr val="000000"/>
                        </a:solidFill>
                        <a:latin typeface="Cambria Math" panose="02040503050406030204" pitchFamily="18" charset="0"/>
                      </a:rPr>
                      <m:t>∞</m:t>
                    </m:r>
                    <m:r>
                      <a:rPr lang="en-US" sz="2400">
                        <a:solidFill>
                          <a:srgbClr val="000000"/>
                        </a:solidFill>
                        <a:latin typeface="Cambria Math" panose="02040503050406030204" pitchFamily="18" charset="0"/>
                      </a:rPr>
                      <m:t>.</m:t>
                    </m:r>
                  </m:oMath>
                </a14:m>
                <a:endParaRPr lang="en-US" sz="2400"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US" sz="2400" dirty="0">
                    <a:solidFill>
                      <a:srgbClr val="000000"/>
                    </a:solidFill>
                    <a:latin typeface="Times New Roman" panose="02020603050405020304" pitchFamily="18" charset="0"/>
                  </a:rPr>
                  <a:t> We can represent samples:</a:t>
                </a:r>
              </a:p>
              <a:p>
                <a:pPr marL="914400" lvl="1" indent="-457200">
                  <a:buFont typeface="+mj-lt"/>
                  <a:buAutoNum type="arabicPeriod"/>
                </a:pPr>
                <a:r>
                  <a:rPr lang="en-US" sz="2400" dirty="0">
                    <a:solidFill>
                      <a:srgbClr val="000000"/>
                    </a:solidFill>
                    <a:latin typeface="Times New Roman" panose="02020603050405020304" pitchFamily="18" charset="0"/>
                  </a:rPr>
                  <a:t>   Mathematical representation.</a:t>
                </a:r>
              </a:p>
              <a:p>
                <a:pPr marL="914400" lvl="1" indent="-457200">
                  <a:buFont typeface="+mj-lt"/>
                  <a:buAutoNum type="arabicPeriod"/>
                </a:pPr>
                <a:r>
                  <a:rPr lang="en-US" sz="2400" dirty="0">
                    <a:solidFill>
                      <a:srgbClr val="000000"/>
                    </a:solidFill>
                    <a:latin typeface="Times New Roman" panose="02020603050405020304" pitchFamily="18" charset="0"/>
                  </a:rPr>
                  <a:t>   Graphical representation.</a:t>
                </a:r>
              </a:p>
              <a:p>
                <a:endParaRPr lang="en-US" b="0" dirty="0">
                  <a:ea typeface="Cambria Math" panose="02040503050406030204" pitchFamily="18" charset="0"/>
                </a:endParaRPr>
              </a:p>
              <a:p>
                <a:endParaRPr lang="ar-SA" dirty="0"/>
              </a:p>
            </p:txBody>
          </p:sp>
        </mc:Choice>
        <mc:Fallback xmlns="">
          <p:sp>
            <p:nvSpPr>
              <p:cNvPr id="4" name="TextBox 3">
                <a:extLst>
                  <a:ext uri="{FF2B5EF4-FFF2-40B4-BE49-F238E27FC236}">
                    <a16:creationId xmlns:a16="http://schemas.microsoft.com/office/drawing/2014/main" id="{6047EB3A-E503-49C0-A3A9-A4FFD8C7F168}"/>
                  </a:ext>
                </a:extLst>
              </p:cNvPr>
              <p:cNvSpPr txBox="1">
                <a:spLocks noRot="1" noChangeAspect="1" noMove="1" noResize="1" noEditPoints="1" noAdjustHandles="1" noChangeArrowheads="1" noChangeShapeType="1" noTextEdit="1"/>
              </p:cNvSpPr>
              <p:nvPr/>
            </p:nvSpPr>
            <p:spPr>
              <a:xfrm>
                <a:off x="929390" y="1514007"/>
                <a:ext cx="8724275" cy="2862322"/>
              </a:xfrm>
              <a:prstGeom prst="rect">
                <a:avLst/>
              </a:prstGeom>
              <a:blipFill>
                <a:blip r:embed="rId2"/>
                <a:stretch>
                  <a:fillRect l="-908" t="-1702"/>
                </a:stretch>
              </a:blipFill>
            </p:spPr>
            <p:txBody>
              <a:bodyPr/>
              <a:lstStyle/>
              <a:p>
                <a:r>
                  <a:rPr lang="ar-SA">
                    <a:noFill/>
                  </a:rPr>
                  <a:t> </a:t>
                </a:r>
              </a:p>
            </p:txBody>
          </p:sp>
        </mc:Fallback>
      </mc:AlternateContent>
      <p:cxnSp>
        <p:nvCxnSpPr>
          <p:cNvPr id="6" name="Straight Arrow Connector 5">
            <a:extLst>
              <a:ext uri="{FF2B5EF4-FFF2-40B4-BE49-F238E27FC236}">
                <a16:creationId xmlns:a16="http://schemas.microsoft.com/office/drawing/2014/main" id="{F6E3B654-9306-4F9B-AAB6-271334CFC8D0}"/>
              </a:ext>
            </a:extLst>
          </p:cNvPr>
          <p:cNvCxnSpPr/>
          <p:nvPr/>
        </p:nvCxnSpPr>
        <p:spPr>
          <a:xfrm>
            <a:off x="7629994" y="1798820"/>
            <a:ext cx="569626" cy="0"/>
          </a:xfrm>
          <a:prstGeom prst="straightConnector1">
            <a:avLst/>
          </a:prstGeom>
          <a:ln>
            <a:solidFill>
              <a:schemeClr val="accent3">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a:extLst>
              <a:ext uri="{FF2B5EF4-FFF2-40B4-BE49-F238E27FC236}">
                <a16:creationId xmlns:a16="http://schemas.microsoft.com/office/drawing/2014/main" id="{EDD3EABF-5B47-4FD7-B7E8-B13B0551191F}"/>
              </a:ext>
            </a:extLst>
          </p:cNvPr>
          <p:cNvCxnSpPr/>
          <p:nvPr/>
        </p:nvCxnSpPr>
        <p:spPr>
          <a:xfrm>
            <a:off x="3144328" y="2146092"/>
            <a:ext cx="569626" cy="0"/>
          </a:xfrm>
          <a:prstGeom prst="straightConnector1">
            <a:avLst/>
          </a:prstGeom>
          <a:ln>
            <a:solidFill>
              <a:schemeClr val="accent3">
                <a:lumMod val="7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251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54CC4E-46F3-4842-BF72-5EC1F9D764DB}"/>
              </a:ext>
            </a:extLst>
          </p:cNvPr>
          <p:cNvSpPr>
            <a:spLocks noGrp="1"/>
          </p:cNvSpPr>
          <p:nvPr>
            <p:ph type="sldNum" sz="quarter" idx="12"/>
          </p:nvPr>
        </p:nvSpPr>
        <p:spPr/>
        <p:txBody>
          <a:bodyPr/>
          <a:lstStyle/>
          <a:p>
            <a:fld id="{E90B6367-F956-425B-8D70-985F97C47ECA}" type="slidenum">
              <a:rPr lang="ar-SA" smtClean="0"/>
              <a:t>12</a:t>
            </a:fld>
            <a:endParaRPr lang="ar-SA"/>
          </a:p>
        </p:txBody>
      </p:sp>
      <p:sp>
        <p:nvSpPr>
          <p:cNvPr id="3" name="Rectangle 2">
            <a:extLst>
              <a:ext uri="{FF2B5EF4-FFF2-40B4-BE49-F238E27FC236}">
                <a16:creationId xmlns:a16="http://schemas.microsoft.com/office/drawing/2014/main" id="{7A26DA56-0A11-469C-B2C1-274E1E147CA4}"/>
              </a:ext>
            </a:extLst>
          </p:cNvPr>
          <p:cNvSpPr/>
          <p:nvPr/>
        </p:nvSpPr>
        <p:spPr>
          <a:xfrm>
            <a:off x="730429" y="347764"/>
            <a:ext cx="5365571" cy="523220"/>
          </a:xfrm>
          <a:prstGeom prst="rect">
            <a:avLst/>
          </a:prstGeom>
        </p:spPr>
        <p:txBody>
          <a:bodyPr wrap="none">
            <a:spAutoFit/>
          </a:bodyPr>
          <a:lstStyle/>
          <a:p>
            <a:pPr marL="342900" indent="-342900">
              <a:buFont typeface="+mj-lt"/>
              <a:buAutoNum type="arabicPeriod"/>
            </a:pPr>
            <a:r>
              <a:rPr lang="en-US" sz="2800" dirty="0">
                <a:solidFill>
                  <a:schemeClr val="accent2">
                    <a:lumMod val="50000"/>
                  </a:schemeClr>
                </a:solidFill>
              </a:rPr>
              <a:t> Mathematical representation</a:t>
            </a:r>
            <a:r>
              <a:rPr lang="en-US" sz="2800" dirty="0">
                <a:solidFill>
                  <a:srgbClr val="000000"/>
                </a:solidFill>
                <a:latin typeface="Times New Roman" panose="02020603050405020304" pitchFamily="18" charset="0"/>
              </a:rPr>
              <a:t>:</a:t>
            </a:r>
            <a:endParaRPr lang="ar-SA" dirty="0"/>
          </a:p>
        </p:txBody>
      </p:sp>
      <p:sp>
        <p:nvSpPr>
          <p:cNvPr id="4" name="TextBox 3">
            <a:extLst>
              <a:ext uri="{FF2B5EF4-FFF2-40B4-BE49-F238E27FC236}">
                <a16:creationId xmlns:a16="http://schemas.microsoft.com/office/drawing/2014/main" id="{0C638887-5701-4CB4-B613-708A303A966D}"/>
              </a:ext>
            </a:extLst>
          </p:cNvPr>
          <p:cNvSpPr txBox="1"/>
          <p:nvPr/>
        </p:nvSpPr>
        <p:spPr>
          <a:xfrm>
            <a:off x="911593" y="870984"/>
            <a:ext cx="1144865" cy="369332"/>
          </a:xfrm>
          <a:prstGeom prst="rect">
            <a:avLst/>
          </a:prstGeom>
          <a:noFill/>
        </p:spPr>
        <p:txBody>
          <a:bodyPr wrap="none" rtlCol="1">
            <a:spAutoFit/>
          </a:bodyPr>
          <a:lstStyle/>
          <a:p>
            <a:r>
              <a:rPr lang="en-US" u="sng" dirty="0">
                <a:solidFill>
                  <a:schemeClr val="accent2">
                    <a:lumMod val="75000"/>
                  </a:schemeClr>
                </a:solidFill>
              </a:rPr>
              <a:t>Example</a:t>
            </a:r>
            <a:r>
              <a:rPr lang="en-US" dirty="0"/>
              <a:t>:</a:t>
            </a:r>
            <a:endParaRPr lang="ar-SA"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D63F27A-EE12-482F-B2C4-9DA2EF1D5A29}"/>
                  </a:ext>
                </a:extLst>
              </p:cNvPr>
              <p:cNvSpPr txBox="1"/>
              <p:nvPr/>
            </p:nvSpPr>
            <p:spPr>
              <a:xfrm>
                <a:off x="911593" y="1182609"/>
                <a:ext cx="8169640" cy="523220"/>
              </a:xfrm>
              <a:prstGeom prst="rect">
                <a:avLst/>
              </a:prstGeom>
              <a:noFill/>
            </p:spPr>
            <p:txBody>
              <a:bodyPr wrap="square" rtlCol="1">
                <a:spAutoFit/>
              </a:bodyPr>
              <a:lstStyle/>
              <a:p>
                <a:pPr/>
                <a14:m>
                  <m:oMathPara xmlns:m="http://schemas.openxmlformats.org/officeDocument/2006/math">
                    <m:oMathParaPr>
                      <m:jc m:val="left"/>
                    </m:oMathParaPr>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e>
                      </m:d>
                      <m:r>
                        <a:rPr lang="en-US" sz="2800" b="0" i="1" smtClean="0">
                          <a:latin typeface="Cambria Math" panose="02040503050406030204" pitchFamily="18" charset="0"/>
                        </a:rPr>
                        <m:t>={……,−</m:t>
                      </m:r>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3</m:t>
                      </m:r>
                      <m:r>
                        <a:rPr lang="en-US" sz="2800" b="0" i="1" smtClean="0">
                          <a:latin typeface="Cambria Math" panose="02040503050406030204" pitchFamily="18" charset="0"/>
                        </a:rPr>
                        <m:t>.</m:t>
                      </m:r>
                      <m:r>
                        <a:rPr lang="en-US" sz="2800" b="0" i="1" smtClean="0">
                          <a:latin typeface="Cambria Math" panose="02040503050406030204" pitchFamily="18" charset="0"/>
                        </a:rPr>
                        <m:t>7</m:t>
                      </m:r>
                      <m:r>
                        <a:rPr lang="en-US" sz="2800" b="0" i="1" smtClean="0">
                          <a:latin typeface="Cambria Math" panose="02040503050406030204" pitchFamily="18" charset="0"/>
                        </a:rPr>
                        <m:t>,</m:t>
                      </m:r>
                      <m:r>
                        <a:rPr lang="en-US" sz="2800" b="0" i="1" smtClean="0">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9</m:t>
                      </m:r>
                      <m:r>
                        <a:rPr lang="en-US" sz="2800" b="0" i="1" smtClean="0">
                          <a:latin typeface="Cambria Math" panose="02040503050406030204" pitchFamily="18" charset="0"/>
                        </a:rPr>
                        <m:t>,………}</m:t>
                      </m:r>
                    </m:oMath>
                  </m:oMathPara>
                </a14:m>
                <a:endParaRPr lang="ar-SA" dirty="0"/>
              </a:p>
            </p:txBody>
          </p:sp>
        </mc:Choice>
        <mc:Fallback xmlns="">
          <p:sp>
            <p:nvSpPr>
              <p:cNvPr id="5" name="TextBox 4">
                <a:extLst>
                  <a:ext uri="{FF2B5EF4-FFF2-40B4-BE49-F238E27FC236}">
                    <a16:creationId xmlns:a16="http://schemas.microsoft.com/office/drawing/2014/main" id="{2D63F27A-EE12-482F-B2C4-9DA2EF1D5A29}"/>
                  </a:ext>
                </a:extLst>
              </p:cNvPr>
              <p:cNvSpPr txBox="1">
                <a:spLocks noRot="1" noChangeAspect="1" noMove="1" noResize="1" noEditPoints="1" noAdjustHandles="1" noChangeArrowheads="1" noChangeShapeType="1" noTextEdit="1"/>
              </p:cNvSpPr>
              <p:nvPr/>
            </p:nvSpPr>
            <p:spPr>
              <a:xfrm>
                <a:off x="911593" y="1182609"/>
                <a:ext cx="8169640" cy="523220"/>
              </a:xfrm>
              <a:prstGeom prst="rect">
                <a:avLst/>
              </a:prstGeom>
              <a:blipFill>
                <a:blip r:embed="rId2"/>
                <a:stretch>
                  <a:fillRect/>
                </a:stretch>
              </a:blipFill>
            </p:spPr>
            <p:txBody>
              <a:bodyPr/>
              <a:lstStyle/>
              <a:p>
                <a:r>
                  <a:rPr lang="ar-SA">
                    <a:noFill/>
                  </a:rPr>
                  <a:t> </a:t>
                </a:r>
              </a:p>
            </p:txBody>
          </p:sp>
        </mc:Fallback>
      </mc:AlternateContent>
      <p:cxnSp>
        <p:nvCxnSpPr>
          <p:cNvPr id="7" name="Straight Arrow Connector 6">
            <a:extLst>
              <a:ext uri="{FF2B5EF4-FFF2-40B4-BE49-F238E27FC236}">
                <a16:creationId xmlns:a16="http://schemas.microsoft.com/office/drawing/2014/main" id="{CFC01492-CAB0-47F9-BA01-4445B8DF6D32}"/>
              </a:ext>
            </a:extLst>
          </p:cNvPr>
          <p:cNvCxnSpPr>
            <a:cxnSpLocks/>
          </p:cNvCxnSpPr>
          <p:nvPr/>
        </p:nvCxnSpPr>
        <p:spPr>
          <a:xfrm flipV="1">
            <a:off x="4302177" y="1594122"/>
            <a:ext cx="0" cy="399570"/>
          </a:xfrm>
          <a:prstGeom prst="straightConnector1">
            <a:avLst/>
          </a:prstGeom>
          <a:ln>
            <a:solidFill>
              <a:schemeClr val="accent3">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9977661F-17AE-4B5A-AE65-7B5DFF7256AA}"/>
              </a:ext>
            </a:extLst>
          </p:cNvPr>
          <p:cNvSpPr txBox="1"/>
          <p:nvPr/>
        </p:nvSpPr>
        <p:spPr>
          <a:xfrm>
            <a:off x="911593" y="2167841"/>
            <a:ext cx="7819352" cy="1631216"/>
          </a:xfrm>
          <a:prstGeom prst="rect">
            <a:avLst/>
          </a:prstGeom>
          <a:noFill/>
        </p:spPr>
        <p:txBody>
          <a:bodyPr wrap="square" rtlCol="1">
            <a:spAutoFit/>
          </a:bodyPr>
          <a:lstStyle/>
          <a:p>
            <a:r>
              <a:rPr lang="en-US" sz="2000" u="sng" dirty="0">
                <a:solidFill>
                  <a:schemeClr val="accent5">
                    <a:lumMod val="50000"/>
                  </a:schemeClr>
                </a:solidFill>
              </a:rPr>
              <a:t>NOTE:</a:t>
            </a:r>
          </a:p>
          <a:p>
            <a:pPr marL="914400" lvl="1" indent="-457200">
              <a:buFont typeface="+mj-lt"/>
              <a:buAutoNum type="arabicPeriod"/>
            </a:pPr>
            <a:r>
              <a:rPr lang="en-US" sz="2000" dirty="0"/>
              <a:t>The arrow is placed under the sample at time index </a:t>
            </a:r>
            <a:r>
              <a:rPr lang="en-US" sz="2000" dirty="0">
                <a:solidFill>
                  <a:srgbClr val="002060"/>
                </a:solidFill>
              </a:rPr>
              <a:t>n=0 </a:t>
            </a:r>
            <a:r>
              <a:rPr lang="en-US" sz="2000" dirty="0"/>
              <a:t>.</a:t>
            </a:r>
          </a:p>
          <a:p>
            <a:pPr marL="914400" lvl="1" indent="-457200">
              <a:buFont typeface="+mj-lt"/>
              <a:buAutoNum type="arabicPeriod"/>
            </a:pPr>
            <a:r>
              <a:rPr lang="en-US" sz="2000" dirty="0"/>
              <a:t>Value of {x[n]} can be </a:t>
            </a:r>
            <a:r>
              <a:rPr lang="en-US" sz="2000" dirty="0">
                <a:solidFill>
                  <a:srgbClr val="002060"/>
                </a:solidFill>
              </a:rPr>
              <a:t>real values </a:t>
            </a:r>
            <a:r>
              <a:rPr lang="en-US" sz="2000" dirty="0"/>
              <a:t>or </a:t>
            </a:r>
            <a:r>
              <a:rPr lang="en-US" sz="2000" dirty="0">
                <a:solidFill>
                  <a:srgbClr val="002060"/>
                </a:solidFill>
              </a:rPr>
              <a:t>complex values </a:t>
            </a:r>
            <a:r>
              <a:rPr lang="en-US" sz="2000" dirty="0"/>
              <a:t>.</a:t>
            </a:r>
          </a:p>
          <a:p>
            <a:pPr marL="914400" lvl="1" indent="-457200">
              <a:buFont typeface="+mj-lt"/>
              <a:buAutoNum type="arabicPeriod"/>
            </a:pPr>
            <a:r>
              <a:rPr lang="en-US" sz="2000" dirty="0"/>
              <a:t>{x[n]} May be a </a:t>
            </a:r>
            <a:r>
              <a:rPr lang="en-US" sz="2000" dirty="0">
                <a:solidFill>
                  <a:srgbClr val="002060"/>
                </a:solidFill>
              </a:rPr>
              <a:t>finite</a:t>
            </a:r>
            <a:r>
              <a:rPr lang="en-US" sz="2000" dirty="0"/>
              <a:t> or</a:t>
            </a:r>
            <a:r>
              <a:rPr lang="en-US" sz="2000" dirty="0">
                <a:solidFill>
                  <a:srgbClr val="002060"/>
                </a:solidFill>
              </a:rPr>
              <a:t> infinite </a:t>
            </a:r>
            <a:r>
              <a:rPr lang="en-US" sz="2000" dirty="0"/>
              <a:t>length.</a:t>
            </a:r>
          </a:p>
          <a:p>
            <a:pPr lvl="1"/>
            <a:endParaRPr lang="ar-SA" sz="2000" dirty="0"/>
          </a:p>
        </p:txBody>
      </p:sp>
      <p:sp>
        <p:nvSpPr>
          <p:cNvPr id="10" name="Rectangle 9">
            <a:extLst>
              <a:ext uri="{FF2B5EF4-FFF2-40B4-BE49-F238E27FC236}">
                <a16:creationId xmlns:a16="http://schemas.microsoft.com/office/drawing/2014/main" id="{8B813061-CD6B-4C1B-B2F4-4C25F377CBF5}"/>
              </a:ext>
            </a:extLst>
          </p:cNvPr>
          <p:cNvSpPr/>
          <p:nvPr/>
        </p:nvSpPr>
        <p:spPr>
          <a:xfrm>
            <a:off x="730429" y="4004856"/>
            <a:ext cx="4764446" cy="523220"/>
          </a:xfrm>
          <a:prstGeom prst="rect">
            <a:avLst/>
          </a:prstGeom>
        </p:spPr>
        <p:txBody>
          <a:bodyPr wrap="none">
            <a:spAutoFit/>
          </a:bodyPr>
          <a:lstStyle/>
          <a:p>
            <a:r>
              <a:rPr lang="en-US" sz="2800" dirty="0">
                <a:solidFill>
                  <a:schemeClr val="accent2">
                    <a:lumMod val="50000"/>
                  </a:schemeClr>
                </a:solidFill>
              </a:rPr>
              <a:t>2. Graphical representation:</a:t>
            </a:r>
            <a:endParaRPr lang="ar-SA" sz="2800" dirty="0">
              <a:solidFill>
                <a:schemeClr val="accent2">
                  <a:lumMod val="50000"/>
                </a:schemeClr>
              </a:solidFill>
            </a:endParaRPr>
          </a:p>
        </p:txBody>
      </p:sp>
      <p:pic>
        <p:nvPicPr>
          <p:cNvPr id="16" name="Picture 7">
            <a:extLst>
              <a:ext uri="{FF2B5EF4-FFF2-40B4-BE49-F238E27FC236}">
                <a16:creationId xmlns:a16="http://schemas.microsoft.com/office/drawing/2014/main" id="{2ED5B98B-A2EE-4CF5-9AD3-4A5B5660AD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061" y="4614994"/>
            <a:ext cx="640080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3317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C47618-CFC8-43DD-8676-D4E2987AEABB}"/>
              </a:ext>
            </a:extLst>
          </p:cNvPr>
          <p:cNvSpPr>
            <a:spLocks noGrp="1"/>
          </p:cNvSpPr>
          <p:nvPr>
            <p:ph type="sldNum" sz="quarter" idx="12"/>
          </p:nvPr>
        </p:nvSpPr>
        <p:spPr/>
        <p:txBody>
          <a:bodyPr/>
          <a:lstStyle/>
          <a:p>
            <a:fld id="{E90B6367-F956-425B-8D70-985F97C47ECA}" type="slidenum">
              <a:rPr lang="ar-SA" smtClean="0"/>
              <a:t>13</a:t>
            </a:fld>
            <a:endParaRPr lang="ar-SA"/>
          </a:p>
        </p:txBody>
      </p:sp>
      <p:sp>
        <p:nvSpPr>
          <p:cNvPr id="4" name="Rectangle 1">
            <a:extLst>
              <a:ext uri="{FF2B5EF4-FFF2-40B4-BE49-F238E27FC236}">
                <a16:creationId xmlns:a16="http://schemas.microsoft.com/office/drawing/2014/main" id="{85229430-E653-4CA6-9F4D-BF28DAC0374E}"/>
              </a:ext>
            </a:extLst>
          </p:cNvPr>
          <p:cNvSpPr>
            <a:spLocks noChangeArrowheads="1"/>
          </p:cNvSpPr>
          <p:nvPr/>
        </p:nvSpPr>
        <p:spPr bwMode="auto">
          <a:xfrm>
            <a:off x="2424113" y="3903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0A23ACD-B9CE-4303-B0AD-AE285A375EED}"/>
              </a:ext>
            </a:extLst>
          </p:cNvPr>
          <p:cNvSpPr txBox="1"/>
          <p:nvPr/>
        </p:nvSpPr>
        <p:spPr>
          <a:xfrm>
            <a:off x="554636" y="614597"/>
            <a:ext cx="6940446" cy="800219"/>
          </a:xfrm>
          <a:prstGeom prst="rect">
            <a:avLst/>
          </a:prstGeom>
          <a:noFill/>
        </p:spPr>
        <p:txBody>
          <a:bodyPr wrap="square" rtlCol="1">
            <a:spAutoFit/>
          </a:bodyPr>
          <a:lstStyle/>
          <a:p>
            <a:pPr marL="457200" indent="-457200">
              <a:buFont typeface="Wingdings" panose="05000000000000000000" pitchFamily="2" charset="2"/>
              <a:buChar char="Ø"/>
            </a:pPr>
            <a:r>
              <a:rPr lang="en-US" sz="2800" dirty="0">
                <a:solidFill>
                  <a:srgbClr val="004B87"/>
                </a:solidFill>
                <a:effectLst>
                  <a:outerShdw blurRad="38100" dist="38100" dir="2700000" algn="tl">
                    <a:srgbClr val="000000">
                      <a:alpha val="43137"/>
                    </a:srgbClr>
                  </a:outerShdw>
                </a:effectLst>
                <a:latin typeface="Arial" panose="020B0604020202020204" pitchFamily="34" charset="0"/>
              </a:rPr>
              <a:t>Basic operations  on discreet signals:</a:t>
            </a:r>
          </a:p>
          <a:p>
            <a:endParaRPr lang="ar-SA" dirty="0"/>
          </a:p>
        </p:txBody>
      </p:sp>
      <p:sp>
        <p:nvSpPr>
          <p:cNvPr id="7" name="Rectangle 2">
            <a:extLst>
              <a:ext uri="{FF2B5EF4-FFF2-40B4-BE49-F238E27FC236}">
                <a16:creationId xmlns:a16="http://schemas.microsoft.com/office/drawing/2014/main" id="{E99D0AEB-0A8A-4B9E-B1A1-22F825D44F00}"/>
              </a:ext>
            </a:extLst>
          </p:cNvPr>
          <p:cNvSpPr>
            <a:spLocks noChangeArrowheads="1"/>
          </p:cNvSpPr>
          <p:nvPr/>
        </p:nvSpPr>
        <p:spPr bwMode="auto">
          <a:xfrm>
            <a:off x="1128244" y="3903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9C5D1E3-936F-4016-AC6D-8B077177EEE7}"/>
              </a:ext>
            </a:extLst>
          </p:cNvPr>
          <p:cNvSpPr txBox="1"/>
          <p:nvPr/>
        </p:nvSpPr>
        <p:spPr>
          <a:xfrm>
            <a:off x="231061" y="1133673"/>
            <a:ext cx="8359602" cy="3323987"/>
          </a:xfrm>
          <a:prstGeom prst="rect">
            <a:avLst/>
          </a:prstGeom>
          <a:noFill/>
        </p:spPr>
        <p:txBody>
          <a:bodyPr wrap="square" rtlCol="1">
            <a:spAutoFit/>
          </a:bodyPr>
          <a:lstStyle/>
          <a:p>
            <a:pPr marL="800100" lvl="1" indent="-342900">
              <a:buFont typeface="Arial" panose="020B0604020202020204" pitchFamily="34" charset="0"/>
              <a:buChar char="•"/>
            </a:pPr>
            <a:r>
              <a:rPr lang="en-US" sz="2400" dirty="0">
                <a:solidFill>
                  <a:schemeClr val="accent2">
                    <a:lumMod val="50000"/>
                  </a:schemeClr>
                </a:solidFill>
              </a:rPr>
              <a:t>Amplitude manipulation:</a:t>
            </a:r>
          </a:p>
          <a:p>
            <a:pPr lvl="1"/>
            <a:endParaRPr lang="en-US" sz="2400" dirty="0">
              <a:solidFill>
                <a:schemeClr val="accent2">
                  <a:lumMod val="50000"/>
                </a:schemeClr>
              </a:solidFill>
            </a:endParaRPr>
          </a:p>
          <a:p>
            <a:pPr lvl="1"/>
            <a:r>
              <a:rPr lang="en-US" sz="2400" dirty="0">
                <a:solidFill>
                  <a:srgbClr val="0070C0"/>
                </a:solidFill>
              </a:rPr>
              <a:t>1.Amplitude scaling:</a:t>
            </a:r>
            <a:r>
              <a:rPr lang="en-US" sz="2400" dirty="0">
                <a:solidFill>
                  <a:srgbClr val="0070C0"/>
                </a:solidFill>
                <a:latin typeface="Times New Roman" panose="02020603050405020304" pitchFamily="18" charset="0"/>
              </a:rPr>
              <a:t> </a:t>
            </a:r>
            <a:r>
              <a:rPr lang="en-US" sz="2400" dirty="0">
                <a:solidFill>
                  <a:srgbClr val="000000"/>
                </a:solidFill>
                <a:latin typeface="Times New Roman" panose="02020603050405020304" pitchFamily="18" charset="0"/>
              </a:rPr>
              <a:t>y[n] =ax[n], where a is a constant:</a:t>
            </a:r>
          </a:p>
          <a:p>
            <a:pPr lvl="1"/>
            <a:endParaRPr lang="en-US" sz="2400" dirty="0">
              <a:solidFill>
                <a:srgbClr val="000000"/>
              </a:solidFill>
              <a:latin typeface="Times New Roman" panose="02020603050405020304" pitchFamily="18" charset="0"/>
            </a:endParaRPr>
          </a:p>
          <a:p>
            <a:pPr marL="914400" lvl="1" indent="-457200">
              <a:buFont typeface="Arial" panose="020B0604020202020204" pitchFamily="34" charset="0"/>
              <a:buChar char="•"/>
            </a:pPr>
            <a:r>
              <a:rPr lang="en-US" sz="2400" dirty="0">
                <a:solidFill>
                  <a:srgbClr val="000000"/>
                </a:solidFill>
                <a:latin typeface="Times New Roman" panose="02020603050405020304" pitchFamily="18" charset="0"/>
              </a:rPr>
              <a:t>If a &gt; 1, then y[n] is amplified sequence.</a:t>
            </a:r>
          </a:p>
          <a:p>
            <a:pPr marL="914400" lvl="1" indent="-457200">
              <a:buFont typeface="Arial" panose="020B0604020202020204" pitchFamily="34" charset="0"/>
              <a:buChar char="•"/>
            </a:pPr>
            <a:r>
              <a:rPr lang="en-US" sz="2400" dirty="0">
                <a:solidFill>
                  <a:srgbClr val="000000"/>
                </a:solidFill>
                <a:latin typeface="Times New Roman" panose="02020603050405020304" pitchFamily="18" charset="0"/>
              </a:rPr>
              <a:t>If a &lt; 1, then y[n] is attenuated sequence.</a:t>
            </a:r>
          </a:p>
          <a:p>
            <a:pPr marL="914400" lvl="1" indent="-457200">
              <a:buFont typeface="Arial" panose="020B0604020202020204" pitchFamily="34" charset="0"/>
              <a:buChar char="•"/>
            </a:pPr>
            <a:r>
              <a:rPr lang="en-US" sz="2400" dirty="0">
                <a:solidFill>
                  <a:srgbClr val="000000"/>
                </a:solidFill>
                <a:latin typeface="Times New Roman" panose="02020603050405020304" pitchFamily="18" charset="0"/>
              </a:rPr>
              <a:t>If a = - 1, then y[n] is amplitude reversal sequence.</a:t>
            </a:r>
          </a:p>
          <a:p>
            <a:pPr marL="914400" lvl="1" indent="-457200">
              <a:buFont typeface="+mj-lt"/>
              <a:buAutoNum type="arabicPeriod"/>
            </a:pPr>
            <a:endParaRPr lang="en-US" sz="2400" dirty="0">
              <a:solidFill>
                <a:srgbClr val="000000"/>
              </a:solidFill>
              <a:latin typeface="Times New Roman" panose="02020603050405020304" pitchFamily="18" charset="0"/>
            </a:endParaRPr>
          </a:p>
          <a:p>
            <a:endParaRPr lang="ar-SA" dirty="0"/>
          </a:p>
        </p:txBody>
      </p:sp>
      <p:sp>
        <p:nvSpPr>
          <p:cNvPr id="10" name="Rectangle 3">
            <a:extLst>
              <a:ext uri="{FF2B5EF4-FFF2-40B4-BE49-F238E27FC236}">
                <a16:creationId xmlns:a16="http://schemas.microsoft.com/office/drawing/2014/main" id="{A37726FA-4C1E-4FFC-8887-923C5A6FD141}"/>
              </a:ext>
            </a:extLst>
          </p:cNvPr>
          <p:cNvSpPr>
            <a:spLocks noChangeArrowheads="1"/>
          </p:cNvSpPr>
          <p:nvPr/>
        </p:nvSpPr>
        <p:spPr bwMode="auto">
          <a:xfrm>
            <a:off x="2357438"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4B5A7D9F-3B5B-4932-8E36-8B2178B90919}"/>
              </a:ext>
            </a:extLst>
          </p:cNvPr>
          <p:cNvSpPr txBox="1"/>
          <p:nvPr/>
        </p:nvSpPr>
        <p:spPr>
          <a:xfrm>
            <a:off x="231061" y="4018957"/>
            <a:ext cx="8644415" cy="1477328"/>
          </a:xfrm>
          <a:prstGeom prst="rect">
            <a:avLst/>
          </a:prstGeom>
          <a:noFill/>
        </p:spPr>
        <p:txBody>
          <a:bodyPr wrap="square" rtlCol="1">
            <a:spAutoFit/>
          </a:bodyPr>
          <a:lstStyle/>
          <a:p>
            <a:pPr lvl="1"/>
            <a:r>
              <a:rPr lang="en-US" sz="2400" dirty="0">
                <a:solidFill>
                  <a:srgbClr val="0070C0"/>
                </a:solidFill>
              </a:rPr>
              <a:t>2. Addition: </a:t>
            </a:r>
            <a:r>
              <a:rPr lang="en-US" sz="2400" dirty="0">
                <a:solidFill>
                  <a:srgbClr val="000000"/>
                </a:solidFill>
                <a:latin typeface="Times New Roman" panose="02020603050405020304" pitchFamily="18" charset="0"/>
              </a:rPr>
              <a:t>Two signals x1[n] and x2[n] can also be added ,By adding the values y1[n]= x1[n] + x2[n] at each corresponding sample.</a:t>
            </a:r>
          </a:p>
          <a:p>
            <a:r>
              <a:rPr lang="en-US" dirty="0"/>
              <a:t> </a:t>
            </a:r>
            <a:endParaRPr lang="ar-SA" dirty="0"/>
          </a:p>
        </p:txBody>
      </p:sp>
      <p:sp>
        <p:nvSpPr>
          <p:cNvPr id="12" name="TextBox 11">
            <a:extLst>
              <a:ext uri="{FF2B5EF4-FFF2-40B4-BE49-F238E27FC236}">
                <a16:creationId xmlns:a16="http://schemas.microsoft.com/office/drawing/2014/main" id="{005A3E11-2CB7-4B3D-8A8F-1C6CA4B4C84F}"/>
              </a:ext>
            </a:extLst>
          </p:cNvPr>
          <p:cNvSpPr txBox="1"/>
          <p:nvPr/>
        </p:nvSpPr>
        <p:spPr>
          <a:xfrm>
            <a:off x="735817" y="5584471"/>
            <a:ext cx="8393193" cy="1107996"/>
          </a:xfrm>
          <a:prstGeom prst="rect">
            <a:avLst/>
          </a:prstGeom>
          <a:noFill/>
        </p:spPr>
        <p:txBody>
          <a:bodyPr wrap="square" rtlCol="1">
            <a:spAutoFit/>
          </a:bodyPr>
          <a:lstStyle/>
          <a:p>
            <a:r>
              <a:rPr lang="en-US" sz="2400" dirty="0">
                <a:solidFill>
                  <a:srgbClr val="0070C0"/>
                </a:solidFill>
              </a:rPr>
              <a:t>3. Multiplications: </a:t>
            </a:r>
            <a:r>
              <a:rPr lang="en-US" sz="2400" dirty="0">
                <a:solidFill>
                  <a:srgbClr val="000000"/>
                </a:solidFill>
                <a:latin typeface="Times New Roman" panose="02020603050405020304" pitchFamily="18" charset="0"/>
              </a:rPr>
              <a:t>multiplying the values y2[n]= x1[n] X x2[n] at each corresponding sample.</a:t>
            </a:r>
          </a:p>
          <a:p>
            <a:endParaRPr lang="ar-SA" dirty="0"/>
          </a:p>
        </p:txBody>
      </p:sp>
    </p:spTree>
    <p:extLst>
      <p:ext uri="{BB962C8B-B14F-4D97-AF65-F5344CB8AC3E}">
        <p14:creationId xmlns:p14="http://schemas.microsoft.com/office/powerpoint/2010/main" val="4200807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170428-3F74-4BAB-9A9A-FA8F862FDC50}"/>
              </a:ext>
            </a:extLst>
          </p:cNvPr>
          <p:cNvSpPr>
            <a:spLocks noGrp="1"/>
          </p:cNvSpPr>
          <p:nvPr>
            <p:ph type="sldNum" sz="quarter" idx="12"/>
          </p:nvPr>
        </p:nvSpPr>
        <p:spPr/>
        <p:txBody>
          <a:bodyPr/>
          <a:lstStyle/>
          <a:p>
            <a:fld id="{E90B6367-F956-425B-8D70-985F97C47ECA}" type="slidenum">
              <a:rPr lang="ar-SA" smtClean="0"/>
              <a:t>14</a:t>
            </a:fld>
            <a:endParaRPr lang="ar-SA"/>
          </a:p>
        </p:txBody>
      </p:sp>
      <p:sp>
        <p:nvSpPr>
          <p:cNvPr id="13" name="Rectangle 4">
            <a:extLst>
              <a:ext uri="{FF2B5EF4-FFF2-40B4-BE49-F238E27FC236}">
                <a16:creationId xmlns:a16="http://schemas.microsoft.com/office/drawing/2014/main" id="{5BCF18B2-F4F0-458A-B182-71BA11ABA07B}"/>
              </a:ext>
            </a:extLst>
          </p:cNvPr>
          <p:cNvSpPr>
            <a:spLocks noChangeArrowheads="1"/>
          </p:cNvSpPr>
          <p:nvPr/>
        </p:nvSpPr>
        <p:spPr bwMode="auto">
          <a:xfrm>
            <a:off x="2357438" y="3948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449A3CA4-6E91-491A-BA6F-B998BCEF483F}"/>
              </a:ext>
            </a:extLst>
          </p:cNvPr>
          <p:cNvSpPr txBox="1"/>
          <p:nvPr/>
        </p:nvSpPr>
        <p:spPr>
          <a:xfrm>
            <a:off x="404734" y="599606"/>
            <a:ext cx="3312826" cy="738664"/>
          </a:xfrm>
          <a:prstGeom prst="rect">
            <a:avLst/>
          </a:prstGeom>
          <a:noFill/>
        </p:spPr>
        <p:txBody>
          <a:bodyPr wrap="square" rtlCol="1">
            <a:spAutoFit/>
          </a:bodyPr>
          <a:lstStyle/>
          <a:p>
            <a:pPr marL="285750" indent="-285750">
              <a:buFont typeface="Arial" panose="020B0604020202020204" pitchFamily="34" charset="0"/>
              <a:buChar char="•"/>
            </a:pPr>
            <a:r>
              <a:rPr lang="en-US" sz="2400" dirty="0">
                <a:solidFill>
                  <a:schemeClr val="accent2">
                    <a:lumMod val="50000"/>
                  </a:schemeClr>
                </a:solidFill>
              </a:rPr>
              <a:t>Time manipulation:</a:t>
            </a:r>
          </a:p>
          <a:p>
            <a:endParaRPr lang="ar-SA"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6D0C267-27B5-44AB-A117-6D405F496A47}"/>
                  </a:ext>
                </a:extLst>
              </p:cNvPr>
              <p:cNvSpPr txBox="1"/>
              <p:nvPr/>
            </p:nvSpPr>
            <p:spPr>
              <a:xfrm>
                <a:off x="404734" y="1276898"/>
                <a:ext cx="7689954" cy="4801314"/>
              </a:xfrm>
              <a:prstGeom prst="rect">
                <a:avLst/>
              </a:prstGeom>
              <a:noFill/>
            </p:spPr>
            <p:txBody>
              <a:bodyPr wrap="square" rtlCol="1">
                <a:spAutoFit/>
              </a:bodyPr>
              <a:lstStyle/>
              <a:p>
                <a:pPr marL="457200" indent="-457200">
                  <a:lnSpc>
                    <a:spcPct val="150000"/>
                  </a:lnSpc>
                  <a:buFont typeface="+mj-lt"/>
                  <a:buAutoNum type="arabicPeriod"/>
                </a:pPr>
                <a:r>
                  <a:rPr lang="en-US" sz="2400" dirty="0">
                    <a:solidFill>
                      <a:srgbClr val="0070C0"/>
                    </a:solidFill>
                  </a:rPr>
                  <a:t>Time scaling: </a:t>
                </a:r>
                <a:r>
                  <a:rPr lang="en-US" sz="2400" dirty="0">
                    <a:solidFill>
                      <a:srgbClr val="000000"/>
                    </a:solidFill>
                    <a:latin typeface="Times New Roman" panose="02020603050405020304" pitchFamily="18" charset="0"/>
                  </a:rPr>
                  <a:t>y[n]=x[an], where a is a constant.</a:t>
                </a:r>
              </a:p>
              <a:p>
                <a:pPr marL="457200" indent="-457200">
                  <a:lnSpc>
                    <a:spcPct val="150000"/>
                  </a:lnSpc>
                  <a:buFont typeface="+mj-lt"/>
                  <a:buAutoNum type="arabicPeriod"/>
                </a:pPr>
                <a:r>
                  <a:rPr lang="en-US" sz="2400" dirty="0">
                    <a:solidFill>
                      <a:srgbClr val="0070C0"/>
                    </a:solidFill>
                  </a:rPr>
                  <a:t>Time shifting:</a:t>
                </a:r>
              </a:p>
              <a:p>
                <a:pPr marL="800100" lvl="1" indent="-342900">
                  <a:buFont typeface="Arial" panose="020B0604020202020204" pitchFamily="34" charset="0"/>
                  <a:buChar char="•"/>
                </a:pPr>
                <a:r>
                  <a:rPr lang="en-US" sz="2400" dirty="0"/>
                  <a:t>    delay:</a:t>
                </a:r>
                <a14:m>
                  <m:oMath xmlns:m="http://schemas.openxmlformats.org/officeDocument/2006/math">
                    <m:r>
                      <a:rPr lang="en-US" sz="2400" b="0" i="1" smtClean="0">
                        <a:latin typeface="Cambria Math" panose="02040503050406030204" pitchFamily="18" charset="0"/>
                      </a:rPr>
                      <m:t>𝑦</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𝜏</m:t>
                    </m:r>
                    <m:r>
                      <a:rPr lang="en-US" sz="2400" b="0" i="1" smtClean="0">
                        <a:latin typeface="Cambria Math" panose="02040503050406030204" pitchFamily="18" charset="0"/>
                        <a:ea typeface="Cambria Math" panose="02040503050406030204" pitchFamily="18" charset="0"/>
                      </a:rPr>
                      <m:t>]</m:t>
                    </m:r>
                  </m:oMath>
                </a14:m>
                <a:endParaRPr lang="en-US" sz="2400" dirty="0"/>
              </a:p>
              <a:p>
                <a:pPr marL="800100" lvl="1" indent="-342900">
                  <a:buFont typeface="Arial" panose="020B0604020202020204" pitchFamily="34" charset="0"/>
                  <a:buChar char="•"/>
                </a:pPr>
                <a:r>
                  <a:rPr lang="en-US" sz="2400" dirty="0"/>
                  <a:t>    advance: </a:t>
                </a:r>
                <a14:m>
                  <m:oMath xmlns:m="http://schemas.openxmlformats.org/officeDocument/2006/math">
                    <m:r>
                      <a:rPr lang="en-US" sz="2400" b="0" i="1" smtClean="0">
                        <a:latin typeface="Cambria Math" panose="02040503050406030204" pitchFamily="18" charset="0"/>
                      </a:rPr>
                      <m:t>𝑦</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𝑥</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𝜏</m:t>
                        </m:r>
                      </m:e>
                    </m:d>
                  </m:oMath>
                </a14:m>
                <a:endParaRPr lang="en-US" sz="2400" b="0" dirty="0">
                  <a:ea typeface="Cambria Math" panose="02040503050406030204" pitchFamily="18" charset="0"/>
                </a:endParaRPr>
              </a:p>
              <a:p>
                <a:r>
                  <a:rPr lang="en-US" sz="2400" dirty="0">
                    <a:ea typeface="Cambria Math" panose="02040503050406030204" pitchFamily="18" charset="0"/>
                  </a:rPr>
                  <a:t>  Where</a:t>
                </a:r>
                <a14:m>
                  <m:oMath xmlns:m="http://schemas.openxmlformats.org/officeDocument/2006/math">
                    <m:r>
                      <a:rPr lang="en-US" sz="2400" i="1" smtClean="0">
                        <a:latin typeface="Cambria Math" panose="02040503050406030204" pitchFamily="18" charset="0"/>
                        <a:ea typeface="Cambria Math" panose="02040503050406030204" pitchFamily="18" charset="0"/>
                      </a:rPr>
                      <m:t>𝜏</m:t>
                    </m:r>
                    <m:r>
                      <a:rPr lang="en-US" sz="2400" b="0" i="1" smtClean="0">
                        <a:latin typeface="Cambria Math" panose="02040503050406030204" pitchFamily="18" charset="0"/>
                        <a:ea typeface="Cambria Math" panose="02040503050406030204" pitchFamily="18" charset="0"/>
                      </a:rPr>
                      <m:t> </m:t>
                    </m:r>
                  </m:oMath>
                </a14:m>
                <a:r>
                  <a:rPr lang="en-US" sz="2400" dirty="0">
                    <a:ea typeface="Cambria Math" panose="02040503050406030204" pitchFamily="18" charset="0"/>
                  </a:rPr>
                  <a:t>is a constant .</a:t>
                </a:r>
              </a:p>
              <a:p>
                <a:pPr lvl="1"/>
                <a:endParaRPr lang="en-US" sz="2400" dirty="0">
                  <a:ea typeface="Cambria Math" panose="02040503050406030204" pitchFamily="18" charset="0"/>
                </a:endParaRPr>
              </a:p>
              <a:p>
                <a:r>
                  <a:rPr lang="en-US" sz="2400" dirty="0">
                    <a:solidFill>
                      <a:srgbClr val="0070C0"/>
                    </a:solidFill>
                  </a:rPr>
                  <a:t>3. Time reflection</a:t>
                </a:r>
                <a:r>
                  <a:rPr lang="en-US" sz="2400" dirty="0">
                    <a:solidFill>
                      <a:srgbClr val="0070C0"/>
                    </a:solidFill>
                    <a:latin typeface="TimesNewRomanPSMT"/>
                  </a:rPr>
                  <a:t>:</a:t>
                </a:r>
                <a:r>
                  <a:rPr lang="en-US" sz="2400" dirty="0">
                    <a:solidFill>
                      <a:srgbClr val="000000"/>
                    </a:solidFill>
                    <a:latin typeface="TimesNewRomanPSMT"/>
                  </a:rPr>
                  <a:t> </a:t>
                </a:r>
                <a:r>
                  <a:rPr lang="en-US" sz="2400" i="1" dirty="0">
                    <a:solidFill>
                      <a:srgbClr val="000000"/>
                    </a:solidFill>
                    <a:latin typeface="TimesNewRomanPS-ItalicMT"/>
                  </a:rPr>
                  <a:t>y</a:t>
                </a:r>
                <a:r>
                  <a:rPr lang="en-US" sz="2400" dirty="0">
                    <a:solidFill>
                      <a:srgbClr val="000000"/>
                    </a:solidFill>
                    <a:latin typeface="TimesNewRomanPSMT"/>
                  </a:rPr>
                  <a:t>[</a:t>
                </a:r>
                <a:r>
                  <a:rPr lang="en-US" sz="2400" i="1" dirty="0">
                    <a:solidFill>
                      <a:srgbClr val="000000"/>
                    </a:solidFill>
                    <a:latin typeface="TimesNewRomanPS-ItalicMT"/>
                  </a:rPr>
                  <a:t>n]</a:t>
                </a:r>
                <a:r>
                  <a:rPr lang="en-US" sz="2400" dirty="0">
                    <a:solidFill>
                      <a:srgbClr val="000000"/>
                    </a:solidFill>
                    <a:latin typeface="TimesNewRomanPSMT"/>
                  </a:rPr>
                  <a:t>=</a:t>
                </a:r>
                <a:r>
                  <a:rPr lang="en-US" sz="2400" i="1" dirty="0">
                    <a:solidFill>
                      <a:srgbClr val="000000"/>
                    </a:solidFill>
                    <a:latin typeface="TimesNewRomanPS-ItalicMT"/>
                  </a:rPr>
                  <a:t>x[</a:t>
                </a:r>
                <a:r>
                  <a:rPr lang="en-US" sz="2400" dirty="0">
                    <a:solidFill>
                      <a:srgbClr val="000000"/>
                    </a:solidFill>
                    <a:latin typeface="TimesNewRomanPSMT"/>
                  </a:rPr>
                  <a:t>-</a:t>
                </a:r>
                <a:r>
                  <a:rPr lang="en-US" sz="2400" i="1" dirty="0">
                    <a:solidFill>
                      <a:srgbClr val="000000"/>
                    </a:solidFill>
                    <a:latin typeface="TimesNewRomanPS-ItalicMT"/>
                  </a:rPr>
                  <a:t>n]</a:t>
                </a:r>
                <a:endParaRPr lang="en-US" sz="2400" dirty="0"/>
              </a:p>
              <a:p>
                <a:endParaRPr lang="en-US" sz="2400" dirty="0">
                  <a:ea typeface="Cambria Math" panose="02040503050406030204" pitchFamily="18" charset="0"/>
                </a:endParaRPr>
              </a:p>
              <a:p>
                <a:pPr lvl="1"/>
                <a:endParaRPr lang="en-US" sz="2400" dirty="0"/>
              </a:p>
              <a:p>
                <a:endParaRPr lang="en-US" sz="2400" dirty="0">
                  <a:solidFill>
                    <a:srgbClr val="0070C0"/>
                  </a:solidFill>
                </a:endParaRPr>
              </a:p>
              <a:p>
                <a:endParaRPr lang="en-US" sz="2400" dirty="0">
                  <a:solidFill>
                    <a:srgbClr val="000000"/>
                  </a:solidFill>
                  <a:latin typeface="Times New Roman" panose="02020603050405020304" pitchFamily="18" charset="0"/>
                </a:endParaRPr>
              </a:p>
              <a:p>
                <a:r>
                  <a:rPr lang="en-US" dirty="0"/>
                  <a:t> </a:t>
                </a:r>
                <a:endParaRPr lang="ar-SA" dirty="0"/>
              </a:p>
            </p:txBody>
          </p:sp>
        </mc:Choice>
        <mc:Fallback xmlns="">
          <p:sp>
            <p:nvSpPr>
              <p:cNvPr id="18" name="TextBox 17">
                <a:extLst>
                  <a:ext uri="{FF2B5EF4-FFF2-40B4-BE49-F238E27FC236}">
                    <a16:creationId xmlns:a16="http://schemas.microsoft.com/office/drawing/2014/main" id="{46D0C267-27B5-44AB-A117-6D405F496A47}"/>
                  </a:ext>
                </a:extLst>
              </p:cNvPr>
              <p:cNvSpPr txBox="1">
                <a:spLocks noRot="1" noChangeAspect="1" noMove="1" noResize="1" noEditPoints="1" noAdjustHandles="1" noChangeArrowheads="1" noChangeShapeType="1" noTextEdit="1"/>
              </p:cNvSpPr>
              <p:nvPr/>
            </p:nvSpPr>
            <p:spPr>
              <a:xfrm>
                <a:off x="404734" y="1276898"/>
                <a:ext cx="7689954" cy="4801314"/>
              </a:xfrm>
              <a:prstGeom prst="rect">
                <a:avLst/>
              </a:prstGeom>
              <a:blipFill>
                <a:blip r:embed="rId2"/>
                <a:stretch>
                  <a:fillRect l="-1189"/>
                </a:stretch>
              </a:blipFill>
            </p:spPr>
            <p:txBody>
              <a:bodyPr/>
              <a:lstStyle/>
              <a:p>
                <a:r>
                  <a:rPr lang="ar-SA">
                    <a:noFill/>
                  </a:rPr>
                  <a:t> </a:t>
                </a:r>
              </a:p>
            </p:txBody>
          </p:sp>
        </mc:Fallback>
      </mc:AlternateContent>
      <p:sp>
        <p:nvSpPr>
          <p:cNvPr id="20" name="Rectangle 6">
            <a:extLst>
              <a:ext uri="{FF2B5EF4-FFF2-40B4-BE49-F238E27FC236}">
                <a16:creationId xmlns:a16="http://schemas.microsoft.com/office/drawing/2014/main" id="{8C0E95FA-B340-4E5D-8026-C5401C5D2658}"/>
              </a:ext>
            </a:extLst>
          </p:cNvPr>
          <p:cNvSpPr>
            <a:spLocks noChangeArrowheads="1"/>
          </p:cNvSpPr>
          <p:nvPr/>
        </p:nvSpPr>
        <p:spPr bwMode="auto">
          <a:xfrm>
            <a:off x="2357438" y="3948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26" name="Rectangle 9">
            <a:extLst>
              <a:ext uri="{FF2B5EF4-FFF2-40B4-BE49-F238E27FC236}">
                <a16:creationId xmlns:a16="http://schemas.microsoft.com/office/drawing/2014/main" id="{0D958E4F-0CB4-424F-BE0C-E48073F3E873}"/>
              </a:ext>
            </a:extLst>
          </p:cNvPr>
          <p:cNvSpPr>
            <a:spLocks noChangeArrowheads="1"/>
          </p:cNvSpPr>
          <p:nvPr/>
        </p:nvSpPr>
        <p:spPr bwMode="auto">
          <a:xfrm>
            <a:off x="2357438" y="3948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2009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CA12C4-DFD8-4B19-8D3A-0C138BA43BE0}"/>
              </a:ext>
            </a:extLst>
          </p:cNvPr>
          <p:cNvSpPr>
            <a:spLocks noGrp="1"/>
          </p:cNvSpPr>
          <p:nvPr>
            <p:ph type="sldNum" sz="quarter" idx="12"/>
          </p:nvPr>
        </p:nvSpPr>
        <p:spPr/>
        <p:txBody>
          <a:bodyPr/>
          <a:lstStyle/>
          <a:p>
            <a:fld id="{E90B6367-F956-425B-8D70-985F97C47ECA}" type="slidenum">
              <a:rPr lang="ar-SA" smtClean="0"/>
              <a:t>15</a:t>
            </a:fld>
            <a:endParaRPr lang="ar-SA"/>
          </a:p>
        </p:txBody>
      </p:sp>
      <p:sp>
        <p:nvSpPr>
          <p:cNvPr id="3" name="Rectangle 2">
            <a:extLst>
              <a:ext uri="{FF2B5EF4-FFF2-40B4-BE49-F238E27FC236}">
                <a16:creationId xmlns:a16="http://schemas.microsoft.com/office/drawing/2014/main" id="{87A77E20-810B-4827-838A-CEB76E021A2F}"/>
              </a:ext>
            </a:extLst>
          </p:cNvPr>
          <p:cNvSpPr/>
          <p:nvPr/>
        </p:nvSpPr>
        <p:spPr>
          <a:xfrm>
            <a:off x="482506" y="418006"/>
            <a:ext cx="2938625" cy="461665"/>
          </a:xfrm>
          <a:prstGeom prst="rect">
            <a:avLst/>
          </a:prstGeom>
        </p:spPr>
        <p:txBody>
          <a:bodyPr wrap="none">
            <a:spAutoFit/>
          </a:bodyPr>
          <a:lstStyle/>
          <a:p>
            <a:r>
              <a:rPr lang="en-US" sz="2400" b="1" dirty="0">
                <a:solidFill>
                  <a:schemeClr val="accent2">
                    <a:lumMod val="50000"/>
                  </a:schemeClr>
                </a:solidFill>
              </a:rPr>
              <a:t>Implementation 1 :</a:t>
            </a:r>
            <a:endParaRPr lang="ar-SA" sz="2400" b="1" dirty="0">
              <a:solidFill>
                <a:schemeClr val="accent2">
                  <a:lumMod val="50000"/>
                </a:schemeClr>
              </a:solidFill>
            </a:endParaRPr>
          </a:p>
        </p:txBody>
      </p:sp>
      <p:sp>
        <p:nvSpPr>
          <p:cNvPr id="7" name="Rectangle 2">
            <a:extLst>
              <a:ext uri="{FF2B5EF4-FFF2-40B4-BE49-F238E27FC236}">
                <a16:creationId xmlns:a16="http://schemas.microsoft.com/office/drawing/2014/main" id="{C5DC951C-3160-49B3-BD4D-B6EE1C365420}"/>
              </a:ext>
            </a:extLst>
          </p:cNvPr>
          <p:cNvSpPr>
            <a:spLocks noChangeArrowheads="1"/>
          </p:cNvSpPr>
          <p:nvPr/>
        </p:nvSpPr>
        <p:spPr bwMode="auto">
          <a:xfrm>
            <a:off x="2357438" y="37353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8B7B105-004F-4C37-ABDF-17D3A077FA11}"/>
              </a:ext>
            </a:extLst>
          </p:cNvPr>
          <p:cNvSpPr txBox="1"/>
          <p:nvPr/>
        </p:nvSpPr>
        <p:spPr>
          <a:xfrm>
            <a:off x="544808" y="1209821"/>
            <a:ext cx="3625260" cy="6047809"/>
          </a:xfrm>
          <a:prstGeom prst="rect">
            <a:avLst/>
          </a:prstGeom>
          <a:noFill/>
        </p:spPr>
        <p:txBody>
          <a:bodyPr wrap="square" rtlCol="1">
            <a:spAutoFit/>
          </a:bodyPr>
          <a:lstStyle/>
          <a:p>
            <a:r>
              <a:rPr lang="en-US" sz="1600" dirty="0">
                <a:solidFill>
                  <a:srgbClr val="000000"/>
                </a:solidFill>
                <a:latin typeface="TimesNewRomanPSMT"/>
              </a:rPr>
              <a:t>clc;</a:t>
            </a:r>
            <a:br>
              <a:rPr lang="en-US" sz="1600" dirty="0">
                <a:solidFill>
                  <a:srgbClr val="000000"/>
                </a:solidFill>
                <a:latin typeface="TimesNewRomanPSMT"/>
              </a:rPr>
            </a:br>
            <a:r>
              <a:rPr lang="en-US" sz="1600" dirty="0">
                <a:solidFill>
                  <a:srgbClr val="000000"/>
                </a:solidFill>
                <a:latin typeface="TimesNewRomanPSMT"/>
              </a:rPr>
              <a:t>clear </a:t>
            </a:r>
            <a:r>
              <a:rPr lang="en-US" sz="1600" dirty="0">
                <a:solidFill>
                  <a:srgbClr val="A020F0"/>
                </a:solidFill>
                <a:latin typeface="TimesNewRomanPSMT"/>
              </a:rPr>
              <a:t>all</a:t>
            </a:r>
            <a:r>
              <a:rPr lang="en-US" sz="1600" dirty="0">
                <a:solidFill>
                  <a:srgbClr val="000000"/>
                </a:solidFill>
                <a:latin typeface="TimesNewRomanPSMT"/>
              </a:rPr>
              <a:t>;</a:t>
            </a:r>
            <a:br>
              <a:rPr lang="en-US" sz="1600" dirty="0">
                <a:solidFill>
                  <a:srgbClr val="000000"/>
                </a:solidFill>
                <a:latin typeface="TimesNewRomanPSMT"/>
              </a:rPr>
            </a:br>
            <a:r>
              <a:rPr lang="en-US" sz="1600" dirty="0">
                <a:solidFill>
                  <a:srgbClr val="000000"/>
                </a:solidFill>
                <a:latin typeface="TimesNewRomanPSMT"/>
              </a:rPr>
              <a:t>close </a:t>
            </a:r>
            <a:r>
              <a:rPr lang="en-US" sz="1600" dirty="0">
                <a:solidFill>
                  <a:srgbClr val="A020F0"/>
                </a:solidFill>
                <a:latin typeface="TimesNewRomanPSMT"/>
              </a:rPr>
              <a:t>all</a:t>
            </a:r>
            <a:r>
              <a:rPr lang="en-US" sz="1600" dirty="0">
                <a:solidFill>
                  <a:srgbClr val="000000"/>
                </a:solidFill>
                <a:latin typeface="TimesNewRomanPSMT"/>
              </a:rPr>
              <a:t>;</a:t>
            </a:r>
          </a:p>
          <a:p>
            <a:r>
              <a:rPr lang="en-US" sz="1600" dirty="0">
                <a:solidFill>
                  <a:srgbClr val="228B22"/>
                </a:solidFill>
                <a:latin typeface="TimesNewRomanPSMT"/>
              </a:rPr>
              <a:t>%operations on the amplitude of signal</a:t>
            </a:r>
          </a:p>
          <a:p>
            <a:r>
              <a:rPr lang="en-US" sz="1600" dirty="0">
                <a:solidFill>
                  <a:srgbClr val="000000"/>
                </a:solidFill>
                <a:latin typeface="TimesNewRomanPSMT"/>
              </a:rPr>
              <a:t>x=input(</a:t>
            </a:r>
            <a:r>
              <a:rPr lang="en-US" sz="1600" dirty="0">
                <a:solidFill>
                  <a:srgbClr val="A020F0"/>
                </a:solidFill>
                <a:latin typeface="TimesNewRomanPSMT"/>
              </a:rPr>
              <a:t>'Enter input sequence:'</a:t>
            </a:r>
            <a:r>
              <a:rPr lang="en-US" sz="1600" dirty="0">
                <a:solidFill>
                  <a:srgbClr val="000000"/>
                </a:solidFill>
                <a:latin typeface="TimesNewRomanPSMT"/>
              </a:rPr>
              <a:t>);</a:t>
            </a:r>
            <a:br>
              <a:rPr lang="en-US" sz="1600" dirty="0">
                <a:solidFill>
                  <a:srgbClr val="000000"/>
                </a:solidFill>
                <a:latin typeface="TimesNewRomanPSMT"/>
              </a:rPr>
            </a:br>
            <a:r>
              <a:rPr lang="en-US" sz="1600" dirty="0">
                <a:solidFill>
                  <a:srgbClr val="000000"/>
                </a:solidFill>
                <a:latin typeface="TimesNewRomanPSMT"/>
              </a:rPr>
              <a:t>a=input(</a:t>
            </a:r>
            <a:r>
              <a:rPr lang="en-US" sz="1600" dirty="0">
                <a:solidFill>
                  <a:srgbClr val="A020F0"/>
                </a:solidFill>
                <a:latin typeface="TimesNewRomanPSMT"/>
              </a:rPr>
              <a:t>'Enter amplification factor:'</a:t>
            </a:r>
            <a:r>
              <a:rPr lang="en-US" sz="1600" dirty="0">
                <a:solidFill>
                  <a:srgbClr val="000000"/>
                </a:solidFill>
                <a:latin typeface="TimesNewRomanPSMT"/>
              </a:rPr>
              <a:t>);</a:t>
            </a:r>
            <a:br>
              <a:rPr lang="en-US" sz="1600" dirty="0">
                <a:solidFill>
                  <a:srgbClr val="000000"/>
                </a:solidFill>
                <a:latin typeface="TimesNewRomanPSMT"/>
              </a:rPr>
            </a:br>
            <a:r>
              <a:rPr lang="en-US" sz="1600" dirty="0">
                <a:solidFill>
                  <a:srgbClr val="000000"/>
                </a:solidFill>
                <a:latin typeface="TimesNewRomanPSMT"/>
              </a:rPr>
              <a:t>b=input(</a:t>
            </a:r>
            <a:r>
              <a:rPr lang="en-US" sz="1600" dirty="0">
                <a:solidFill>
                  <a:srgbClr val="A020F0"/>
                </a:solidFill>
                <a:latin typeface="TimesNewRomanPSMT"/>
              </a:rPr>
              <a:t>'Enter attenuation factor:'</a:t>
            </a:r>
            <a:r>
              <a:rPr lang="en-US" sz="1600" dirty="0">
                <a:solidFill>
                  <a:srgbClr val="000000"/>
                </a:solidFill>
                <a:latin typeface="TimesNewRomanPSMT"/>
              </a:rPr>
              <a:t>);</a:t>
            </a:r>
            <a:br>
              <a:rPr lang="en-US" sz="1600" dirty="0">
                <a:solidFill>
                  <a:srgbClr val="000000"/>
                </a:solidFill>
                <a:latin typeface="TimesNewRomanPSMT"/>
              </a:rPr>
            </a:br>
            <a:r>
              <a:rPr lang="en-US" sz="1600" dirty="0">
                <a:solidFill>
                  <a:srgbClr val="000000"/>
                </a:solidFill>
                <a:latin typeface="TimesNewRomanPSMT"/>
              </a:rPr>
              <a:t>c=input(</a:t>
            </a:r>
            <a:r>
              <a:rPr lang="en-US" sz="1600" dirty="0">
                <a:solidFill>
                  <a:srgbClr val="A020F0"/>
                </a:solidFill>
                <a:latin typeface="TimesNewRomanPSMT"/>
              </a:rPr>
              <a:t>'Enter amplitude reversal factor:’</a:t>
            </a:r>
            <a:r>
              <a:rPr lang="en-US" sz="1600" dirty="0">
                <a:solidFill>
                  <a:srgbClr val="000000"/>
                </a:solidFill>
                <a:latin typeface="TimesNewRomanPSMT"/>
              </a:rPr>
              <a:t>);</a:t>
            </a:r>
          </a:p>
          <a:p>
            <a:r>
              <a:rPr lang="es-ES" sz="1600" dirty="0">
                <a:solidFill>
                  <a:srgbClr val="000000"/>
                </a:solidFill>
                <a:latin typeface="TimesNewRomanPSMT"/>
              </a:rPr>
              <a:t>y1=a*x;</a:t>
            </a:r>
            <a:br>
              <a:rPr lang="es-ES" sz="1600" dirty="0">
                <a:solidFill>
                  <a:srgbClr val="000000"/>
                </a:solidFill>
                <a:latin typeface="TimesNewRomanPSMT"/>
              </a:rPr>
            </a:br>
            <a:r>
              <a:rPr lang="es-ES" sz="1600" dirty="0">
                <a:solidFill>
                  <a:srgbClr val="000000"/>
                </a:solidFill>
                <a:latin typeface="TimesNewRomanPSMT"/>
              </a:rPr>
              <a:t>y2=b*x;</a:t>
            </a:r>
          </a:p>
          <a:p>
            <a:r>
              <a:rPr lang="en-US" sz="1600" dirty="0">
                <a:solidFill>
                  <a:srgbClr val="000000"/>
                </a:solidFill>
                <a:latin typeface="TimesNewRomanPSMT"/>
              </a:rPr>
              <a:t>y3=c*x;</a:t>
            </a:r>
          </a:p>
          <a:p>
            <a:r>
              <a:rPr lang="en-US" sz="1600" dirty="0">
                <a:solidFill>
                  <a:srgbClr val="000000"/>
                </a:solidFill>
                <a:latin typeface="TimesNewRomanPSMT"/>
              </a:rPr>
              <a:t>n=length(x);</a:t>
            </a:r>
            <a:br>
              <a:rPr lang="en-US" sz="1600" dirty="0">
                <a:solidFill>
                  <a:srgbClr val="000000"/>
                </a:solidFill>
                <a:latin typeface="TimesNewRomanPSMT"/>
              </a:rPr>
            </a:br>
            <a:r>
              <a:rPr lang="en-US" sz="1600" dirty="0">
                <a:solidFill>
                  <a:srgbClr val="000000"/>
                </a:solidFill>
                <a:latin typeface="TimesNewRomanPSMT"/>
              </a:rPr>
              <a:t>subplot(2,2,1);</a:t>
            </a:r>
            <a:br>
              <a:rPr lang="en-US" sz="1600" dirty="0">
                <a:solidFill>
                  <a:srgbClr val="000000"/>
                </a:solidFill>
                <a:latin typeface="TimesNewRomanPSMT"/>
              </a:rPr>
            </a:br>
            <a:r>
              <a:rPr lang="en-US" sz="1600" dirty="0">
                <a:solidFill>
                  <a:srgbClr val="000000"/>
                </a:solidFill>
                <a:latin typeface="TimesNewRomanPSMT"/>
              </a:rPr>
              <a:t>stem(0:n-1,x);</a:t>
            </a:r>
            <a:br>
              <a:rPr lang="en-US" sz="1600" dirty="0">
                <a:solidFill>
                  <a:srgbClr val="000000"/>
                </a:solidFill>
                <a:latin typeface="TimesNewRomanPSMT"/>
              </a:rPr>
            </a:br>
            <a:r>
              <a:rPr lang="en-US" sz="1600" dirty="0">
                <a:solidFill>
                  <a:srgbClr val="000000"/>
                </a:solidFill>
                <a:latin typeface="TimesNewRomanPSMT"/>
              </a:rPr>
              <a:t>xlabel(</a:t>
            </a:r>
            <a:r>
              <a:rPr lang="en-US" sz="1600" dirty="0">
                <a:solidFill>
                  <a:srgbClr val="A020F0"/>
                </a:solidFill>
                <a:latin typeface="TimesNewRomanPSMT"/>
              </a:rPr>
              <a:t>'time'</a:t>
            </a:r>
            <a:r>
              <a:rPr lang="en-US" sz="1600" dirty="0">
                <a:solidFill>
                  <a:srgbClr val="000000"/>
                </a:solidFill>
                <a:latin typeface="TimesNewRomanPSMT"/>
              </a:rPr>
              <a:t>);</a:t>
            </a:r>
            <a:br>
              <a:rPr lang="en-US" sz="1600" dirty="0">
                <a:solidFill>
                  <a:srgbClr val="000000"/>
                </a:solidFill>
                <a:latin typeface="TimesNewRomanPSMT"/>
              </a:rPr>
            </a:br>
            <a:r>
              <a:rPr lang="en-US" sz="1600" dirty="0">
                <a:solidFill>
                  <a:srgbClr val="000000"/>
                </a:solidFill>
                <a:latin typeface="TimesNewRomanPSMT"/>
              </a:rPr>
              <a:t>ylabel(</a:t>
            </a:r>
            <a:r>
              <a:rPr lang="en-US" sz="1600" dirty="0">
                <a:solidFill>
                  <a:srgbClr val="A020F0"/>
                </a:solidFill>
                <a:latin typeface="TimesNewRomanPSMT"/>
              </a:rPr>
              <a:t>'amplitude'</a:t>
            </a:r>
            <a:r>
              <a:rPr lang="en-US" sz="1600" dirty="0">
                <a:solidFill>
                  <a:srgbClr val="000000"/>
                </a:solidFill>
                <a:latin typeface="TimesNewRomanPSMT"/>
              </a:rPr>
              <a:t>);</a:t>
            </a:r>
            <a:br>
              <a:rPr lang="en-US" sz="1600" dirty="0">
                <a:solidFill>
                  <a:srgbClr val="000000"/>
                </a:solidFill>
                <a:latin typeface="TimesNewRomanPSMT"/>
              </a:rPr>
            </a:br>
            <a:r>
              <a:rPr lang="en-US" sz="1600" dirty="0">
                <a:solidFill>
                  <a:srgbClr val="000000"/>
                </a:solidFill>
                <a:latin typeface="TimesNewRomanPSMT"/>
              </a:rPr>
              <a:t>title(</a:t>
            </a:r>
            <a:r>
              <a:rPr lang="en-US" sz="1600" dirty="0">
                <a:solidFill>
                  <a:srgbClr val="A020F0"/>
                </a:solidFill>
                <a:latin typeface="TimesNewRomanPSMT"/>
              </a:rPr>
              <a:t>'Input signal'</a:t>
            </a:r>
            <a:r>
              <a:rPr lang="en-US" sz="1600" dirty="0">
                <a:solidFill>
                  <a:srgbClr val="000000"/>
                </a:solidFill>
                <a:latin typeface="TimesNewRomanPSMT"/>
              </a:rPr>
              <a:t>);</a:t>
            </a:r>
            <a:br>
              <a:rPr lang="en-US" sz="1600" dirty="0">
                <a:solidFill>
                  <a:srgbClr val="000000"/>
                </a:solidFill>
                <a:latin typeface="TimesNewRomanPSMT"/>
              </a:rPr>
            </a:br>
            <a:r>
              <a:rPr lang="en-US" sz="1600" dirty="0">
                <a:solidFill>
                  <a:srgbClr val="000000"/>
                </a:solidFill>
                <a:latin typeface="TimesNewRomanPSMT"/>
              </a:rPr>
              <a:t>subplot(2,2,2);</a:t>
            </a:r>
            <a:br>
              <a:rPr lang="en-US" sz="1600" dirty="0">
                <a:solidFill>
                  <a:srgbClr val="000000"/>
                </a:solidFill>
                <a:latin typeface="TimesNewRomanPSMT"/>
              </a:rPr>
            </a:br>
            <a:r>
              <a:rPr lang="en-US" sz="1600" dirty="0">
                <a:solidFill>
                  <a:srgbClr val="000000"/>
                </a:solidFill>
                <a:latin typeface="TimesNewRomanPSMT"/>
              </a:rPr>
              <a:t>stem(0:n-1,y1);</a:t>
            </a:r>
            <a:br>
              <a:rPr lang="en-US" sz="1600" dirty="0">
                <a:solidFill>
                  <a:srgbClr val="000000"/>
                </a:solidFill>
                <a:latin typeface="TimesNewRomanPSMT"/>
              </a:rPr>
            </a:br>
            <a:r>
              <a:rPr lang="en-US" sz="1600" dirty="0">
                <a:solidFill>
                  <a:srgbClr val="000000"/>
                </a:solidFill>
                <a:latin typeface="TimesNewRomanPSMT"/>
              </a:rPr>
              <a:t>xlabel(</a:t>
            </a:r>
            <a:r>
              <a:rPr lang="en-US" sz="1600" dirty="0">
                <a:solidFill>
                  <a:srgbClr val="A020F0"/>
                </a:solidFill>
                <a:latin typeface="TimesNewRomanPSMT"/>
              </a:rPr>
              <a:t>'time'</a:t>
            </a:r>
            <a:r>
              <a:rPr lang="en-US" sz="1600" dirty="0">
                <a:solidFill>
                  <a:srgbClr val="000000"/>
                </a:solidFill>
                <a:latin typeface="TimesNewRomanPSMT"/>
              </a:rPr>
              <a:t>);</a:t>
            </a:r>
            <a:br>
              <a:rPr lang="en-US" sz="1600" dirty="0">
                <a:solidFill>
                  <a:srgbClr val="000000"/>
                </a:solidFill>
                <a:latin typeface="TimesNewRomanPSMT"/>
              </a:rPr>
            </a:br>
            <a:endParaRPr lang="en-US" sz="1600" dirty="0"/>
          </a:p>
          <a:p>
            <a:endParaRPr lang="es-ES" sz="700" dirty="0"/>
          </a:p>
          <a:p>
            <a:endParaRPr lang="en-US" sz="700" dirty="0"/>
          </a:p>
          <a:p>
            <a:endParaRPr lang="en-US" sz="700" dirty="0"/>
          </a:p>
          <a:p>
            <a:endParaRPr lang="en-US" sz="700" dirty="0"/>
          </a:p>
          <a:p>
            <a:endParaRPr lang="ar-SA" sz="700" dirty="0"/>
          </a:p>
        </p:txBody>
      </p:sp>
      <p:sp>
        <p:nvSpPr>
          <p:cNvPr id="10" name="Rectangle 3">
            <a:extLst>
              <a:ext uri="{FF2B5EF4-FFF2-40B4-BE49-F238E27FC236}">
                <a16:creationId xmlns:a16="http://schemas.microsoft.com/office/drawing/2014/main" id="{1CA45C17-82B1-4BC7-964F-DEA3123ACBB8}"/>
              </a:ext>
            </a:extLst>
          </p:cNvPr>
          <p:cNvSpPr>
            <a:spLocks noChangeArrowheads="1"/>
          </p:cNvSpPr>
          <p:nvPr/>
        </p:nvSpPr>
        <p:spPr bwMode="auto">
          <a:xfrm>
            <a:off x="2357438" y="3948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C77B2AE2-BCF6-4A0D-A045-86D75A05863E}"/>
              </a:ext>
            </a:extLst>
          </p:cNvPr>
          <p:cNvSpPr>
            <a:spLocks noChangeArrowheads="1"/>
          </p:cNvSpPr>
          <p:nvPr/>
        </p:nvSpPr>
        <p:spPr bwMode="auto">
          <a:xfrm>
            <a:off x="2357438" y="3629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B908DD42-6174-4221-92D5-AE17EBB45CBE}"/>
              </a:ext>
            </a:extLst>
          </p:cNvPr>
          <p:cNvSpPr>
            <a:spLocks noChangeArrowheads="1"/>
          </p:cNvSpPr>
          <p:nvPr/>
        </p:nvSpPr>
        <p:spPr bwMode="auto">
          <a:xfrm>
            <a:off x="2357438" y="3841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16" name="Rectangle 6">
            <a:extLst>
              <a:ext uri="{FF2B5EF4-FFF2-40B4-BE49-F238E27FC236}">
                <a16:creationId xmlns:a16="http://schemas.microsoft.com/office/drawing/2014/main" id="{DF215EB9-E434-4265-94A3-B1FB1843465F}"/>
              </a:ext>
            </a:extLst>
          </p:cNvPr>
          <p:cNvSpPr>
            <a:spLocks noChangeArrowheads="1"/>
          </p:cNvSpPr>
          <p:nvPr/>
        </p:nvSpPr>
        <p:spPr bwMode="auto">
          <a:xfrm>
            <a:off x="2357438" y="3948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18" name="Rectangle 7">
            <a:extLst>
              <a:ext uri="{FF2B5EF4-FFF2-40B4-BE49-F238E27FC236}">
                <a16:creationId xmlns:a16="http://schemas.microsoft.com/office/drawing/2014/main" id="{2A26FF9D-4520-4687-BCCA-342BF959681C}"/>
              </a:ext>
            </a:extLst>
          </p:cNvPr>
          <p:cNvSpPr>
            <a:spLocks noChangeArrowheads="1"/>
          </p:cNvSpPr>
          <p:nvPr/>
        </p:nvSpPr>
        <p:spPr bwMode="auto">
          <a:xfrm>
            <a:off x="5064977" y="21437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54F7BDD0-C7F2-4167-BE43-6B6317B0CBC6}"/>
              </a:ext>
            </a:extLst>
          </p:cNvPr>
          <p:cNvSpPr txBox="1"/>
          <p:nvPr/>
        </p:nvSpPr>
        <p:spPr>
          <a:xfrm>
            <a:off x="5415410" y="1333371"/>
            <a:ext cx="3742006" cy="5016758"/>
          </a:xfrm>
          <a:prstGeom prst="rect">
            <a:avLst/>
          </a:prstGeom>
          <a:noFill/>
        </p:spPr>
        <p:txBody>
          <a:bodyPr wrap="square" rtlCol="1">
            <a:spAutoFit/>
          </a:bodyPr>
          <a:lstStyle/>
          <a:p>
            <a:r>
              <a:rPr lang="en-US" sz="1600" dirty="0">
                <a:solidFill>
                  <a:srgbClr val="000000"/>
                </a:solidFill>
                <a:latin typeface="TimesNewRomanPSMT"/>
              </a:rPr>
              <a:t>ylabel(</a:t>
            </a:r>
            <a:r>
              <a:rPr lang="en-US" sz="1600" dirty="0">
                <a:solidFill>
                  <a:srgbClr val="A020F0"/>
                </a:solidFill>
                <a:latin typeface="TimesNewRomanPSMT"/>
              </a:rPr>
              <a:t>'Amplitude'</a:t>
            </a:r>
            <a:r>
              <a:rPr lang="en-US" sz="1600" dirty="0">
                <a:solidFill>
                  <a:srgbClr val="000000"/>
                </a:solidFill>
                <a:latin typeface="TimesNewRomanPSMT"/>
              </a:rPr>
              <a:t>);</a:t>
            </a:r>
            <a:br>
              <a:rPr lang="en-US" sz="1600" dirty="0">
                <a:solidFill>
                  <a:srgbClr val="000000"/>
                </a:solidFill>
                <a:latin typeface="TimesNewRomanPSMT"/>
              </a:rPr>
            </a:br>
            <a:r>
              <a:rPr lang="en-US" sz="1600" dirty="0">
                <a:solidFill>
                  <a:srgbClr val="000000"/>
                </a:solidFill>
                <a:latin typeface="TimesNewRomanPSMT"/>
              </a:rPr>
              <a:t>title(</a:t>
            </a:r>
            <a:r>
              <a:rPr lang="en-US" sz="1600" dirty="0">
                <a:solidFill>
                  <a:srgbClr val="A020F0"/>
                </a:solidFill>
                <a:latin typeface="TimesNewRomanPSMT"/>
              </a:rPr>
              <a:t>'Amplified signal'</a:t>
            </a:r>
            <a:r>
              <a:rPr lang="en-US" sz="1600" dirty="0">
                <a:solidFill>
                  <a:srgbClr val="000000"/>
                </a:solidFill>
                <a:latin typeface="TimesNewRomanPSMT"/>
              </a:rPr>
              <a:t>);</a:t>
            </a:r>
            <a:br>
              <a:rPr lang="en-US" sz="1600" dirty="0">
                <a:solidFill>
                  <a:srgbClr val="000000"/>
                </a:solidFill>
                <a:latin typeface="TimesNewRomanPSMT"/>
              </a:rPr>
            </a:br>
            <a:r>
              <a:rPr lang="en-US" sz="1600" dirty="0">
                <a:solidFill>
                  <a:srgbClr val="000000"/>
                </a:solidFill>
                <a:latin typeface="TimesNewRomanPSMT"/>
              </a:rPr>
              <a:t>subplot(2,2,3);</a:t>
            </a:r>
            <a:br>
              <a:rPr lang="en-US" sz="1600" dirty="0">
                <a:solidFill>
                  <a:srgbClr val="000000"/>
                </a:solidFill>
                <a:latin typeface="TimesNewRomanPSMT"/>
              </a:rPr>
            </a:br>
            <a:r>
              <a:rPr lang="en-US" sz="1600" dirty="0">
                <a:solidFill>
                  <a:srgbClr val="000000"/>
                </a:solidFill>
                <a:latin typeface="TimesNewRomanPSMT"/>
              </a:rPr>
              <a:t>stem(0:n-1,y2);</a:t>
            </a:r>
            <a:br>
              <a:rPr lang="en-US" sz="1600" dirty="0">
                <a:solidFill>
                  <a:srgbClr val="000000"/>
                </a:solidFill>
                <a:latin typeface="TimesNewRomanPSMT"/>
              </a:rPr>
            </a:br>
            <a:r>
              <a:rPr lang="en-US" sz="1600" dirty="0">
                <a:solidFill>
                  <a:srgbClr val="000000"/>
                </a:solidFill>
                <a:latin typeface="TimesNewRomanPSMT"/>
              </a:rPr>
              <a:t>xlabel(</a:t>
            </a:r>
            <a:r>
              <a:rPr lang="en-US" sz="1600" dirty="0">
                <a:solidFill>
                  <a:srgbClr val="A020F0"/>
                </a:solidFill>
                <a:latin typeface="TimesNewRomanPSMT"/>
              </a:rPr>
              <a:t>'time'</a:t>
            </a:r>
            <a:r>
              <a:rPr lang="en-US" sz="1600" dirty="0">
                <a:solidFill>
                  <a:srgbClr val="000000"/>
                </a:solidFill>
                <a:latin typeface="TimesNewRomanPSMT"/>
              </a:rPr>
              <a:t>);</a:t>
            </a:r>
            <a:br>
              <a:rPr lang="en-US" sz="1600" dirty="0">
                <a:solidFill>
                  <a:srgbClr val="000000"/>
                </a:solidFill>
                <a:latin typeface="TimesNewRomanPSMT"/>
              </a:rPr>
            </a:br>
            <a:r>
              <a:rPr lang="en-US" sz="1600" dirty="0">
                <a:solidFill>
                  <a:srgbClr val="000000"/>
                </a:solidFill>
                <a:latin typeface="TimesNewRomanPSMT"/>
              </a:rPr>
              <a:t>ylabel(</a:t>
            </a:r>
            <a:r>
              <a:rPr lang="en-US" sz="1600" dirty="0">
                <a:solidFill>
                  <a:srgbClr val="A020F0"/>
                </a:solidFill>
                <a:latin typeface="TimesNewRomanPSMT"/>
              </a:rPr>
              <a:t>'Amplitude'</a:t>
            </a:r>
            <a:r>
              <a:rPr lang="en-US" sz="1600" dirty="0">
                <a:solidFill>
                  <a:srgbClr val="000000"/>
                </a:solidFill>
                <a:latin typeface="TimesNewRomanPSMT"/>
              </a:rPr>
              <a:t>);</a:t>
            </a:r>
            <a:br>
              <a:rPr lang="en-US" sz="1600" dirty="0">
                <a:solidFill>
                  <a:srgbClr val="000000"/>
                </a:solidFill>
                <a:latin typeface="TimesNewRomanPSMT"/>
              </a:rPr>
            </a:br>
            <a:r>
              <a:rPr lang="en-US" sz="1600" dirty="0">
                <a:solidFill>
                  <a:srgbClr val="000000"/>
                </a:solidFill>
                <a:latin typeface="TimesNewRomanPSMT"/>
              </a:rPr>
              <a:t>title(</a:t>
            </a:r>
            <a:r>
              <a:rPr lang="en-US" sz="1600" dirty="0">
                <a:solidFill>
                  <a:srgbClr val="A020F0"/>
                </a:solidFill>
                <a:latin typeface="TimesNewRomanPSMT"/>
              </a:rPr>
              <a:t>'Attenuated signal'</a:t>
            </a:r>
            <a:r>
              <a:rPr lang="en-US" sz="1600" dirty="0">
                <a:solidFill>
                  <a:srgbClr val="000000"/>
                </a:solidFill>
                <a:latin typeface="TimesNewRomanPSMT"/>
              </a:rPr>
              <a:t>);</a:t>
            </a:r>
            <a:br>
              <a:rPr lang="en-US" sz="1600" dirty="0">
                <a:solidFill>
                  <a:srgbClr val="000000"/>
                </a:solidFill>
                <a:latin typeface="TimesNewRomanPSMT"/>
              </a:rPr>
            </a:br>
            <a:r>
              <a:rPr lang="en-US" sz="1600" dirty="0">
                <a:solidFill>
                  <a:srgbClr val="000000"/>
                </a:solidFill>
                <a:latin typeface="TimesNewRomanPSMT"/>
              </a:rPr>
              <a:t>subplot(2,2,4);</a:t>
            </a:r>
            <a:br>
              <a:rPr lang="en-US" sz="1600" dirty="0">
                <a:solidFill>
                  <a:srgbClr val="000000"/>
                </a:solidFill>
                <a:latin typeface="TimesNewRomanPSMT"/>
              </a:rPr>
            </a:br>
            <a:r>
              <a:rPr lang="en-US" sz="1600" dirty="0">
                <a:solidFill>
                  <a:srgbClr val="000000"/>
                </a:solidFill>
                <a:latin typeface="TimesNewRomanPSMT"/>
              </a:rPr>
              <a:t>stem(0:n-1,y3);</a:t>
            </a:r>
            <a:br>
              <a:rPr lang="en-US" sz="1600" dirty="0">
                <a:solidFill>
                  <a:srgbClr val="000000"/>
                </a:solidFill>
                <a:latin typeface="TimesNewRomanPSMT"/>
              </a:rPr>
            </a:br>
            <a:r>
              <a:rPr lang="en-US" sz="1600" dirty="0">
                <a:solidFill>
                  <a:srgbClr val="000000"/>
                </a:solidFill>
                <a:latin typeface="TimesNewRomanPSMT"/>
              </a:rPr>
              <a:t>xlabel(</a:t>
            </a:r>
            <a:r>
              <a:rPr lang="en-US" sz="1600" dirty="0">
                <a:solidFill>
                  <a:srgbClr val="A020F0"/>
                </a:solidFill>
                <a:latin typeface="TimesNewRomanPSMT"/>
              </a:rPr>
              <a:t>'time'</a:t>
            </a:r>
            <a:r>
              <a:rPr lang="en-US" sz="1600" dirty="0">
                <a:solidFill>
                  <a:srgbClr val="000000"/>
                </a:solidFill>
                <a:latin typeface="TimesNewRomanPSMT"/>
              </a:rPr>
              <a:t>);</a:t>
            </a:r>
            <a:br>
              <a:rPr lang="en-US" sz="1600" dirty="0">
                <a:solidFill>
                  <a:srgbClr val="000000"/>
                </a:solidFill>
                <a:latin typeface="TimesNewRomanPSMT"/>
              </a:rPr>
            </a:br>
            <a:r>
              <a:rPr lang="en-US" sz="1600" dirty="0">
                <a:solidFill>
                  <a:srgbClr val="000000"/>
                </a:solidFill>
                <a:latin typeface="TimesNewRomanPSMT"/>
              </a:rPr>
              <a:t>ylabel(</a:t>
            </a:r>
            <a:r>
              <a:rPr lang="en-US" sz="1600" dirty="0">
                <a:solidFill>
                  <a:srgbClr val="A020F0"/>
                </a:solidFill>
                <a:latin typeface="TimesNewRomanPSMT"/>
              </a:rPr>
              <a:t>'Amplitude'</a:t>
            </a:r>
            <a:r>
              <a:rPr lang="en-US" sz="1600" dirty="0">
                <a:solidFill>
                  <a:srgbClr val="000000"/>
                </a:solidFill>
                <a:latin typeface="TimesNewRomanPSMT"/>
              </a:rPr>
              <a:t>);</a:t>
            </a:r>
            <a:br>
              <a:rPr lang="en-US" sz="1600" dirty="0">
                <a:solidFill>
                  <a:srgbClr val="000000"/>
                </a:solidFill>
                <a:latin typeface="TimesNewRomanPSMT"/>
              </a:rPr>
            </a:br>
            <a:r>
              <a:rPr lang="en-US" sz="1600" dirty="0">
                <a:solidFill>
                  <a:srgbClr val="000000"/>
                </a:solidFill>
                <a:latin typeface="TimesNewRomanPSMT"/>
              </a:rPr>
              <a:t>title(</a:t>
            </a:r>
            <a:r>
              <a:rPr lang="en-US" sz="1600" dirty="0">
                <a:solidFill>
                  <a:srgbClr val="A020F0"/>
                </a:solidFill>
                <a:latin typeface="TimesNewRomanPSMT"/>
              </a:rPr>
              <a:t>'Amplitude reversal signal'</a:t>
            </a:r>
            <a:r>
              <a:rPr lang="en-US" sz="1600" dirty="0">
                <a:solidFill>
                  <a:srgbClr val="000000"/>
                </a:solidFill>
                <a:latin typeface="TimesNewRomanPSMT"/>
              </a:rPr>
              <a:t>);</a:t>
            </a:r>
            <a:br>
              <a:rPr lang="en-US" sz="1600" dirty="0">
                <a:solidFill>
                  <a:srgbClr val="000000"/>
                </a:solidFill>
                <a:latin typeface="TimesNewRomanPSMT"/>
              </a:rPr>
            </a:br>
            <a:r>
              <a:rPr lang="en-US" sz="1600" dirty="0">
                <a:solidFill>
                  <a:srgbClr val="228B22"/>
                </a:solidFill>
                <a:latin typeface="TimesNewRomanPSMT"/>
              </a:rPr>
              <a:t>%scalar addition</a:t>
            </a:r>
            <a:br>
              <a:rPr lang="en-US" sz="1600" dirty="0">
                <a:solidFill>
                  <a:srgbClr val="228B22"/>
                </a:solidFill>
                <a:latin typeface="TimesNewRomanPSMT"/>
              </a:rPr>
            </a:br>
            <a:r>
              <a:rPr lang="en-US" sz="1600" dirty="0">
                <a:solidFill>
                  <a:srgbClr val="000000"/>
                </a:solidFill>
                <a:latin typeface="TimesNewRomanPSMT"/>
              </a:rPr>
              <a:t>d=input(</a:t>
            </a:r>
            <a:r>
              <a:rPr lang="en-US" sz="1600" dirty="0">
                <a:solidFill>
                  <a:srgbClr val="A020F0"/>
                </a:solidFill>
                <a:latin typeface="TimesNewRomanPSMT"/>
              </a:rPr>
              <a:t>'Input the scalar to be added:'</a:t>
            </a:r>
            <a:r>
              <a:rPr lang="en-US" sz="1600" dirty="0">
                <a:solidFill>
                  <a:srgbClr val="000000"/>
                </a:solidFill>
                <a:latin typeface="TimesNewRomanPSMT"/>
              </a:rPr>
              <a:t>);</a:t>
            </a:r>
            <a:br>
              <a:rPr lang="en-US" sz="1600" dirty="0">
                <a:solidFill>
                  <a:srgbClr val="000000"/>
                </a:solidFill>
                <a:latin typeface="TimesNewRomanPSMT"/>
              </a:rPr>
            </a:br>
            <a:r>
              <a:rPr lang="en-US" sz="1600" dirty="0">
                <a:solidFill>
                  <a:srgbClr val="000000"/>
                </a:solidFill>
                <a:latin typeface="TimesNewRomanPSMT"/>
              </a:rPr>
              <a:t>y4=</a:t>
            </a:r>
            <a:r>
              <a:rPr lang="en-US" sz="1600" dirty="0" err="1">
                <a:solidFill>
                  <a:srgbClr val="000000"/>
                </a:solidFill>
                <a:latin typeface="TimesNewRomanPSMT"/>
              </a:rPr>
              <a:t>d+x</a:t>
            </a:r>
            <a:r>
              <a:rPr lang="en-US" sz="1600" dirty="0">
                <a:solidFill>
                  <a:srgbClr val="000000"/>
                </a:solidFill>
                <a:latin typeface="TimesNewRomanPSMT"/>
              </a:rPr>
              <a:t>;</a:t>
            </a:r>
            <a:br>
              <a:rPr lang="en-US" sz="1600" dirty="0">
                <a:solidFill>
                  <a:srgbClr val="000000"/>
                </a:solidFill>
                <a:latin typeface="TimesNewRomanPSMT"/>
              </a:rPr>
            </a:br>
            <a:r>
              <a:rPr lang="en-US" sz="1600" dirty="0">
                <a:solidFill>
                  <a:srgbClr val="000000"/>
                </a:solidFill>
                <a:latin typeface="TimesNewRomanPSMT"/>
              </a:rPr>
              <a:t>figure(2);</a:t>
            </a:r>
            <a:br>
              <a:rPr lang="en-US" sz="1600" dirty="0">
                <a:solidFill>
                  <a:srgbClr val="000000"/>
                </a:solidFill>
                <a:latin typeface="TimesNewRomanPSMT"/>
              </a:rPr>
            </a:br>
            <a:r>
              <a:rPr lang="en-US" sz="1600" dirty="0">
                <a:solidFill>
                  <a:srgbClr val="000000"/>
                </a:solidFill>
                <a:latin typeface="TimesNewRomanPSMT"/>
              </a:rPr>
              <a:t>stem(0:n-1,y4);</a:t>
            </a:r>
            <a:br>
              <a:rPr lang="en-US" sz="1600" dirty="0">
                <a:solidFill>
                  <a:srgbClr val="000000"/>
                </a:solidFill>
                <a:latin typeface="TimesNewRomanPSMT"/>
              </a:rPr>
            </a:br>
            <a:r>
              <a:rPr lang="en-US" sz="1600" dirty="0">
                <a:solidFill>
                  <a:srgbClr val="000000"/>
                </a:solidFill>
                <a:latin typeface="TimesNewRomanPSMT"/>
              </a:rPr>
              <a:t>xlabel(</a:t>
            </a:r>
            <a:r>
              <a:rPr lang="en-US" sz="1600" dirty="0">
                <a:solidFill>
                  <a:srgbClr val="A020F0"/>
                </a:solidFill>
                <a:latin typeface="TimesNewRomanPSMT"/>
              </a:rPr>
              <a:t>'time'</a:t>
            </a:r>
            <a:r>
              <a:rPr lang="en-US" sz="1600" dirty="0">
                <a:solidFill>
                  <a:srgbClr val="000000"/>
                </a:solidFill>
                <a:latin typeface="TimesNewRomanPSMT"/>
              </a:rPr>
              <a:t>);</a:t>
            </a:r>
            <a:br>
              <a:rPr lang="en-US" sz="1600" dirty="0">
                <a:solidFill>
                  <a:srgbClr val="000000"/>
                </a:solidFill>
                <a:latin typeface="TimesNewRomanPSMT"/>
              </a:rPr>
            </a:br>
            <a:r>
              <a:rPr lang="en-US" sz="1600" dirty="0">
                <a:solidFill>
                  <a:srgbClr val="000000"/>
                </a:solidFill>
                <a:latin typeface="TimesNewRomanPSMT"/>
              </a:rPr>
              <a:t>ylabel(</a:t>
            </a:r>
            <a:r>
              <a:rPr lang="en-US" sz="1600" dirty="0">
                <a:solidFill>
                  <a:srgbClr val="A020F0"/>
                </a:solidFill>
                <a:latin typeface="TimesNewRomanPSMT"/>
              </a:rPr>
              <a:t>'Amplitude'</a:t>
            </a:r>
            <a:r>
              <a:rPr lang="en-US" sz="1600" dirty="0">
                <a:solidFill>
                  <a:srgbClr val="000000"/>
                </a:solidFill>
                <a:latin typeface="TimesNewRomanPSMT"/>
              </a:rPr>
              <a:t>);</a:t>
            </a:r>
            <a:br>
              <a:rPr lang="en-US" sz="1600" dirty="0">
                <a:solidFill>
                  <a:srgbClr val="000000"/>
                </a:solidFill>
                <a:latin typeface="TimesNewRomanPSMT"/>
              </a:rPr>
            </a:br>
            <a:r>
              <a:rPr lang="en-US" sz="1600" dirty="0">
                <a:solidFill>
                  <a:srgbClr val="000000"/>
                </a:solidFill>
                <a:latin typeface="TimesNewRomanPSMT"/>
              </a:rPr>
              <a:t>title(</a:t>
            </a:r>
            <a:r>
              <a:rPr lang="en-US" sz="1600" dirty="0">
                <a:solidFill>
                  <a:srgbClr val="A020F0"/>
                </a:solidFill>
                <a:latin typeface="TimesNewRomanPSMT"/>
              </a:rPr>
              <a:t>'Scalar addition signal'</a:t>
            </a:r>
            <a:r>
              <a:rPr lang="en-US" sz="1600" dirty="0">
                <a:solidFill>
                  <a:srgbClr val="000000"/>
                </a:solidFill>
                <a:latin typeface="TimesNewRomanPSMT"/>
              </a:rPr>
              <a:t>);</a:t>
            </a:r>
            <a:endParaRPr lang="en-US" sz="5400" dirty="0"/>
          </a:p>
        </p:txBody>
      </p:sp>
      <p:cxnSp>
        <p:nvCxnSpPr>
          <p:cNvPr id="21" name="Straight Connector 20">
            <a:extLst>
              <a:ext uri="{FF2B5EF4-FFF2-40B4-BE49-F238E27FC236}">
                <a16:creationId xmlns:a16="http://schemas.microsoft.com/office/drawing/2014/main" id="{A1857C40-1F16-40E6-BD33-C14D1D629E2A}"/>
              </a:ext>
            </a:extLst>
          </p:cNvPr>
          <p:cNvCxnSpPr>
            <a:cxnSpLocks/>
          </p:cNvCxnSpPr>
          <p:nvPr/>
        </p:nvCxnSpPr>
        <p:spPr>
          <a:xfrm>
            <a:off x="4783015" y="1083212"/>
            <a:ext cx="0" cy="5266917"/>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8036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51F2AB-F092-4933-AF7B-45019DDFF21E}"/>
              </a:ext>
            </a:extLst>
          </p:cNvPr>
          <p:cNvSpPr>
            <a:spLocks noGrp="1"/>
          </p:cNvSpPr>
          <p:nvPr>
            <p:ph type="sldNum" sz="quarter" idx="12"/>
          </p:nvPr>
        </p:nvSpPr>
        <p:spPr/>
        <p:txBody>
          <a:bodyPr/>
          <a:lstStyle/>
          <a:p>
            <a:fld id="{E90B6367-F956-425B-8D70-985F97C47ECA}" type="slidenum">
              <a:rPr lang="ar-SA" smtClean="0"/>
              <a:t>16</a:t>
            </a:fld>
            <a:endParaRPr lang="ar-SA"/>
          </a:p>
        </p:txBody>
      </p:sp>
      <p:pic>
        <p:nvPicPr>
          <p:cNvPr id="3" name="Picture 2">
            <a:extLst>
              <a:ext uri="{FF2B5EF4-FFF2-40B4-BE49-F238E27FC236}">
                <a16:creationId xmlns:a16="http://schemas.microsoft.com/office/drawing/2014/main" id="{8027B151-BA45-47C9-AAF6-1AA0094D4C65}"/>
              </a:ext>
            </a:extLst>
          </p:cNvPr>
          <p:cNvPicPr>
            <a:picLocks noChangeAspect="1"/>
          </p:cNvPicPr>
          <p:nvPr/>
        </p:nvPicPr>
        <p:blipFill>
          <a:blip r:embed="rId2"/>
          <a:stretch>
            <a:fillRect/>
          </a:stretch>
        </p:blipFill>
        <p:spPr>
          <a:xfrm>
            <a:off x="354768" y="819590"/>
            <a:ext cx="6707214" cy="1882841"/>
          </a:xfrm>
          <a:prstGeom prst="rect">
            <a:avLst/>
          </a:prstGeom>
        </p:spPr>
      </p:pic>
      <p:sp>
        <p:nvSpPr>
          <p:cNvPr id="4" name="TextBox 3">
            <a:extLst>
              <a:ext uri="{FF2B5EF4-FFF2-40B4-BE49-F238E27FC236}">
                <a16:creationId xmlns:a16="http://schemas.microsoft.com/office/drawing/2014/main" id="{38F110EE-23F5-4D6C-9172-7662286D7F6D}"/>
              </a:ext>
            </a:extLst>
          </p:cNvPr>
          <p:cNvSpPr txBox="1"/>
          <p:nvPr/>
        </p:nvSpPr>
        <p:spPr>
          <a:xfrm>
            <a:off x="268824" y="182880"/>
            <a:ext cx="2349304" cy="523220"/>
          </a:xfrm>
          <a:prstGeom prst="rect">
            <a:avLst/>
          </a:prstGeom>
          <a:noFill/>
        </p:spPr>
        <p:txBody>
          <a:bodyPr wrap="square" rtlCol="1">
            <a:spAutoFit/>
          </a:bodyPr>
          <a:lstStyle/>
          <a:p>
            <a:r>
              <a:rPr lang="en-US" sz="2800" dirty="0">
                <a:solidFill>
                  <a:schemeClr val="accent2">
                    <a:lumMod val="50000"/>
                  </a:schemeClr>
                </a:solidFill>
              </a:rPr>
              <a:t>&gt;&gt; Solution:</a:t>
            </a:r>
            <a:endParaRPr lang="ar-SA" sz="2800" dirty="0">
              <a:solidFill>
                <a:schemeClr val="accent2">
                  <a:lumMod val="50000"/>
                </a:schemeClr>
              </a:solidFill>
            </a:endParaRPr>
          </a:p>
        </p:txBody>
      </p:sp>
      <p:pic>
        <p:nvPicPr>
          <p:cNvPr id="5" name="Picture 4">
            <a:extLst>
              <a:ext uri="{FF2B5EF4-FFF2-40B4-BE49-F238E27FC236}">
                <a16:creationId xmlns:a16="http://schemas.microsoft.com/office/drawing/2014/main" id="{6E0DF86D-8F0A-45B6-A252-25A4E7AD4227}"/>
              </a:ext>
            </a:extLst>
          </p:cNvPr>
          <p:cNvPicPr>
            <a:picLocks noChangeAspect="1"/>
          </p:cNvPicPr>
          <p:nvPr/>
        </p:nvPicPr>
        <p:blipFill>
          <a:blip r:embed="rId3"/>
          <a:stretch>
            <a:fillRect/>
          </a:stretch>
        </p:blipFill>
        <p:spPr>
          <a:xfrm>
            <a:off x="478301" y="3462737"/>
            <a:ext cx="3717479" cy="2918328"/>
          </a:xfrm>
          <a:prstGeom prst="rect">
            <a:avLst/>
          </a:prstGeom>
        </p:spPr>
      </p:pic>
      <p:pic>
        <p:nvPicPr>
          <p:cNvPr id="6" name="Picture 5">
            <a:extLst>
              <a:ext uri="{FF2B5EF4-FFF2-40B4-BE49-F238E27FC236}">
                <a16:creationId xmlns:a16="http://schemas.microsoft.com/office/drawing/2014/main" id="{D13F3B42-3D8C-46E6-95C8-A4B8711F5C18}"/>
              </a:ext>
            </a:extLst>
          </p:cNvPr>
          <p:cNvPicPr>
            <a:picLocks noChangeAspect="1"/>
          </p:cNvPicPr>
          <p:nvPr/>
        </p:nvPicPr>
        <p:blipFill>
          <a:blip r:embed="rId4"/>
          <a:stretch>
            <a:fillRect/>
          </a:stretch>
        </p:blipFill>
        <p:spPr>
          <a:xfrm>
            <a:off x="4195780" y="3462736"/>
            <a:ext cx="3848635" cy="2918329"/>
          </a:xfrm>
          <a:prstGeom prst="rect">
            <a:avLst/>
          </a:prstGeom>
        </p:spPr>
      </p:pic>
    </p:spTree>
    <p:extLst>
      <p:ext uri="{BB962C8B-B14F-4D97-AF65-F5344CB8AC3E}">
        <p14:creationId xmlns:p14="http://schemas.microsoft.com/office/powerpoint/2010/main" val="4009285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7C630-B3D5-42B6-AA9B-81D2957C038B}"/>
              </a:ext>
            </a:extLst>
          </p:cNvPr>
          <p:cNvSpPr>
            <a:spLocks noGrp="1"/>
          </p:cNvSpPr>
          <p:nvPr>
            <p:ph type="sldNum" sz="quarter" idx="12"/>
          </p:nvPr>
        </p:nvSpPr>
        <p:spPr/>
        <p:txBody>
          <a:bodyPr/>
          <a:lstStyle/>
          <a:p>
            <a:fld id="{E90B6367-F956-425B-8D70-985F97C47ECA}" type="slidenum">
              <a:rPr lang="ar-SA" smtClean="0"/>
              <a:t>17</a:t>
            </a:fld>
            <a:endParaRPr lang="ar-SA"/>
          </a:p>
        </p:txBody>
      </p:sp>
      <p:sp>
        <p:nvSpPr>
          <p:cNvPr id="3" name="Rectangle 2">
            <a:extLst>
              <a:ext uri="{FF2B5EF4-FFF2-40B4-BE49-F238E27FC236}">
                <a16:creationId xmlns:a16="http://schemas.microsoft.com/office/drawing/2014/main" id="{464EAA87-6FA5-4768-8850-6B95E056665C}"/>
              </a:ext>
            </a:extLst>
          </p:cNvPr>
          <p:cNvSpPr/>
          <p:nvPr/>
        </p:nvSpPr>
        <p:spPr>
          <a:xfrm>
            <a:off x="416717" y="487067"/>
            <a:ext cx="2845651" cy="461665"/>
          </a:xfrm>
          <a:prstGeom prst="rect">
            <a:avLst/>
          </a:prstGeom>
        </p:spPr>
        <p:txBody>
          <a:bodyPr wrap="none">
            <a:spAutoFit/>
          </a:bodyPr>
          <a:lstStyle/>
          <a:p>
            <a:r>
              <a:rPr lang="en-US" sz="2400" b="1" dirty="0">
                <a:solidFill>
                  <a:schemeClr val="accent2">
                    <a:lumMod val="50000"/>
                  </a:schemeClr>
                </a:solidFill>
              </a:rPr>
              <a:t>Implementation 2:</a:t>
            </a:r>
            <a:endParaRPr lang="ar-SA" sz="2400" b="1" dirty="0">
              <a:solidFill>
                <a:schemeClr val="accent2">
                  <a:lumMod val="50000"/>
                </a:schemeClr>
              </a:solidFill>
            </a:endParaRPr>
          </a:p>
        </p:txBody>
      </p:sp>
      <p:sp>
        <p:nvSpPr>
          <p:cNvPr id="5" name="Rectangle 1">
            <a:extLst>
              <a:ext uri="{FF2B5EF4-FFF2-40B4-BE49-F238E27FC236}">
                <a16:creationId xmlns:a16="http://schemas.microsoft.com/office/drawing/2014/main" id="{FD258E8C-CFC5-4EE2-BA52-93A024E9D764}"/>
              </a:ext>
            </a:extLst>
          </p:cNvPr>
          <p:cNvSpPr>
            <a:spLocks noChangeArrowheads="1"/>
          </p:cNvSpPr>
          <p:nvPr/>
        </p:nvSpPr>
        <p:spPr bwMode="auto">
          <a:xfrm>
            <a:off x="2357438" y="3308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476A3C1-8BE1-47D6-B278-33DE5E281156}"/>
              </a:ext>
            </a:extLst>
          </p:cNvPr>
          <p:cNvSpPr txBox="1"/>
          <p:nvPr/>
        </p:nvSpPr>
        <p:spPr>
          <a:xfrm>
            <a:off x="562708" y="1209822"/>
            <a:ext cx="4543864" cy="5355312"/>
          </a:xfrm>
          <a:prstGeom prst="rect">
            <a:avLst/>
          </a:prstGeom>
          <a:noFill/>
        </p:spPr>
        <p:txBody>
          <a:bodyPr wrap="square" rtlCol="1">
            <a:spAutoFit/>
          </a:bodyPr>
          <a:lstStyle/>
          <a:p>
            <a:r>
              <a:rPr lang="en-US" dirty="0">
                <a:solidFill>
                  <a:srgbClr val="000000"/>
                </a:solidFill>
                <a:latin typeface="TimesNewRomanPSMT"/>
              </a:rPr>
              <a:t>clc;</a:t>
            </a:r>
            <a:br>
              <a:rPr lang="en-US" dirty="0">
                <a:solidFill>
                  <a:srgbClr val="000000"/>
                </a:solidFill>
                <a:latin typeface="TimesNewRomanPSMT"/>
              </a:rPr>
            </a:br>
            <a:r>
              <a:rPr lang="en-US" dirty="0">
                <a:solidFill>
                  <a:srgbClr val="000000"/>
                </a:solidFill>
                <a:latin typeface="TimesNewRomanPSMT"/>
              </a:rPr>
              <a:t>clear </a:t>
            </a:r>
            <a:r>
              <a:rPr lang="en-US" dirty="0">
                <a:solidFill>
                  <a:srgbClr val="A020F0"/>
                </a:solidFill>
                <a:latin typeface="TimesNewRomanPSMT"/>
              </a:rPr>
              <a:t>all</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close </a:t>
            </a:r>
            <a:r>
              <a:rPr lang="en-US" dirty="0">
                <a:solidFill>
                  <a:srgbClr val="A020F0"/>
                </a:solidFill>
                <a:latin typeface="TimesNewRomanPSMT"/>
              </a:rPr>
              <a:t>all</a:t>
            </a:r>
            <a:r>
              <a:rPr lang="en-US" dirty="0">
                <a:solidFill>
                  <a:srgbClr val="000000"/>
                </a:solidFill>
                <a:latin typeface="TimesNewRomanPSMT"/>
              </a:rPr>
              <a:t>;</a:t>
            </a:r>
            <a:br>
              <a:rPr lang="en-US" dirty="0">
                <a:solidFill>
                  <a:srgbClr val="000000"/>
                </a:solidFill>
                <a:latin typeface="TimesNewRomanPSMT"/>
              </a:rPr>
            </a:br>
            <a:r>
              <a:rPr lang="en-US" dirty="0">
                <a:solidFill>
                  <a:srgbClr val="228B22"/>
                </a:solidFill>
                <a:latin typeface="TimesNewRomanPSMT"/>
              </a:rPr>
              <a:t>%Operations on the independent variable</a:t>
            </a:r>
            <a:br>
              <a:rPr lang="en-US" dirty="0">
                <a:solidFill>
                  <a:srgbClr val="228B22"/>
                </a:solidFill>
                <a:latin typeface="TimesNewRomanPSMT"/>
              </a:rPr>
            </a:br>
            <a:r>
              <a:rPr lang="en-US" dirty="0">
                <a:solidFill>
                  <a:srgbClr val="228B22"/>
                </a:solidFill>
                <a:latin typeface="TimesNewRomanPSMT"/>
              </a:rPr>
              <a:t>%Time shifting of the independent variable</a:t>
            </a:r>
            <a:br>
              <a:rPr lang="en-US" dirty="0">
                <a:solidFill>
                  <a:srgbClr val="228B22"/>
                </a:solidFill>
                <a:latin typeface="TimesNewRomanPSMT"/>
              </a:rPr>
            </a:br>
            <a:r>
              <a:rPr lang="en-US" dirty="0">
                <a:solidFill>
                  <a:srgbClr val="000000"/>
                </a:solidFill>
                <a:latin typeface="TimesNewRomanPSMT"/>
              </a:rPr>
              <a:t>x=input(</a:t>
            </a:r>
            <a:r>
              <a:rPr lang="en-US" dirty="0">
                <a:solidFill>
                  <a:srgbClr val="A020F0"/>
                </a:solidFill>
                <a:latin typeface="TimesNewRomanPSMT"/>
              </a:rPr>
              <a:t>'Enter the input sequence:'</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n0=input(</a:t>
            </a:r>
            <a:r>
              <a:rPr lang="en-US" dirty="0">
                <a:solidFill>
                  <a:srgbClr val="A020F0"/>
                </a:solidFill>
                <a:latin typeface="TimesNewRomanPSMT"/>
              </a:rPr>
              <a:t>'Enter the +</a:t>
            </a:r>
            <a:r>
              <a:rPr lang="en-US" dirty="0" err="1">
                <a:solidFill>
                  <a:srgbClr val="A020F0"/>
                </a:solidFill>
                <a:latin typeface="TimesNewRomanPSMT"/>
              </a:rPr>
              <a:t>ve</a:t>
            </a:r>
            <a:r>
              <a:rPr lang="en-US" dirty="0">
                <a:solidFill>
                  <a:srgbClr val="A020F0"/>
                </a:solidFill>
                <a:latin typeface="TimesNewRomanPSMT"/>
              </a:rPr>
              <a:t> shift:’</a:t>
            </a:r>
            <a:r>
              <a:rPr lang="en-US" dirty="0">
                <a:solidFill>
                  <a:srgbClr val="000000"/>
                </a:solidFill>
                <a:latin typeface="TimesNewRomanPSMT"/>
              </a:rPr>
              <a:t>);</a:t>
            </a:r>
          </a:p>
          <a:p>
            <a:r>
              <a:rPr lang="en-US" dirty="0">
                <a:solidFill>
                  <a:srgbClr val="000000"/>
                </a:solidFill>
                <a:latin typeface="TimesNewRomanPSMT"/>
              </a:rPr>
              <a:t>n1=input(</a:t>
            </a:r>
            <a:r>
              <a:rPr lang="en-US" dirty="0">
                <a:solidFill>
                  <a:srgbClr val="A020F0"/>
                </a:solidFill>
                <a:latin typeface="TimesNewRomanPSMT"/>
              </a:rPr>
              <a:t>'Enter the -</a:t>
            </a:r>
            <a:r>
              <a:rPr lang="en-US" dirty="0" err="1">
                <a:solidFill>
                  <a:srgbClr val="A020F0"/>
                </a:solidFill>
                <a:latin typeface="TimesNewRomanPSMT"/>
              </a:rPr>
              <a:t>ve</a:t>
            </a:r>
            <a:r>
              <a:rPr lang="en-US" dirty="0">
                <a:solidFill>
                  <a:srgbClr val="A020F0"/>
                </a:solidFill>
                <a:latin typeface="TimesNewRomanPSMT"/>
              </a:rPr>
              <a:t> shift:'</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l=length(x);</a:t>
            </a:r>
            <a:br>
              <a:rPr lang="en-US" dirty="0">
                <a:solidFill>
                  <a:srgbClr val="000000"/>
                </a:solidFill>
                <a:latin typeface="TimesNewRomanPSMT"/>
              </a:rPr>
            </a:br>
            <a:r>
              <a:rPr lang="en-US" dirty="0">
                <a:solidFill>
                  <a:srgbClr val="000000"/>
                </a:solidFill>
                <a:latin typeface="TimesNewRomanPSMT"/>
              </a:rPr>
              <a:t>subplot(2,2,1);</a:t>
            </a:r>
            <a:br>
              <a:rPr lang="en-US" dirty="0">
                <a:solidFill>
                  <a:srgbClr val="000000"/>
                </a:solidFill>
                <a:latin typeface="TimesNewRomanPSMT"/>
              </a:rPr>
            </a:br>
            <a:r>
              <a:rPr lang="en-US" dirty="0">
                <a:solidFill>
                  <a:srgbClr val="000000"/>
                </a:solidFill>
                <a:latin typeface="TimesNewRomanPSMT"/>
              </a:rPr>
              <a:t>stem(0:l-1,x);</a:t>
            </a:r>
            <a:br>
              <a:rPr lang="en-US" dirty="0">
                <a:solidFill>
                  <a:srgbClr val="000000"/>
                </a:solidFill>
                <a:latin typeface="TimesNewRomanPSMT"/>
              </a:rPr>
            </a:br>
            <a:r>
              <a:rPr lang="en-US" dirty="0">
                <a:solidFill>
                  <a:srgbClr val="000000"/>
                </a:solidFill>
                <a:latin typeface="TimesNewRomanPSMT"/>
              </a:rPr>
              <a:t>xlabel(</a:t>
            </a:r>
            <a:r>
              <a:rPr lang="en-US" dirty="0">
                <a:solidFill>
                  <a:srgbClr val="A020F0"/>
                </a:solidFill>
                <a:latin typeface="TimesNewRomanPSMT"/>
              </a:rPr>
              <a:t>'time'</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ylabel(</a:t>
            </a:r>
            <a:r>
              <a:rPr lang="en-US" dirty="0">
                <a:solidFill>
                  <a:srgbClr val="A020F0"/>
                </a:solidFill>
                <a:latin typeface="TimesNewRomanPSMT"/>
              </a:rPr>
              <a:t>'Amplitude'</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title(</a:t>
            </a:r>
            <a:r>
              <a:rPr lang="en-US" dirty="0">
                <a:solidFill>
                  <a:srgbClr val="A020F0"/>
                </a:solidFill>
                <a:latin typeface="TimesNewRomanPSMT"/>
              </a:rPr>
              <a:t>'Input signal'</a:t>
            </a:r>
            <a:r>
              <a:rPr lang="en-US" dirty="0">
                <a:solidFill>
                  <a:srgbClr val="000000"/>
                </a:solidFill>
                <a:latin typeface="TimesNewRomanPSMT"/>
              </a:rPr>
              <a:t>);</a:t>
            </a:r>
            <a:br>
              <a:rPr lang="en-US" dirty="0">
                <a:solidFill>
                  <a:srgbClr val="000000"/>
                </a:solidFill>
                <a:latin typeface="TimesNewRomanPSMT"/>
              </a:rPr>
            </a:br>
            <a:r>
              <a:rPr lang="en-US" dirty="0" err="1">
                <a:solidFill>
                  <a:srgbClr val="000000"/>
                </a:solidFill>
                <a:latin typeface="TimesNewRomanPSMT"/>
              </a:rPr>
              <a:t>i</a:t>
            </a:r>
            <a:r>
              <a:rPr lang="en-US" dirty="0">
                <a:solidFill>
                  <a:srgbClr val="000000"/>
                </a:solidFill>
                <a:latin typeface="TimesNewRomanPSMT"/>
              </a:rPr>
              <a:t>=n0:l+n0-1;</a:t>
            </a:r>
            <a:br>
              <a:rPr lang="en-US" dirty="0">
                <a:solidFill>
                  <a:srgbClr val="000000"/>
                </a:solidFill>
                <a:latin typeface="TimesNewRomanPSMT"/>
              </a:rPr>
            </a:br>
            <a:r>
              <a:rPr lang="en-US" dirty="0">
                <a:solidFill>
                  <a:srgbClr val="000000"/>
                </a:solidFill>
                <a:latin typeface="TimesNewRomanPSMT"/>
              </a:rPr>
              <a:t>j=n1:l+n1-1;</a:t>
            </a:r>
            <a:br>
              <a:rPr lang="en-US" dirty="0">
                <a:solidFill>
                  <a:srgbClr val="000000"/>
                </a:solidFill>
                <a:latin typeface="TimesNewRomanPSMT"/>
              </a:rPr>
            </a:br>
            <a:r>
              <a:rPr lang="en-US" dirty="0">
                <a:solidFill>
                  <a:srgbClr val="000000"/>
                </a:solidFill>
                <a:latin typeface="TimesNewRomanPSMT"/>
              </a:rPr>
              <a:t>subplot(2,2,2);</a:t>
            </a:r>
            <a:br>
              <a:rPr lang="en-US" dirty="0">
                <a:solidFill>
                  <a:srgbClr val="000000"/>
                </a:solidFill>
                <a:latin typeface="TimesNewRomanPSMT"/>
              </a:rPr>
            </a:br>
            <a:endParaRPr lang="en-US" dirty="0"/>
          </a:p>
          <a:p>
            <a:endParaRPr lang="ar-SA" dirty="0"/>
          </a:p>
        </p:txBody>
      </p:sp>
      <p:sp>
        <p:nvSpPr>
          <p:cNvPr id="8" name="Rectangle 2">
            <a:extLst>
              <a:ext uri="{FF2B5EF4-FFF2-40B4-BE49-F238E27FC236}">
                <a16:creationId xmlns:a16="http://schemas.microsoft.com/office/drawing/2014/main" id="{6F6E7866-054F-4487-ACF1-B14CA03148B9}"/>
              </a:ext>
            </a:extLst>
          </p:cNvPr>
          <p:cNvSpPr>
            <a:spLocks noChangeArrowheads="1"/>
          </p:cNvSpPr>
          <p:nvPr/>
        </p:nvSpPr>
        <p:spPr bwMode="auto">
          <a:xfrm>
            <a:off x="3101975" y="21605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72792F7E-067D-4378-AE6B-FA51C91EF947}"/>
              </a:ext>
            </a:extLst>
          </p:cNvPr>
          <p:cNvSpPr txBox="1"/>
          <p:nvPr/>
        </p:nvSpPr>
        <p:spPr>
          <a:xfrm>
            <a:off x="6131366" y="1223890"/>
            <a:ext cx="3703196" cy="4524315"/>
          </a:xfrm>
          <a:prstGeom prst="rect">
            <a:avLst/>
          </a:prstGeom>
          <a:noFill/>
        </p:spPr>
        <p:txBody>
          <a:bodyPr wrap="square" rtlCol="1">
            <a:spAutoFit/>
          </a:bodyPr>
          <a:lstStyle/>
          <a:p>
            <a:r>
              <a:rPr lang="en-US" dirty="0">
                <a:solidFill>
                  <a:srgbClr val="000000"/>
                </a:solidFill>
                <a:latin typeface="TimesNewRomanPSMT"/>
              </a:rPr>
              <a:t>stem(</a:t>
            </a:r>
            <a:r>
              <a:rPr lang="en-US" dirty="0" err="1">
                <a:solidFill>
                  <a:srgbClr val="000000"/>
                </a:solidFill>
                <a:latin typeface="TimesNewRomanPSMT"/>
              </a:rPr>
              <a:t>i,x</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xlabel(</a:t>
            </a:r>
            <a:r>
              <a:rPr lang="en-US" dirty="0">
                <a:solidFill>
                  <a:srgbClr val="A020F0"/>
                </a:solidFill>
                <a:latin typeface="TimesNewRomanPSMT"/>
              </a:rPr>
              <a:t>'time'</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ylabel(</a:t>
            </a:r>
            <a:r>
              <a:rPr lang="en-US" dirty="0">
                <a:solidFill>
                  <a:srgbClr val="A020F0"/>
                </a:solidFill>
                <a:latin typeface="TimesNewRomanPSMT"/>
              </a:rPr>
              <a:t>'Amplitude'</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title(</a:t>
            </a:r>
            <a:r>
              <a:rPr lang="en-US" dirty="0">
                <a:solidFill>
                  <a:srgbClr val="A020F0"/>
                </a:solidFill>
                <a:latin typeface="TimesNewRomanPSMT"/>
              </a:rPr>
              <a:t>'Positive shifted signal'</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subplot(2,2,3);</a:t>
            </a:r>
            <a:br>
              <a:rPr lang="en-US" dirty="0">
                <a:solidFill>
                  <a:srgbClr val="000000"/>
                </a:solidFill>
                <a:latin typeface="TimesNewRomanPSMT"/>
              </a:rPr>
            </a:br>
            <a:r>
              <a:rPr lang="en-US" dirty="0">
                <a:solidFill>
                  <a:srgbClr val="000000"/>
                </a:solidFill>
                <a:latin typeface="TimesNewRomanPSMT"/>
              </a:rPr>
              <a:t>stem(</a:t>
            </a:r>
            <a:r>
              <a:rPr lang="en-US" dirty="0" err="1">
                <a:solidFill>
                  <a:srgbClr val="000000"/>
                </a:solidFill>
                <a:latin typeface="TimesNewRomanPSMT"/>
              </a:rPr>
              <a:t>j,x</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xlabel(</a:t>
            </a:r>
            <a:r>
              <a:rPr lang="en-US" dirty="0">
                <a:solidFill>
                  <a:srgbClr val="A020F0"/>
                </a:solidFill>
                <a:latin typeface="TimesNewRomanPSMT"/>
              </a:rPr>
              <a:t>'time'</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ylabel(</a:t>
            </a:r>
            <a:r>
              <a:rPr lang="en-US" dirty="0">
                <a:solidFill>
                  <a:srgbClr val="A020F0"/>
                </a:solidFill>
                <a:latin typeface="TimesNewRomanPSMT"/>
              </a:rPr>
              <a:t>'</a:t>
            </a:r>
            <a:r>
              <a:rPr lang="en-US" dirty="0" err="1">
                <a:solidFill>
                  <a:srgbClr val="A020F0"/>
                </a:solidFill>
                <a:latin typeface="TimesNewRomanPSMT"/>
              </a:rPr>
              <a:t>Amnplitude</a:t>
            </a:r>
            <a:r>
              <a:rPr lang="en-US" dirty="0">
                <a:solidFill>
                  <a:srgbClr val="A020F0"/>
                </a:solidFill>
                <a:latin typeface="TimesNewRomanPSMT"/>
              </a:rPr>
              <a:t>'</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title(</a:t>
            </a:r>
            <a:r>
              <a:rPr lang="en-US" dirty="0">
                <a:solidFill>
                  <a:srgbClr val="A020F0"/>
                </a:solidFill>
                <a:latin typeface="TimesNewRomanPSMT"/>
              </a:rPr>
              <a:t>'Negative shifted signal'</a:t>
            </a:r>
            <a:r>
              <a:rPr lang="en-US" dirty="0">
                <a:solidFill>
                  <a:srgbClr val="000000"/>
                </a:solidFill>
                <a:latin typeface="TimesNewRomanPSMT"/>
              </a:rPr>
              <a:t>);</a:t>
            </a:r>
            <a:br>
              <a:rPr lang="en-US" dirty="0">
                <a:solidFill>
                  <a:srgbClr val="000000"/>
                </a:solidFill>
                <a:latin typeface="TimesNewRomanPSMT"/>
              </a:rPr>
            </a:br>
            <a:r>
              <a:rPr lang="en-US" dirty="0">
                <a:solidFill>
                  <a:srgbClr val="228B22"/>
                </a:solidFill>
                <a:latin typeface="TimesNewRomanPSMT"/>
              </a:rPr>
              <a:t>%Time reversal</a:t>
            </a:r>
            <a:br>
              <a:rPr lang="en-US" dirty="0">
                <a:solidFill>
                  <a:srgbClr val="228B22"/>
                </a:solidFill>
                <a:latin typeface="TimesNewRomanPSMT"/>
              </a:rPr>
            </a:br>
            <a:r>
              <a:rPr lang="en-US" dirty="0">
                <a:solidFill>
                  <a:srgbClr val="000000"/>
                </a:solidFill>
                <a:latin typeface="TimesNewRomanPSMT"/>
              </a:rPr>
              <a:t>subplot(2,2,4);</a:t>
            </a:r>
            <a:br>
              <a:rPr lang="en-US" dirty="0">
                <a:solidFill>
                  <a:srgbClr val="000000"/>
                </a:solidFill>
                <a:latin typeface="TimesNewRomanPSMT"/>
              </a:rPr>
            </a:br>
            <a:r>
              <a:rPr lang="en-US" dirty="0">
                <a:solidFill>
                  <a:srgbClr val="000000"/>
                </a:solidFill>
                <a:latin typeface="TimesNewRomanPSMT"/>
              </a:rPr>
              <a:t>stem(-1*(0:l-1),x);</a:t>
            </a:r>
            <a:br>
              <a:rPr lang="en-US" dirty="0">
                <a:solidFill>
                  <a:srgbClr val="000000"/>
                </a:solidFill>
                <a:latin typeface="TimesNewRomanPSMT"/>
              </a:rPr>
            </a:br>
            <a:r>
              <a:rPr lang="en-US" dirty="0">
                <a:solidFill>
                  <a:srgbClr val="000000"/>
                </a:solidFill>
                <a:latin typeface="TimesNewRomanPSMT"/>
              </a:rPr>
              <a:t>xlabel(</a:t>
            </a:r>
            <a:r>
              <a:rPr lang="en-US" dirty="0">
                <a:solidFill>
                  <a:srgbClr val="A020F0"/>
                </a:solidFill>
                <a:latin typeface="TimesNewRomanPSMT"/>
              </a:rPr>
              <a:t>'time'</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ylabel(</a:t>
            </a:r>
            <a:r>
              <a:rPr lang="en-US" dirty="0">
                <a:solidFill>
                  <a:srgbClr val="A020F0"/>
                </a:solidFill>
                <a:latin typeface="TimesNewRomanPSMT"/>
              </a:rPr>
              <a:t>'Amplitude'</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title(</a:t>
            </a:r>
            <a:r>
              <a:rPr lang="en-US" dirty="0">
                <a:solidFill>
                  <a:srgbClr val="A020F0"/>
                </a:solidFill>
                <a:latin typeface="TimesNewRomanPSMT"/>
              </a:rPr>
              <a:t>'Time reversal signal'</a:t>
            </a:r>
            <a:r>
              <a:rPr lang="en-US" dirty="0">
                <a:solidFill>
                  <a:srgbClr val="000000"/>
                </a:solidFill>
                <a:latin typeface="TimesNewRomanPSMT"/>
              </a:rPr>
              <a:t>);</a:t>
            </a:r>
            <a:endParaRPr lang="en-US" sz="3200" dirty="0"/>
          </a:p>
          <a:p>
            <a:endParaRPr lang="ar-SA" dirty="0"/>
          </a:p>
        </p:txBody>
      </p:sp>
      <p:cxnSp>
        <p:nvCxnSpPr>
          <p:cNvPr id="11" name="Straight Connector 10">
            <a:extLst>
              <a:ext uri="{FF2B5EF4-FFF2-40B4-BE49-F238E27FC236}">
                <a16:creationId xmlns:a16="http://schemas.microsoft.com/office/drawing/2014/main" id="{CA47ABDF-F8E9-4794-9FE4-9EB73B8824E0}"/>
              </a:ext>
            </a:extLst>
          </p:cNvPr>
          <p:cNvCxnSpPr/>
          <p:nvPr/>
        </p:nvCxnSpPr>
        <p:spPr>
          <a:xfrm>
            <a:off x="5148775" y="1308113"/>
            <a:ext cx="0" cy="5098374"/>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9231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DB2109-D8CD-4F80-B9C1-168C6C9FD58E}"/>
              </a:ext>
            </a:extLst>
          </p:cNvPr>
          <p:cNvSpPr>
            <a:spLocks noGrp="1"/>
          </p:cNvSpPr>
          <p:nvPr>
            <p:ph type="sldNum" sz="quarter" idx="12"/>
          </p:nvPr>
        </p:nvSpPr>
        <p:spPr>
          <a:xfrm>
            <a:off x="8590663" y="6829153"/>
            <a:ext cx="683339" cy="365125"/>
          </a:xfrm>
        </p:spPr>
        <p:txBody>
          <a:bodyPr/>
          <a:lstStyle/>
          <a:p>
            <a:fld id="{E90B6367-F956-425B-8D70-985F97C47ECA}" type="slidenum">
              <a:rPr lang="ar-SA" smtClean="0"/>
              <a:t>18</a:t>
            </a:fld>
            <a:endParaRPr lang="ar-SA"/>
          </a:p>
        </p:txBody>
      </p:sp>
      <p:pic>
        <p:nvPicPr>
          <p:cNvPr id="3" name="Picture 2">
            <a:extLst>
              <a:ext uri="{FF2B5EF4-FFF2-40B4-BE49-F238E27FC236}">
                <a16:creationId xmlns:a16="http://schemas.microsoft.com/office/drawing/2014/main" id="{2B89DBD7-09EE-48C5-82D4-BE66A5D1E851}"/>
              </a:ext>
            </a:extLst>
          </p:cNvPr>
          <p:cNvPicPr>
            <a:picLocks noChangeAspect="1"/>
          </p:cNvPicPr>
          <p:nvPr/>
        </p:nvPicPr>
        <p:blipFill>
          <a:blip r:embed="rId2"/>
          <a:stretch>
            <a:fillRect/>
          </a:stretch>
        </p:blipFill>
        <p:spPr>
          <a:xfrm>
            <a:off x="942536" y="999623"/>
            <a:ext cx="5519224" cy="1384421"/>
          </a:xfrm>
          <a:prstGeom prst="rect">
            <a:avLst/>
          </a:prstGeom>
        </p:spPr>
      </p:pic>
      <p:sp>
        <p:nvSpPr>
          <p:cNvPr id="4" name="Rectangle 3">
            <a:extLst>
              <a:ext uri="{FF2B5EF4-FFF2-40B4-BE49-F238E27FC236}">
                <a16:creationId xmlns:a16="http://schemas.microsoft.com/office/drawing/2014/main" id="{50D2E5EA-DC2F-4338-839D-331C40D18D45}"/>
              </a:ext>
            </a:extLst>
          </p:cNvPr>
          <p:cNvSpPr/>
          <p:nvPr/>
        </p:nvSpPr>
        <p:spPr>
          <a:xfrm>
            <a:off x="536205" y="257924"/>
            <a:ext cx="2406190" cy="523220"/>
          </a:xfrm>
          <a:prstGeom prst="rect">
            <a:avLst/>
          </a:prstGeom>
        </p:spPr>
        <p:txBody>
          <a:bodyPr wrap="square">
            <a:spAutoFit/>
          </a:bodyPr>
          <a:lstStyle/>
          <a:p>
            <a:r>
              <a:rPr lang="en-US" sz="2800" b="1" dirty="0">
                <a:solidFill>
                  <a:schemeClr val="accent2">
                    <a:lumMod val="50000"/>
                  </a:schemeClr>
                </a:solidFill>
              </a:rPr>
              <a:t>&gt;&gt; Solution:</a:t>
            </a:r>
            <a:endParaRPr lang="ar-SA" sz="2800" b="1" dirty="0">
              <a:solidFill>
                <a:schemeClr val="accent2">
                  <a:lumMod val="50000"/>
                </a:schemeClr>
              </a:solidFill>
            </a:endParaRPr>
          </a:p>
        </p:txBody>
      </p:sp>
      <p:pic>
        <p:nvPicPr>
          <p:cNvPr id="5" name="Picture 4">
            <a:extLst>
              <a:ext uri="{FF2B5EF4-FFF2-40B4-BE49-F238E27FC236}">
                <a16:creationId xmlns:a16="http://schemas.microsoft.com/office/drawing/2014/main" id="{6DA92C7B-6155-4A5B-94BD-1CC0B2A785A6}"/>
              </a:ext>
            </a:extLst>
          </p:cNvPr>
          <p:cNvPicPr>
            <a:picLocks noChangeAspect="1"/>
          </p:cNvPicPr>
          <p:nvPr/>
        </p:nvPicPr>
        <p:blipFill>
          <a:blip r:embed="rId3"/>
          <a:stretch>
            <a:fillRect/>
          </a:stretch>
        </p:blipFill>
        <p:spPr>
          <a:xfrm>
            <a:off x="1055079" y="2602523"/>
            <a:ext cx="6288258" cy="4087995"/>
          </a:xfrm>
          <a:prstGeom prst="rect">
            <a:avLst/>
          </a:prstGeom>
        </p:spPr>
      </p:pic>
    </p:spTree>
    <p:extLst>
      <p:ext uri="{BB962C8B-B14F-4D97-AF65-F5344CB8AC3E}">
        <p14:creationId xmlns:p14="http://schemas.microsoft.com/office/powerpoint/2010/main" val="802720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754858-7EC3-42A7-9584-417572E3509D}"/>
              </a:ext>
            </a:extLst>
          </p:cNvPr>
          <p:cNvSpPr>
            <a:spLocks noGrp="1"/>
          </p:cNvSpPr>
          <p:nvPr>
            <p:ph type="sldNum" sz="quarter" idx="12"/>
          </p:nvPr>
        </p:nvSpPr>
        <p:spPr/>
        <p:txBody>
          <a:bodyPr/>
          <a:lstStyle/>
          <a:p>
            <a:fld id="{E90B6367-F956-425B-8D70-985F97C47ECA}" type="slidenum">
              <a:rPr lang="ar-SA" smtClean="0"/>
              <a:t>19</a:t>
            </a:fld>
            <a:endParaRPr lang="ar-SA"/>
          </a:p>
        </p:txBody>
      </p:sp>
      <p:sp>
        <p:nvSpPr>
          <p:cNvPr id="3" name="Rectangle 2">
            <a:extLst>
              <a:ext uri="{FF2B5EF4-FFF2-40B4-BE49-F238E27FC236}">
                <a16:creationId xmlns:a16="http://schemas.microsoft.com/office/drawing/2014/main" id="{EB3F03C1-A99F-4159-8791-725C9E6C5FDB}"/>
              </a:ext>
            </a:extLst>
          </p:cNvPr>
          <p:cNvSpPr/>
          <p:nvPr/>
        </p:nvSpPr>
        <p:spPr>
          <a:xfrm>
            <a:off x="346378" y="304186"/>
            <a:ext cx="3289683" cy="523220"/>
          </a:xfrm>
          <a:prstGeom prst="rect">
            <a:avLst/>
          </a:prstGeom>
        </p:spPr>
        <p:txBody>
          <a:bodyPr wrap="none">
            <a:spAutoFit/>
          </a:bodyPr>
          <a:lstStyle/>
          <a:p>
            <a:r>
              <a:rPr lang="en-US" sz="2800" b="1" dirty="0">
                <a:solidFill>
                  <a:schemeClr val="accent2">
                    <a:lumMod val="50000"/>
                  </a:schemeClr>
                </a:solidFill>
              </a:rPr>
              <a:t>Implementation 3:</a:t>
            </a:r>
            <a:endParaRPr lang="ar-SA" sz="2800" b="1" dirty="0">
              <a:solidFill>
                <a:schemeClr val="accent2">
                  <a:lumMod val="50000"/>
                </a:schemeClr>
              </a:solidFill>
            </a:endParaRPr>
          </a:p>
        </p:txBody>
      </p:sp>
      <p:sp>
        <p:nvSpPr>
          <p:cNvPr id="5" name="Rectangle 1">
            <a:extLst>
              <a:ext uri="{FF2B5EF4-FFF2-40B4-BE49-F238E27FC236}">
                <a16:creationId xmlns:a16="http://schemas.microsoft.com/office/drawing/2014/main" id="{5E6ACB15-62EA-4F3A-8801-716ECCA7C557}"/>
              </a:ext>
            </a:extLst>
          </p:cNvPr>
          <p:cNvSpPr>
            <a:spLocks noChangeArrowheads="1"/>
          </p:cNvSpPr>
          <p:nvPr/>
        </p:nvSpPr>
        <p:spPr bwMode="auto">
          <a:xfrm>
            <a:off x="2357438" y="3308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2965289-3DE1-4CF0-808A-A3CBFE63C19E}"/>
              </a:ext>
            </a:extLst>
          </p:cNvPr>
          <p:cNvSpPr txBox="1"/>
          <p:nvPr/>
        </p:nvSpPr>
        <p:spPr>
          <a:xfrm>
            <a:off x="576776" y="1181686"/>
            <a:ext cx="4783016" cy="5632311"/>
          </a:xfrm>
          <a:prstGeom prst="rect">
            <a:avLst/>
          </a:prstGeom>
          <a:noFill/>
        </p:spPr>
        <p:txBody>
          <a:bodyPr wrap="square" rtlCol="1">
            <a:spAutoFit/>
          </a:bodyPr>
          <a:lstStyle/>
          <a:p>
            <a:r>
              <a:rPr lang="en-US" dirty="0">
                <a:solidFill>
                  <a:srgbClr val="000000"/>
                </a:solidFill>
                <a:latin typeface="TimesNewRomanPSMT"/>
              </a:rPr>
              <a:t>clc;</a:t>
            </a:r>
            <a:br>
              <a:rPr lang="en-US" dirty="0">
                <a:solidFill>
                  <a:srgbClr val="000000"/>
                </a:solidFill>
                <a:latin typeface="TimesNewRomanPSMT"/>
              </a:rPr>
            </a:br>
            <a:r>
              <a:rPr lang="en-US" dirty="0">
                <a:solidFill>
                  <a:srgbClr val="000000"/>
                </a:solidFill>
                <a:latin typeface="TimesNewRomanPSMT"/>
              </a:rPr>
              <a:t>clear </a:t>
            </a:r>
            <a:r>
              <a:rPr lang="en-US" dirty="0">
                <a:solidFill>
                  <a:srgbClr val="A020F0"/>
                </a:solidFill>
                <a:latin typeface="TimesNewRomanPSMT"/>
              </a:rPr>
              <a:t>all</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close </a:t>
            </a:r>
            <a:r>
              <a:rPr lang="en-US" dirty="0">
                <a:solidFill>
                  <a:srgbClr val="A020F0"/>
                </a:solidFill>
                <a:latin typeface="TimesNewRomanPSMT"/>
              </a:rPr>
              <a:t>all</a:t>
            </a:r>
            <a:r>
              <a:rPr lang="en-US" dirty="0">
                <a:solidFill>
                  <a:srgbClr val="000000"/>
                </a:solidFill>
                <a:latin typeface="TimesNewRomanPSMT"/>
              </a:rPr>
              <a:t>;</a:t>
            </a:r>
            <a:br>
              <a:rPr lang="en-US" dirty="0">
                <a:solidFill>
                  <a:srgbClr val="000000"/>
                </a:solidFill>
                <a:latin typeface="TimesNewRomanPSMT"/>
              </a:rPr>
            </a:br>
            <a:r>
              <a:rPr lang="en-US" dirty="0">
                <a:solidFill>
                  <a:srgbClr val="228B22"/>
                </a:solidFill>
                <a:latin typeface="TimesNewRomanPSMT"/>
              </a:rPr>
              <a:t>%Arithmetic operations on signals</a:t>
            </a:r>
            <a:br>
              <a:rPr lang="en-US" dirty="0">
                <a:solidFill>
                  <a:srgbClr val="228B22"/>
                </a:solidFill>
                <a:latin typeface="TimesNewRomanPSMT"/>
              </a:rPr>
            </a:br>
            <a:r>
              <a:rPr lang="en-US" dirty="0">
                <a:solidFill>
                  <a:srgbClr val="228B22"/>
                </a:solidFill>
                <a:latin typeface="TimesNewRomanPSMT"/>
              </a:rPr>
              <a:t>%Addition and multiplication of two signals</a:t>
            </a:r>
            <a:br>
              <a:rPr lang="en-US" dirty="0">
                <a:solidFill>
                  <a:srgbClr val="228B22"/>
                </a:solidFill>
                <a:latin typeface="TimesNewRomanPSMT"/>
              </a:rPr>
            </a:br>
            <a:r>
              <a:rPr lang="en-US" dirty="0">
                <a:solidFill>
                  <a:srgbClr val="000000"/>
                </a:solidFill>
                <a:latin typeface="TimesNewRomanPSMT"/>
              </a:rPr>
              <a:t>x1=input(</a:t>
            </a:r>
            <a:r>
              <a:rPr lang="en-US" dirty="0">
                <a:solidFill>
                  <a:srgbClr val="A020F0"/>
                </a:solidFill>
                <a:latin typeface="TimesNewRomanPSMT"/>
              </a:rPr>
              <a:t>'Enter the sequence of first signal:'</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x2=input(</a:t>
            </a:r>
            <a:r>
              <a:rPr lang="en-US" dirty="0">
                <a:solidFill>
                  <a:srgbClr val="A020F0"/>
                </a:solidFill>
                <a:latin typeface="TimesNewRomanPSMT"/>
              </a:rPr>
              <a:t>'Enter the sequence of second signal:’</a:t>
            </a:r>
            <a:r>
              <a:rPr lang="en-US" dirty="0">
                <a:solidFill>
                  <a:srgbClr val="000000"/>
                </a:solidFill>
                <a:latin typeface="TimesNewRomanPSMT"/>
              </a:rPr>
              <a:t>);</a:t>
            </a:r>
          </a:p>
          <a:p>
            <a:r>
              <a:rPr lang="en-US" dirty="0">
                <a:solidFill>
                  <a:srgbClr val="000000"/>
                </a:solidFill>
                <a:latin typeface="TimesNewRomanPSMT"/>
              </a:rPr>
              <a:t>subplot(2,2,1);</a:t>
            </a:r>
          </a:p>
          <a:p>
            <a:r>
              <a:rPr lang="en-US" dirty="0">
                <a:solidFill>
                  <a:srgbClr val="000000"/>
                </a:solidFill>
                <a:latin typeface="TimesNewRomanPSMT"/>
              </a:rPr>
              <a:t>stem(0:l1-1,x1);</a:t>
            </a:r>
            <a:br>
              <a:rPr lang="en-US" dirty="0">
                <a:solidFill>
                  <a:srgbClr val="000000"/>
                </a:solidFill>
                <a:latin typeface="TimesNewRomanPSMT"/>
              </a:rPr>
            </a:br>
            <a:r>
              <a:rPr lang="en-US" dirty="0">
                <a:solidFill>
                  <a:srgbClr val="000000"/>
                </a:solidFill>
                <a:latin typeface="TimesNewRomanPSMT"/>
              </a:rPr>
              <a:t>xlabel(</a:t>
            </a:r>
            <a:r>
              <a:rPr lang="en-US" dirty="0">
                <a:solidFill>
                  <a:srgbClr val="A020F0"/>
                </a:solidFill>
                <a:latin typeface="TimesNewRomanPSMT"/>
              </a:rPr>
              <a:t>'time'</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ylabel(</a:t>
            </a:r>
            <a:r>
              <a:rPr lang="en-US" dirty="0">
                <a:solidFill>
                  <a:srgbClr val="A020F0"/>
                </a:solidFill>
                <a:latin typeface="TimesNewRomanPSMT"/>
              </a:rPr>
              <a:t>'Amplitude'</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title(</a:t>
            </a:r>
            <a:r>
              <a:rPr lang="en-US" dirty="0">
                <a:solidFill>
                  <a:srgbClr val="A020F0"/>
                </a:solidFill>
                <a:latin typeface="TimesNewRomanPSMT"/>
              </a:rPr>
              <a:t>'Input sequence 1'</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subplot(2,2,2);</a:t>
            </a:r>
            <a:br>
              <a:rPr lang="en-US" dirty="0">
                <a:solidFill>
                  <a:srgbClr val="000000"/>
                </a:solidFill>
                <a:latin typeface="TimesNewRomanPSMT"/>
              </a:rPr>
            </a:br>
            <a:r>
              <a:rPr lang="en-US" dirty="0">
                <a:solidFill>
                  <a:srgbClr val="000000"/>
                </a:solidFill>
                <a:latin typeface="TimesNewRomanPSMT"/>
              </a:rPr>
              <a:t>stem(0:l2-1,x2);</a:t>
            </a:r>
            <a:br>
              <a:rPr lang="en-US" dirty="0">
                <a:solidFill>
                  <a:srgbClr val="000000"/>
                </a:solidFill>
                <a:latin typeface="TimesNewRomanPSMT"/>
              </a:rPr>
            </a:br>
            <a:r>
              <a:rPr lang="en-US" dirty="0">
                <a:solidFill>
                  <a:srgbClr val="000000"/>
                </a:solidFill>
                <a:latin typeface="TimesNewRomanPSMT"/>
              </a:rPr>
              <a:t>xlabel(</a:t>
            </a:r>
            <a:r>
              <a:rPr lang="en-US" dirty="0">
                <a:solidFill>
                  <a:srgbClr val="A020F0"/>
                </a:solidFill>
                <a:latin typeface="TimesNewRomanPSMT"/>
              </a:rPr>
              <a:t>'time'</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ylabel(</a:t>
            </a:r>
            <a:r>
              <a:rPr lang="en-US" dirty="0">
                <a:solidFill>
                  <a:srgbClr val="A020F0"/>
                </a:solidFill>
                <a:latin typeface="TimesNewRomanPSMT"/>
              </a:rPr>
              <a:t>'Amplitude'</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title(</a:t>
            </a:r>
            <a:r>
              <a:rPr lang="en-US" dirty="0">
                <a:solidFill>
                  <a:srgbClr val="A020F0"/>
                </a:solidFill>
                <a:latin typeface="TimesNewRomanPSMT"/>
              </a:rPr>
              <a:t>'Input sequence 2'</a:t>
            </a:r>
            <a:r>
              <a:rPr lang="en-US" dirty="0">
                <a:solidFill>
                  <a:srgbClr val="000000"/>
                </a:solidFill>
                <a:latin typeface="TimesNewRomanPSMT"/>
              </a:rPr>
              <a:t>);</a:t>
            </a:r>
            <a:endParaRPr lang="en-US" dirty="0"/>
          </a:p>
          <a:p>
            <a:endParaRPr lang="en-US" dirty="0"/>
          </a:p>
          <a:p>
            <a:endParaRPr lang="en-US" dirty="0"/>
          </a:p>
          <a:p>
            <a:endParaRPr lang="ar-SA" dirty="0"/>
          </a:p>
        </p:txBody>
      </p:sp>
      <p:sp>
        <p:nvSpPr>
          <p:cNvPr id="10" name="Rectangle 3">
            <a:extLst>
              <a:ext uri="{FF2B5EF4-FFF2-40B4-BE49-F238E27FC236}">
                <a16:creationId xmlns:a16="http://schemas.microsoft.com/office/drawing/2014/main" id="{67E01D36-B2BD-4D7E-9A6C-19F2DB1D70A2}"/>
              </a:ext>
            </a:extLst>
          </p:cNvPr>
          <p:cNvSpPr>
            <a:spLocks noChangeArrowheads="1"/>
          </p:cNvSpPr>
          <p:nvPr/>
        </p:nvSpPr>
        <p:spPr bwMode="auto">
          <a:xfrm>
            <a:off x="2357438"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cxnSp>
        <p:nvCxnSpPr>
          <p:cNvPr id="12" name="Straight Connector 11">
            <a:extLst>
              <a:ext uri="{FF2B5EF4-FFF2-40B4-BE49-F238E27FC236}">
                <a16:creationId xmlns:a16="http://schemas.microsoft.com/office/drawing/2014/main" id="{3410C8EE-FB32-4C05-9B13-1CB80F02EFDB}"/>
              </a:ext>
            </a:extLst>
          </p:cNvPr>
          <p:cNvCxnSpPr/>
          <p:nvPr/>
        </p:nvCxnSpPr>
        <p:spPr>
          <a:xfrm>
            <a:off x="5387927" y="1335713"/>
            <a:ext cx="0" cy="5224800"/>
          </a:xfrm>
          <a:prstGeom prst="line">
            <a:avLst/>
          </a:prstGeom>
        </p:spPr>
        <p:style>
          <a:lnRef idx="3">
            <a:schemeClr val="accent1"/>
          </a:lnRef>
          <a:fillRef idx="0">
            <a:schemeClr val="accent1"/>
          </a:fillRef>
          <a:effectRef idx="2">
            <a:schemeClr val="accent1"/>
          </a:effectRef>
          <a:fontRef idx="minor">
            <a:schemeClr val="tx1"/>
          </a:fontRef>
        </p:style>
      </p:cxnSp>
      <p:sp>
        <p:nvSpPr>
          <p:cNvPr id="14" name="Rectangle 4">
            <a:extLst>
              <a:ext uri="{FF2B5EF4-FFF2-40B4-BE49-F238E27FC236}">
                <a16:creationId xmlns:a16="http://schemas.microsoft.com/office/drawing/2014/main" id="{4FBE9337-3435-45BA-9610-E8B87975A1EB}"/>
              </a:ext>
            </a:extLst>
          </p:cNvPr>
          <p:cNvSpPr>
            <a:spLocks noChangeArrowheads="1"/>
          </p:cNvSpPr>
          <p:nvPr/>
        </p:nvSpPr>
        <p:spPr bwMode="auto">
          <a:xfrm>
            <a:off x="2357438" y="34147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E9990C1E-24FD-4376-97EC-7C2E9A0FC042}"/>
              </a:ext>
            </a:extLst>
          </p:cNvPr>
          <p:cNvSpPr txBox="1"/>
          <p:nvPr/>
        </p:nvSpPr>
        <p:spPr>
          <a:xfrm>
            <a:off x="5627077" y="1518325"/>
            <a:ext cx="4207481" cy="4524315"/>
          </a:xfrm>
          <a:prstGeom prst="rect">
            <a:avLst/>
          </a:prstGeom>
          <a:noFill/>
        </p:spPr>
        <p:txBody>
          <a:bodyPr wrap="square" rtlCol="1">
            <a:spAutoFit/>
          </a:bodyPr>
          <a:lstStyle/>
          <a:p>
            <a:r>
              <a:rPr lang="en-US" dirty="0">
                <a:solidFill>
                  <a:srgbClr val="228B22"/>
                </a:solidFill>
                <a:latin typeface="TimesNewRomanPSMT"/>
              </a:rPr>
              <a:t>%Addition</a:t>
            </a:r>
            <a:br>
              <a:rPr lang="en-US" dirty="0">
                <a:solidFill>
                  <a:srgbClr val="000000"/>
                </a:solidFill>
                <a:latin typeface="TimesNewRomanPSMT"/>
              </a:rPr>
            </a:br>
            <a:r>
              <a:rPr lang="en-US" dirty="0">
                <a:solidFill>
                  <a:srgbClr val="000000"/>
                </a:solidFill>
                <a:latin typeface="TimesNewRomanPSMT"/>
              </a:rPr>
              <a:t>y1=x1+x2;</a:t>
            </a:r>
            <a:br>
              <a:rPr lang="en-US" dirty="0">
                <a:solidFill>
                  <a:srgbClr val="000000"/>
                </a:solidFill>
                <a:latin typeface="TimesNewRomanPSMT"/>
              </a:rPr>
            </a:br>
            <a:r>
              <a:rPr lang="en-US" dirty="0">
                <a:solidFill>
                  <a:srgbClr val="000000"/>
                </a:solidFill>
                <a:latin typeface="TimesNewRomanPSMT"/>
              </a:rPr>
              <a:t>subplot(2,2,3);</a:t>
            </a:r>
            <a:br>
              <a:rPr lang="en-US" dirty="0">
                <a:solidFill>
                  <a:srgbClr val="000000"/>
                </a:solidFill>
                <a:latin typeface="TimesNewRomanPSMT"/>
              </a:rPr>
            </a:br>
            <a:r>
              <a:rPr lang="en-US" dirty="0">
                <a:solidFill>
                  <a:srgbClr val="000000"/>
                </a:solidFill>
                <a:latin typeface="TimesNewRomanPSMT"/>
              </a:rPr>
              <a:t>stem(0:l1-1,y1);</a:t>
            </a:r>
            <a:br>
              <a:rPr lang="en-US" dirty="0">
                <a:solidFill>
                  <a:srgbClr val="000000"/>
                </a:solidFill>
                <a:latin typeface="TimesNewRomanPSMT"/>
              </a:rPr>
            </a:br>
            <a:r>
              <a:rPr lang="en-US" dirty="0">
                <a:solidFill>
                  <a:srgbClr val="000000"/>
                </a:solidFill>
                <a:latin typeface="TimesNewRomanPSMT"/>
              </a:rPr>
              <a:t>xlabel(</a:t>
            </a:r>
            <a:r>
              <a:rPr lang="en-US" dirty="0">
                <a:solidFill>
                  <a:srgbClr val="A020F0"/>
                </a:solidFill>
                <a:latin typeface="TimesNewRomanPSMT"/>
              </a:rPr>
              <a:t>'time'</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ylabel(</a:t>
            </a:r>
            <a:r>
              <a:rPr lang="en-US" dirty="0">
                <a:solidFill>
                  <a:srgbClr val="A020F0"/>
                </a:solidFill>
                <a:latin typeface="TimesNewRomanPSMT"/>
              </a:rPr>
              <a:t>'Amplitude'</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title(</a:t>
            </a:r>
            <a:r>
              <a:rPr lang="en-US" dirty="0">
                <a:solidFill>
                  <a:srgbClr val="A020F0"/>
                </a:solidFill>
                <a:latin typeface="TimesNewRomanPSMT"/>
              </a:rPr>
              <a:t>'Addition of two signals’</a:t>
            </a:r>
            <a:r>
              <a:rPr lang="en-US" dirty="0">
                <a:solidFill>
                  <a:srgbClr val="000000"/>
                </a:solidFill>
                <a:latin typeface="TimesNewRomanPSMT"/>
              </a:rPr>
              <a:t>);</a:t>
            </a:r>
          </a:p>
          <a:p>
            <a:r>
              <a:rPr lang="en-US" dirty="0">
                <a:solidFill>
                  <a:srgbClr val="228B22"/>
                </a:solidFill>
                <a:latin typeface="TimesNewRomanPSMT"/>
              </a:rPr>
              <a:t>%multiplication</a:t>
            </a:r>
            <a:endParaRPr lang="en-US" dirty="0">
              <a:solidFill>
                <a:srgbClr val="000000"/>
              </a:solidFill>
              <a:latin typeface="TimesNewRomanPSMT"/>
            </a:endParaRPr>
          </a:p>
          <a:p>
            <a:r>
              <a:rPr lang="en-US" dirty="0">
                <a:solidFill>
                  <a:srgbClr val="000000"/>
                </a:solidFill>
                <a:latin typeface="TimesNewRomanPSMT"/>
              </a:rPr>
              <a:t>y2=x1.*x2;</a:t>
            </a:r>
            <a:br>
              <a:rPr lang="en-US" dirty="0">
                <a:solidFill>
                  <a:srgbClr val="000000"/>
                </a:solidFill>
                <a:latin typeface="TimesNewRomanPSMT"/>
              </a:rPr>
            </a:br>
            <a:r>
              <a:rPr lang="en-US" dirty="0">
                <a:solidFill>
                  <a:srgbClr val="000000"/>
                </a:solidFill>
                <a:latin typeface="TimesNewRomanPSMT"/>
              </a:rPr>
              <a:t>subplot(2,2,4);</a:t>
            </a:r>
            <a:br>
              <a:rPr lang="en-US" dirty="0">
                <a:solidFill>
                  <a:srgbClr val="000000"/>
                </a:solidFill>
                <a:latin typeface="TimesNewRomanPSMT"/>
              </a:rPr>
            </a:br>
            <a:r>
              <a:rPr lang="en-US" dirty="0">
                <a:solidFill>
                  <a:srgbClr val="000000"/>
                </a:solidFill>
                <a:latin typeface="TimesNewRomanPSMT"/>
              </a:rPr>
              <a:t>stem(0:l1-1,y2);</a:t>
            </a:r>
            <a:br>
              <a:rPr lang="en-US" dirty="0">
                <a:solidFill>
                  <a:srgbClr val="000000"/>
                </a:solidFill>
                <a:latin typeface="TimesNewRomanPSMT"/>
              </a:rPr>
            </a:br>
            <a:r>
              <a:rPr lang="en-US" dirty="0">
                <a:solidFill>
                  <a:srgbClr val="000000"/>
                </a:solidFill>
                <a:latin typeface="TimesNewRomanPSMT"/>
              </a:rPr>
              <a:t>xlabel(</a:t>
            </a:r>
            <a:r>
              <a:rPr lang="en-US" dirty="0">
                <a:solidFill>
                  <a:srgbClr val="A020F0"/>
                </a:solidFill>
                <a:latin typeface="TimesNewRomanPSMT"/>
              </a:rPr>
              <a:t>'time'</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ylabel(</a:t>
            </a:r>
            <a:r>
              <a:rPr lang="en-US" dirty="0">
                <a:solidFill>
                  <a:srgbClr val="A020F0"/>
                </a:solidFill>
                <a:latin typeface="TimesNewRomanPSMT"/>
              </a:rPr>
              <a:t>'Amplitude'</a:t>
            </a:r>
            <a:r>
              <a:rPr lang="en-US" dirty="0">
                <a:solidFill>
                  <a:srgbClr val="000000"/>
                </a:solidFill>
                <a:latin typeface="TimesNewRomanPSMT"/>
              </a:rPr>
              <a:t>);</a:t>
            </a:r>
            <a:br>
              <a:rPr lang="en-US" dirty="0">
                <a:solidFill>
                  <a:srgbClr val="000000"/>
                </a:solidFill>
                <a:latin typeface="TimesNewRomanPSMT"/>
              </a:rPr>
            </a:br>
            <a:r>
              <a:rPr lang="en-US" dirty="0">
                <a:solidFill>
                  <a:srgbClr val="000000"/>
                </a:solidFill>
                <a:latin typeface="TimesNewRomanPSMT"/>
              </a:rPr>
              <a:t>title(</a:t>
            </a:r>
            <a:r>
              <a:rPr lang="en-US" dirty="0">
                <a:solidFill>
                  <a:srgbClr val="A020F0"/>
                </a:solidFill>
                <a:latin typeface="TimesNewRomanPSMT"/>
              </a:rPr>
              <a:t>'Multiplication of two signals'</a:t>
            </a:r>
            <a:r>
              <a:rPr lang="en-US" dirty="0">
                <a:solidFill>
                  <a:srgbClr val="000000"/>
                </a:solidFill>
                <a:latin typeface="TimesNewRomanPSMT"/>
              </a:rPr>
              <a:t>);</a:t>
            </a:r>
            <a:endParaRPr lang="en-US" dirty="0"/>
          </a:p>
          <a:p>
            <a:endParaRPr lang="en-US" dirty="0"/>
          </a:p>
          <a:p>
            <a:endParaRPr lang="ar-SA" dirty="0"/>
          </a:p>
        </p:txBody>
      </p:sp>
      <p:sp>
        <p:nvSpPr>
          <p:cNvPr id="17" name="Rectangle 5">
            <a:extLst>
              <a:ext uri="{FF2B5EF4-FFF2-40B4-BE49-F238E27FC236}">
                <a16:creationId xmlns:a16="http://schemas.microsoft.com/office/drawing/2014/main" id="{A216A969-8151-4576-A3EF-F0F18A570855}"/>
              </a:ext>
            </a:extLst>
          </p:cNvPr>
          <p:cNvSpPr>
            <a:spLocks noChangeArrowheads="1"/>
          </p:cNvSpPr>
          <p:nvPr/>
        </p:nvSpPr>
        <p:spPr bwMode="auto">
          <a:xfrm>
            <a:off x="2357438" y="34147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743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F3DC30-6057-42EC-92DA-D4C88FEB896F}"/>
              </a:ext>
            </a:extLst>
          </p:cNvPr>
          <p:cNvSpPr txBox="1"/>
          <p:nvPr/>
        </p:nvSpPr>
        <p:spPr>
          <a:xfrm>
            <a:off x="590843" y="731520"/>
            <a:ext cx="4178104" cy="523220"/>
          </a:xfrm>
          <a:prstGeom prst="rect">
            <a:avLst/>
          </a:prstGeom>
          <a:noFill/>
        </p:spPr>
        <p:txBody>
          <a:bodyPr wrap="square" rtlCol="1">
            <a:spAutoFit/>
          </a:bodyPr>
          <a:lstStyle/>
          <a:p>
            <a:r>
              <a:rPr lang="en-US" sz="2800" dirty="0">
                <a:solidFill>
                  <a:schemeClr val="accent2">
                    <a:lumMod val="75000"/>
                  </a:schemeClr>
                </a:solidFill>
                <a:latin typeface="Britannic Bold" panose="020B0903060703020204" pitchFamily="34" charset="0"/>
              </a:rPr>
              <a:t>Objectives:</a:t>
            </a:r>
            <a:endParaRPr lang="ar-SA" sz="2800" dirty="0">
              <a:solidFill>
                <a:schemeClr val="accent2">
                  <a:lumMod val="75000"/>
                </a:schemeClr>
              </a:solidFill>
              <a:latin typeface="Britannic Bold" panose="020B0903060703020204" pitchFamily="34" charset="0"/>
            </a:endParaRPr>
          </a:p>
        </p:txBody>
      </p:sp>
      <p:sp>
        <p:nvSpPr>
          <p:cNvPr id="5" name="Rectangle 4">
            <a:extLst>
              <a:ext uri="{FF2B5EF4-FFF2-40B4-BE49-F238E27FC236}">
                <a16:creationId xmlns:a16="http://schemas.microsoft.com/office/drawing/2014/main" id="{5C4F4445-37B4-40DC-B436-AC92F76D7198}"/>
              </a:ext>
            </a:extLst>
          </p:cNvPr>
          <p:cNvSpPr/>
          <p:nvPr/>
        </p:nvSpPr>
        <p:spPr>
          <a:xfrm>
            <a:off x="590843" y="2247897"/>
            <a:ext cx="1688283" cy="461665"/>
          </a:xfrm>
          <a:prstGeom prst="rect">
            <a:avLst/>
          </a:prstGeom>
        </p:spPr>
        <p:txBody>
          <a:bodyPr wrap="none">
            <a:spAutoFit/>
          </a:bodyPr>
          <a:lstStyle/>
          <a:p>
            <a:pPr marL="457200" indent="-457200">
              <a:buFont typeface="Wingdings" panose="05000000000000000000" pitchFamily="2" charset="2"/>
              <a:buChar char="Ø"/>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Samples</a:t>
            </a:r>
            <a:endParaRPr lang="ar-SA"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082EA3EC-9768-4685-A5CD-E3974BC7C0B0}"/>
              </a:ext>
            </a:extLst>
          </p:cNvPr>
          <p:cNvSpPr/>
          <p:nvPr/>
        </p:nvSpPr>
        <p:spPr>
          <a:xfrm>
            <a:off x="590843" y="2906012"/>
            <a:ext cx="6096000" cy="738664"/>
          </a:xfrm>
          <a:prstGeom prst="rect">
            <a:avLst/>
          </a:prstGeom>
        </p:spPr>
        <p:txBody>
          <a:bodyPr>
            <a:spAutoFit/>
          </a:bodyPr>
          <a:lstStyle/>
          <a:p>
            <a:pPr marL="457200" indent="-457200">
              <a:buFont typeface="Wingdings" panose="05000000000000000000" pitchFamily="2" charset="2"/>
              <a:buChar char="Ø"/>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 operations  on discreet signals</a:t>
            </a:r>
          </a:p>
          <a:p>
            <a:endParaRPr lang="ar-SA" dirty="0"/>
          </a:p>
        </p:txBody>
      </p:sp>
      <p:sp>
        <p:nvSpPr>
          <p:cNvPr id="2" name="Rectangle 1">
            <a:extLst>
              <a:ext uri="{FF2B5EF4-FFF2-40B4-BE49-F238E27FC236}">
                <a16:creationId xmlns:a16="http://schemas.microsoft.com/office/drawing/2014/main" id="{13825886-1F9D-4960-8A2A-DF901F6F2AED}"/>
              </a:ext>
            </a:extLst>
          </p:cNvPr>
          <p:cNvSpPr/>
          <p:nvPr/>
        </p:nvSpPr>
        <p:spPr>
          <a:xfrm>
            <a:off x="590843" y="3657701"/>
            <a:ext cx="6096000" cy="1846659"/>
          </a:xfrm>
          <a:prstGeom prst="rect">
            <a:avLst/>
          </a:prstGeom>
        </p:spPr>
        <p:txBody>
          <a:bodyPr>
            <a:spAutoFit/>
          </a:bodyPr>
          <a:lstStyle/>
          <a:p>
            <a:pPr marL="285750" indent="-285750">
              <a:buFont typeface="Wingdings" panose="05000000000000000000" pitchFamily="2" charset="2"/>
              <a:buChar char="Ø"/>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SAMPLING RATE CONVERSION.</a:t>
            </a:r>
          </a:p>
          <a:p>
            <a:pPr marL="742950" lvl="1" indent="-285750">
              <a:buFont typeface="Arial" panose="020B0604020202020204" pitchFamily="34" charset="0"/>
              <a:buChar cha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up Sampling.</a:t>
            </a:r>
          </a:p>
          <a:p>
            <a:pPr marL="742950" lvl="1" indent="-285750">
              <a:buFont typeface="Arial" panose="020B0604020202020204" pitchFamily="34" charset="0"/>
              <a:buChar cha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down sampling.</a:t>
            </a:r>
          </a:p>
          <a:p>
            <a:pPr marL="285750" indent="-285750">
              <a:buFont typeface="Wingdings" panose="05000000000000000000" pitchFamily="2" charset="2"/>
              <a:buChar char="Ø"/>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ar-SA" dirty="0"/>
          </a:p>
        </p:txBody>
      </p:sp>
      <p:sp>
        <p:nvSpPr>
          <p:cNvPr id="8" name="Slide Number Placeholder 7">
            <a:extLst>
              <a:ext uri="{FF2B5EF4-FFF2-40B4-BE49-F238E27FC236}">
                <a16:creationId xmlns:a16="http://schemas.microsoft.com/office/drawing/2014/main" id="{3E0BE595-7AF5-4066-AF27-29916520A5A9}"/>
              </a:ext>
            </a:extLst>
          </p:cNvPr>
          <p:cNvSpPr>
            <a:spLocks noGrp="1"/>
          </p:cNvSpPr>
          <p:nvPr>
            <p:ph type="sldNum" sz="quarter" idx="12"/>
          </p:nvPr>
        </p:nvSpPr>
        <p:spPr/>
        <p:txBody>
          <a:bodyPr/>
          <a:lstStyle/>
          <a:p>
            <a:fld id="{BA3098F8-634C-4D3D-BA4A-4EDA128784B8}" type="slidenum">
              <a:rPr lang="ar-SA" smtClean="0"/>
              <a:t>2</a:t>
            </a:fld>
            <a:endParaRPr lang="ar-SA"/>
          </a:p>
        </p:txBody>
      </p:sp>
      <p:sp>
        <p:nvSpPr>
          <p:cNvPr id="7" name="TextBox 6">
            <a:extLst>
              <a:ext uri="{FF2B5EF4-FFF2-40B4-BE49-F238E27FC236}">
                <a16:creationId xmlns:a16="http://schemas.microsoft.com/office/drawing/2014/main" id="{37A22688-044B-49BA-B578-6BDC899F3899}"/>
              </a:ext>
            </a:extLst>
          </p:cNvPr>
          <p:cNvSpPr txBox="1"/>
          <p:nvPr/>
        </p:nvSpPr>
        <p:spPr>
          <a:xfrm>
            <a:off x="590843" y="1544764"/>
            <a:ext cx="6935372" cy="461665"/>
          </a:xfrm>
          <a:prstGeom prst="rect">
            <a:avLst/>
          </a:prstGeom>
          <a:noFill/>
        </p:spPr>
        <p:txBody>
          <a:bodyPr wrap="square" rtlCol="1">
            <a:spAutoFit/>
          </a:bodyPr>
          <a:lstStyle/>
          <a:p>
            <a:pPr marL="342900" indent="-342900">
              <a:buFont typeface="Wingdings" panose="05000000000000000000" pitchFamily="2" charset="2"/>
              <a:buChar char="Ø"/>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Analog to Digital Conversion Process (ADC) .</a:t>
            </a:r>
            <a:endParaRPr lang="ar-SA"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994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10CE3A-EA64-494C-95C7-64D47AF3ED97}"/>
              </a:ext>
            </a:extLst>
          </p:cNvPr>
          <p:cNvSpPr>
            <a:spLocks noGrp="1"/>
          </p:cNvSpPr>
          <p:nvPr>
            <p:ph type="sldNum" sz="quarter" idx="12"/>
          </p:nvPr>
        </p:nvSpPr>
        <p:spPr/>
        <p:txBody>
          <a:bodyPr/>
          <a:lstStyle/>
          <a:p>
            <a:fld id="{E90B6367-F956-425B-8D70-985F97C47ECA}" type="slidenum">
              <a:rPr lang="ar-SA" smtClean="0"/>
              <a:t>20</a:t>
            </a:fld>
            <a:endParaRPr lang="ar-SA"/>
          </a:p>
        </p:txBody>
      </p:sp>
      <p:pic>
        <p:nvPicPr>
          <p:cNvPr id="4" name="Picture 3">
            <a:extLst>
              <a:ext uri="{FF2B5EF4-FFF2-40B4-BE49-F238E27FC236}">
                <a16:creationId xmlns:a16="http://schemas.microsoft.com/office/drawing/2014/main" id="{54BE71D1-7924-40AA-8707-DCBB93F06F88}"/>
              </a:ext>
            </a:extLst>
          </p:cNvPr>
          <p:cNvPicPr>
            <a:picLocks noChangeAspect="1"/>
          </p:cNvPicPr>
          <p:nvPr/>
        </p:nvPicPr>
        <p:blipFill>
          <a:blip r:embed="rId2"/>
          <a:stretch>
            <a:fillRect/>
          </a:stretch>
        </p:blipFill>
        <p:spPr>
          <a:xfrm>
            <a:off x="525903" y="2727394"/>
            <a:ext cx="4962525" cy="3876675"/>
          </a:xfrm>
          <a:prstGeom prst="rect">
            <a:avLst/>
          </a:prstGeom>
        </p:spPr>
      </p:pic>
      <p:pic>
        <p:nvPicPr>
          <p:cNvPr id="5" name="Picture 4">
            <a:extLst>
              <a:ext uri="{FF2B5EF4-FFF2-40B4-BE49-F238E27FC236}">
                <a16:creationId xmlns:a16="http://schemas.microsoft.com/office/drawing/2014/main" id="{CBE4445B-60FF-47DB-A064-010C8115CCF1}"/>
              </a:ext>
            </a:extLst>
          </p:cNvPr>
          <p:cNvPicPr>
            <a:picLocks noChangeAspect="1"/>
          </p:cNvPicPr>
          <p:nvPr/>
        </p:nvPicPr>
        <p:blipFill>
          <a:blip r:embed="rId3"/>
          <a:stretch>
            <a:fillRect/>
          </a:stretch>
        </p:blipFill>
        <p:spPr>
          <a:xfrm>
            <a:off x="525903" y="1173524"/>
            <a:ext cx="5140863" cy="1295400"/>
          </a:xfrm>
          <a:prstGeom prst="rect">
            <a:avLst/>
          </a:prstGeom>
        </p:spPr>
      </p:pic>
      <p:sp>
        <p:nvSpPr>
          <p:cNvPr id="6" name="Rectangle 5">
            <a:extLst>
              <a:ext uri="{FF2B5EF4-FFF2-40B4-BE49-F238E27FC236}">
                <a16:creationId xmlns:a16="http://schemas.microsoft.com/office/drawing/2014/main" id="{C7F70D2F-0C07-45B7-9D94-BD9F6AB712FC}"/>
              </a:ext>
            </a:extLst>
          </p:cNvPr>
          <p:cNvSpPr/>
          <p:nvPr/>
        </p:nvSpPr>
        <p:spPr>
          <a:xfrm>
            <a:off x="525903" y="369695"/>
            <a:ext cx="1927131" cy="461665"/>
          </a:xfrm>
          <a:prstGeom prst="rect">
            <a:avLst/>
          </a:prstGeom>
        </p:spPr>
        <p:txBody>
          <a:bodyPr wrap="none">
            <a:spAutoFit/>
          </a:bodyPr>
          <a:lstStyle/>
          <a:p>
            <a:r>
              <a:rPr lang="en-US" sz="2400" b="1" dirty="0">
                <a:solidFill>
                  <a:schemeClr val="accent2">
                    <a:lumMod val="50000"/>
                  </a:schemeClr>
                </a:solidFill>
              </a:rPr>
              <a:t>&gt;&gt; Solution:</a:t>
            </a:r>
            <a:endParaRPr lang="ar-SA" sz="2400" b="1" dirty="0">
              <a:solidFill>
                <a:schemeClr val="accent2">
                  <a:lumMod val="50000"/>
                </a:schemeClr>
              </a:solidFill>
            </a:endParaRPr>
          </a:p>
        </p:txBody>
      </p:sp>
    </p:spTree>
    <p:extLst>
      <p:ext uri="{BB962C8B-B14F-4D97-AF65-F5344CB8AC3E}">
        <p14:creationId xmlns:p14="http://schemas.microsoft.com/office/powerpoint/2010/main" val="332553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ABADAD-5B1A-4F1C-825C-9BF821193D56}"/>
              </a:ext>
            </a:extLst>
          </p:cNvPr>
          <p:cNvSpPr>
            <a:spLocks noGrp="1"/>
          </p:cNvSpPr>
          <p:nvPr>
            <p:ph type="sldNum" sz="quarter" idx="12"/>
          </p:nvPr>
        </p:nvSpPr>
        <p:spPr/>
        <p:txBody>
          <a:bodyPr/>
          <a:lstStyle/>
          <a:p>
            <a:fld id="{E90B6367-F956-425B-8D70-985F97C47ECA}" type="slidenum">
              <a:rPr lang="ar-SA" smtClean="0"/>
              <a:t>21</a:t>
            </a:fld>
            <a:endParaRPr lang="ar-SA"/>
          </a:p>
        </p:txBody>
      </p:sp>
      <p:sp>
        <p:nvSpPr>
          <p:cNvPr id="3" name="Rectangle 2">
            <a:extLst>
              <a:ext uri="{FF2B5EF4-FFF2-40B4-BE49-F238E27FC236}">
                <a16:creationId xmlns:a16="http://schemas.microsoft.com/office/drawing/2014/main" id="{54511E90-71BD-4A74-BDBC-66C3D14C4A0A}"/>
              </a:ext>
            </a:extLst>
          </p:cNvPr>
          <p:cNvSpPr/>
          <p:nvPr/>
        </p:nvSpPr>
        <p:spPr>
          <a:xfrm>
            <a:off x="548930" y="487066"/>
            <a:ext cx="1037720" cy="523220"/>
          </a:xfrm>
          <a:prstGeom prst="rect">
            <a:avLst/>
          </a:prstGeom>
        </p:spPr>
        <p:txBody>
          <a:bodyPr wrap="none">
            <a:spAutoFit/>
          </a:bodyPr>
          <a:lstStyle/>
          <a:p>
            <a:r>
              <a:rPr lang="en-US" sz="2800" b="1" dirty="0">
                <a:solidFill>
                  <a:schemeClr val="accent2">
                    <a:lumMod val="50000"/>
                  </a:schemeClr>
                </a:solidFill>
              </a:rPr>
              <a:t>Task:</a:t>
            </a:r>
            <a:endParaRPr lang="ar-SA" sz="2800" b="1" dirty="0">
              <a:solidFill>
                <a:schemeClr val="accent2">
                  <a:lumMod val="50000"/>
                </a:schemeClr>
              </a:solidFill>
            </a:endParaRPr>
          </a:p>
        </p:txBody>
      </p:sp>
      <p:sp>
        <p:nvSpPr>
          <p:cNvPr id="5" name="Rectangle 1">
            <a:extLst>
              <a:ext uri="{FF2B5EF4-FFF2-40B4-BE49-F238E27FC236}">
                <a16:creationId xmlns:a16="http://schemas.microsoft.com/office/drawing/2014/main" id="{FCED31F0-DE2C-441C-97A1-CB92323E8B8B}"/>
              </a:ext>
            </a:extLst>
          </p:cNvPr>
          <p:cNvSpPr>
            <a:spLocks noChangeArrowheads="1"/>
          </p:cNvSpPr>
          <p:nvPr/>
        </p:nvSpPr>
        <p:spPr bwMode="auto">
          <a:xfrm>
            <a:off x="2357438" y="3948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3B20CA75-5BDD-4DD6-923A-10B984F1F1BB}"/>
              </a:ext>
            </a:extLst>
          </p:cNvPr>
          <p:cNvSpPr txBox="1"/>
          <p:nvPr/>
        </p:nvSpPr>
        <p:spPr>
          <a:xfrm>
            <a:off x="548930" y="1116201"/>
            <a:ext cx="7118252" cy="1754326"/>
          </a:xfrm>
          <a:prstGeom prst="rect">
            <a:avLst/>
          </a:prstGeom>
          <a:noFill/>
        </p:spPr>
        <p:txBody>
          <a:bodyPr wrap="square" rtlCol="1">
            <a:spAutoFit/>
          </a:bodyPr>
          <a:lstStyle/>
          <a:p>
            <a:r>
              <a:rPr lang="en-US" sz="2400" dirty="0">
                <a:latin typeface="TimesNewRomanPSMT"/>
              </a:rPr>
              <a:t>Find the addition and multiplication of two signals:</a:t>
            </a:r>
          </a:p>
          <a:p>
            <a:r>
              <a:rPr lang="en-US" sz="2400" dirty="0">
                <a:latin typeface="TimesNewRomanPSMT"/>
              </a:rPr>
              <a:t>X</a:t>
            </a:r>
            <a:r>
              <a:rPr lang="en-US" dirty="0">
                <a:latin typeface="TimesNewRomanPSMT"/>
              </a:rPr>
              <a:t>1</a:t>
            </a:r>
            <a:r>
              <a:rPr lang="en-US" sz="2400" dirty="0">
                <a:latin typeface="TimesNewRomanPSMT"/>
              </a:rPr>
              <a:t>[n]=[1,2,3,4]</a:t>
            </a:r>
          </a:p>
          <a:p>
            <a:r>
              <a:rPr lang="en-US" sz="2400" dirty="0">
                <a:latin typeface="TimesNewRomanPSMT"/>
              </a:rPr>
              <a:t>X</a:t>
            </a:r>
            <a:r>
              <a:rPr lang="en-US" dirty="0">
                <a:latin typeface="TimesNewRomanPSMT"/>
              </a:rPr>
              <a:t>2</a:t>
            </a:r>
            <a:r>
              <a:rPr lang="en-US" sz="2400" dirty="0">
                <a:latin typeface="TimesNewRomanPSMT"/>
              </a:rPr>
              <a:t>[n]=[2,4,1]</a:t>
            </a:r>
            <a:endParaRPr lang="en-US" sz="2400" dirty="0"/>
          </a:p>
          <a:p>
            <a:endParaRPr lang="en-US" dirty="0"/>
          </a:p>
          <a:p>
            <a:pPr marL="285750" indent="-285750">
              <a:buClr>
                <a:srgbClr val="002060"/>
              </a:buClr>
              <a:buFont typeface="Wingdings" panose="05000000000000000000" pitchFamily="2" charset="2"/>
              <a:buChar char="Ø"/>
            </a:pPr>
            <a:r>
              <a:rPr lang="en-US" dirty="0"/>
              <a:t>Hint: don't forget using zero padding</a:t>
            </a:r>
            <a:endParaRPr lang="ar-SA" dirty="0"/>
          </a:p>
        </p:txBody>
      </p:sp>
    </p:spTree>
    <p:extLst>
      <p:ext uri="{BB962C8B-B14F-4D97-AF65-F5344CB8AC3E}">
        <p14:creationId xmlns:p14="http://schemas.microsoft.com/office/powerpoint/2010/main" val="1175791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C3FB8B-85C2-43F1-A4C3-8E05561DC480}"/>
              </a:ext>
            </a:extLst>
          </p:cNvPr>
          <p:cNvSpPr txBox="1"/>
          <p:nvPr/>
        </p:nvSpPr>
        <p:spPr>
          <a:xfrm>
            <a:off x="436099" y="562708"/>
            <a:ext cx="2475914" cy="523220"/>
          </a:xfrm>
          <a:prstGeom prst="rect">
            <a:avLst/>
          </a:prstGeom>
          <a:noFill/>
        </p:spPr>
        <p:txBody>
          <a:bodyPr wrap="square" rtlCol="1">
            <a:spAutoFit/>
          </a:bodyPr>
          <a:lstStyle/>
          <a:p>
            <a:r>
              <a:rPr lang="en-US" sz="2800" b="1" dirty="0">
                <a:solidFill>
                  <a:schemeClr val="accent2">
                    <a:lumMod val="50000"/>
                  </a:schemeClr>
                </a:solidFill>
              </a:rPr>
              <a:t>Solution:</a:t>
            </a:r>
            <a:endParaRPr lang="ar-SA" sz="2800" b="1" dirty="0">
              <a:solidFill>
                <a:schemeClr val="accent2">
                  <a:lumMod val="50000"/>
                </a:schemeClr>
              </a:solidFill>
            </a:endParaRPr>
          </a:p>
        </p:txBody>
      </p:sp>
      <p:pic>
        <p:nvPicPr>
          <p:cNvPr id="3" name="Picture 2">
            <a:extLst>
              <a:ext uri="{FF2B5EF4-FFF2-40B4-BE49-F238E27FC236}">
                <a16:creationId xmlns:a16="http://schemas.microsoft.com/office/drawing/2014/main" id="{B15AB6CA-7F23-4DB0-9E3C-C467DC0C4739}"/>
              </a:ext>
            </a:extLst>
          </p:cNvPr>
          <p:cNvPicPr>
            <a:picLocks noChangeAspect="1"/>
          </p:cNvPicPr>
          <p:nvPr/>
        </p:nvPicPr>
        <p:blipFill>
          <a:blip r:embed="rId2"/>
          <a:stretch>
            <a:fillRect/>
          </a:stretch>
        </p:blipFill>
        <p:spPr>
          <a:xfrm>
            <a:off x="703385" y="1252025"/>
            <a:ext cx="6884746" cy="4520047"/>
          </a:xfrm>
          <a:prstGeom prst="rect">
            <a:avLst/>
          </a:prstGeom>
        </p:spPr>
      </p:pic>
      <p:sp>
        <p:nvSpPr>
          <p:cNvPr id="4" name="TextBox 3">
            <a:extLst>
              <a:ext uri="{FF2B5EF4-FFF2-40B4-BE49-F238E27FC236}">
                <a16:creationId xmlns:a16="http://schemas.microsoft.com/office/drawing/2014/main" id="{91D48931-2677-42F2-8876-FCF2DB37B273}"/>
              </a:ext>
            </a:extLst>
          </p:cNvPr>
          <p:cNvSpPr txBox="1"/>
          <p:nvPr/>
        </p:nvSpPr>
        <p:spPr>
          <a:xfrm>
            <a:off x="703385" y="6295292"/>
            <a:ext cx="3334043" cy="369332"/>
          </a:xfrm>
          <a:prstGeom prst="rect">
            <a:avLst/>
          </a:prstGeom>
          <a:noFill/>
        </p:spPr>
        <p:txBody>
          <a:bodyPr wrap="square" rtlCol="1">
            <a:spAutoFit/>
          </a:bodyPr>
          <a:lstStyle/>
          <a:p>
            <a:r>
              <a:rPr lang="en-US" dirty="0"/>
              <a:t>Open </a:t>
            </a:r>
            <a:r>
              <a:rPr lang="en-US" dirty="0" err="1"/>
              <a:t>task.m</a:t>
            </a:r>
            <a:r>
              <a:rPr lang="en-US" dirty="0"/>
              <a:t> file </a:t>
            </a:r>
            <a:endParaRPr lang="ar-SA" dirty="0"/>
          </a:p>
        </p:txBody>
      </p:sp>
      <p:sp>
        <p:nvSpPr>
          <p:cNvPr id="6" name="Slide Number Placeholder 5">
            <a:extLst>
              <a:ext uri="{FF2B5EF4-FFF2-40B4-BE49-F238E27FC236}">
                <a16:creationId xmlns:a16="http://schemas.microsoft.com/office/drawing/2014/main" id="{9F963B29-2E43-44FA-9480-83202726BCDD}"/>
              </a:ext>
            </a:extLst>
          </p:cNvPr>
          <p:cNvSpPr>
            <a:spLocks noGrp="1"/>
          </p:cNvSpPr>
          <p:nvPr>
            <p:ph type="sldNum" sz="quarter" idx="12"/>
          </p:nvPr>
        </p:nvSpPr>
        <p:spPr/>
        <p:txBody>
          <a:bodyPr/>
          <a:lstStyle/>
          <a:p>
            <a:fld id="{BA3098F8-634C-4D3D-BA4A-4EDA128784B8}" type="slidenum">
              <a:rPr lang="ar-SA" smtClean="0"/>
              <a:t>22</a:t>
            </a:fld>
            <a:endParaRPr lang="ar-SA"/>
          </a:p>
        </p:txBody>
      </p:sp>
    </p:spTree>
    <p:extLst>
      <p:ext uri="{BB962C8B-B14F-4D97-AF65-F5344CB8AC3E}">
        <p14:creationId xmlns:p14="http://schemas.microsoft.com/office/powerpoint/2010/main" val="2771995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6214D4-2A4D-412E-B659-13924F7DD5F1}"/>
              </a:ext>
            </a:extLst>
          </p:cNvPr>
          <p:cNvSpPr/>
          <p:nvPr/>
        </p:nvSpPr>
        <p:spPr>
          <a:xfrm>
            <a:off x="662609" y="378088"/>
            <a:ext cx="5224507" cy="523220"/>
          </a:xfrm>
          <a:prstGeom prst="rect">
            <a:avLst/>
          </a:prstGeom>
        </p:spPr>
        <p:txBody>
          <a:bodyPr wrap="none">
            <a:spAutoFit/>
          </a:bodyPr>
          <a:lstStyle/>
          <a:p>
            <a:pPr marL="285750" indent="-285750">
              <a:buFont typeface="Wingdings" panose="05000000000000000000" pitchFamily="2" charset="2"/>
              <a:buChar char="Ø"/>
            </a:pPr>
            <a:r>
              <a:rPr lang="en-US" sz="2800" dirty="0">
                <a:solidFill>
                  <a:schemeClr val="accent2">
                    <a:lumMod val="75000"/>
                  </a:schemeClr>
                </a:solidFill>
                <a:latin typeface="Britannic Bold" panose="020B0903060703020204" pitchFamily="34" charset="0"/>
              </a:rPr>
              <a:t> SAMPLING RATE CONVERSION</a:t>
            </a:r>
            <a:endParaRPr lang="ar-SA" sz="2800" dirty="0">
              <a:solidFill>
                <a:schemeClr val="accent2">
                  <a:lumMod val="75000"/>
                </a:schemeClr>
              </a:solidFill>
              <a:latin typeface="Britannic Bold" panose="020B0903060703020204" pitchFamily="34" charset="0"/>
            </a:endParaRPr>
          </a:p>
        </p:txBody>
      </p:sp>
      <p:sp>
        <p:nvSpPr>
          <p:cNvPr id="5" name="Rectangle 1">
            <a:extLst>
              <a:ext uri="{FF2B5EF4-FFF2-40B4-BE49-F238E27FC236}">
                <a16:creationId xmlns:a16="http://schemas.microsoft.com/office/drawing/2014/main" id="{D4FBE452-6FF4-49C6-8392-8108210F0B03}"/>
              </a:ext>
            </a:extLst>
          </p:cNvPr>
          <p:cNvSpPr>
            <a:spLocks noChangeArrowheads="1"/>
          </p:cNvSpPr>
          <p:nvPr/>
        </p:nvSpPr>
        <p:spPr bwMode="auto">
          <a:xfrm>
            <a:off x="2357438" y="37353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E1F0C48-60F5-4ED4-9501-3C179CDAC2B9}"/>
              </a:ext>
            </a:extLst>
          </p:cNvPr>
          <p:cNvSpPr txBox="1"/>
          <p:nvPr/>
        </p:nvSpPr>
        <p:spPr>
          <a:xfrm>
            <a:off x="662609" y="1245704"/>
            <a:ext cx="8256104" cy="1631216"/>
          </a:xfrm>
          <a:prstGeom prst="rect">
            <a:avLst/>
          </a:prstGeom>
          <a:noFill/>
        </p:spPr>
        <p:txBody>
          <a:bodyPr wrap="square" rtlCol="1">
            <a:spAutoFit/>
          </a:bodyPr>
          <a:lstStyle/>
          <a:p>
            <a:pPr marL="285750" indent="-285750">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Sampling rate conversion is employed to generate a new sequence with a sampling rate higher or lower than that of a given sequence.</a:t>
            </a:r>
          </a:p>
          <a:p>
            <a:endParaRPr lang="en-US" sz="2000" dirty="0">
              <a:solidFill>
                <a:srgbClr val="00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ar-SA" sz="2000" dirty="0">
              <a:latin typeface="Arial" panose="020B0604020202020204" pitchFamily="34" charset="0"/>
              <a:cs typeface="Arial" panose="020B0604020202020204" pitchFamily="34" charset="0"/>
            </a:endParaRPr>
          </a:p>
        </p:txBody>
      </p:sp>
      <p:sp>
        <p:nvSpPr>
          <p:cNvPr id="8" name="Rectangle 2">
            <a:extLst>
              <a:ext uri="{FF2B5EF4-FFF2-40B4-BE49-F238E27FC236}">
                <a16:creationId xmlns:a16="http://schemas.microsoft.com/office/drawing/2014/main" id="{09E1894B-C399-4A3D-A523-98C6B8CA57B0}"/>
              </a:ext>
            </a:extLst>
          </p:cNvPr>
          <p:cNvSpPr>
            <a:spLocks noChangeArrowheads="1"/>
          </p:cNvSpPr>
          <p:nvPr/>
        </p:nvSpPr>
        <p:spPr bwMode="auto">
          <a:xfrm>
            <a:off x="2357438" y="34147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F89C9E1-8E31-41E8-88F0-AEDDBCBBA139}"/>
              </a:ext>
            </a:extLst>
          </p:cNvPr>
          <p:cNvSpPr txBox="1"/>
          <p:nvPr/>
        </p:nvSpPr>
        <p:spPr>
          <a:xfrm>
            <a:off x="662609" y="2223107"/>
            <a:ext cx="8256104" cy="1938992"/>
          </a:xfrm>
          <a:prstGeom prst="rect">
            <a:avLst/>
          </a:prstGeom>
          <a:noFill/>
        </p:spPr>
        <p:txBody>
          <a:bodyPr wrap="square" rtlCol="1">
            <a:spAutoFit/>
          </a:bodyPr>
          <a:lstStyle/>
          <a:p>
            <a:pPr marL="285750" indent="-285750">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If x[n] is a sequence with a sampling rate of F Hz and it is used to generate another sequence y[n] with desired sampling rate F’ Hz, then the sampling rate alteration is given by : </a:t>
            </a:r>
            <a:r>
              <a:rPr lang="en-US" sz="2000" dirty="0">
                <a:solidFill>
                  <a:srgbClr val="0070C0"/>
                </a:solidFill>
                <a:latin typeface="Arial" panose="020B0604020202020204" pitchFamily="34" charset="0"/>
                <a:cs typeface="Arial" panose="020B0604020202020204" pitchFamily="34" charset="0"/>
              </a:rPr>
              <a:t>F’/F = R</a:t>
            </a:r>
          </a:p>
          <a:p>
            <a:endParaRPr lang="en-US" sz="2000" dirty="0">
              <a:solidFill>
                <a:srgbClr val="00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ar-SA" sz="2000" dirty="0">
              <a:latin typeface="Arial" panose="020B0604020202020204" pitchFamily="34" charset="0"/>
              <a:cs typeface="Arial" panose="020B0604020202020204" pitchFamily="34" charset="0"/>
            </a:endParaRPr>
          </a:p>
        </p:txBody>
      </p:sp>
      <p:sp>
        <p:nvSpPr>
          <p:cNvPr id="11" name="Rectangle 3">
            <a:extLst>
              <a:ext uri="{FF2B5EF4-FFF2-40B4-BE49-F238E27FC236}">
                <a16:creationId xmlns:a16="http://schemas.microsoft.com/office/drawing/2014/main" id="{A691CE6E-0CFC-46D0-9CC1-7534E6DAC8FF}"/>
              </a:ext>
            </a:extLst>
          </p:cNvPr>
          <p:cNvSpPr>
            <a:spLocks noChangeArrowheads="1"/>
          </p:cNvSpPr>
          <p:nvPr/>
        </p:nvSpPr>
        <p:spPr bwMode="auto">
          <a:xfrm>
            <a:off x="2357438" y="37353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8DCC8D07-74B2-43AC-A190-38364B48579F}"/>
              </a:ext>
            </a:extLst>
          </p:cNvPr>
          <p:cNvSpPr txBox="1"/>
          <p:nvPr/>
        </p:nvSpPr>
        <p:spPr>
          <a:xfrm>
            <a:off x="1257507" y="3416786"/>
            <a:ext cx="8577055" cy="1938992"/>
          </a:xfrm>
          <a:prstGeom prst="rect">
            <a:avLst/>
          </a:prstGeom>
          <a:noFill/>
        </p:spPr>
        <p:txBody>
          <a:bodyPr wrap="square" rtlCol="1">
            <a:spAutoFit/>
          </a:bodyPr>
          <a:lstStyle/>
          <a:p>
            <a:pPr marL="342900" indent="-342900">
              <a:buFont typeface="+mj-lt"/>
              <a:buAutoNum type="arabicPeriod"/>
            </a:pPr>
            <a:r>
              <a:rPr lang="en-US" sz="2000" dirty="0">
                <a:solidFill>
                  <a:srgbClr val="002060"/>
                </a:solidFill>
                <a:latin typeface="Arial" panose="020B0604020202020204" pitchFamily="34" charset="0"/>
                <a:cs typeface="Arial" panose="020B0604020202020204" pitchFamily="34" charset="0"/>
              </a:rPr>
              <a:t>If R &gt; 1, the process is called interpolation and results in a sequence with higher sampling rate.</a:t>
            </a:r>
          </a:p>
          <a:p>
            <a:pPr marL="342900" indent="-342900">
              <a:buFont typeface="+mj-lt"/>
              <a:buAutoNum type="arabicPeriod"/>
            </a:pPr>
            <a:r>
              <a:rPr lang="en-US" sz="2000" dirty="0">
                <a:solidFill>
                  <a:srgbClr val="002060"/>
                </a:solidFill>
                <a:latin typeface="Arial" panose="020B0604020202020204" pitchFamily="34" charset="0"/>
                <a:cs typeface="Arial" panose="020B0604020202020204" pitchFamily="34" charset="0"/>
              </a:rPr>
              <a:t>If R&lt; 1, the process is called decimation and results in a sequence with lower sampling rate.</a:t>
            </a:r>
          </a:p>
          <a:p>
            <a:endParaRPr lang="en-US" sz="2000" dirty="0">
              <a:solidFill>
                <a:srgbClr val="002060"/>
              </a:solidFill>
              <a:latin typeface="Arial" panose="020B0604020202020204" pitchFamily="34" charset="0"/>
              <a:cs typeface="Arial" panose="020B0604020202020204" pitchFamily="34" charset="0"/>
            </a:endParaRPr>
          </a:p>
          <a:p>
            <a:endParaRPr lang="ar-SA" sz="2000" dirty="0">
              <a:solidFill>
                <a:srgbClr val="002060"/>
              </a:solidFill>
              <a:latin typeface="Arial" panose="020B0604020202020204" pitchFamily="34" charset="0"/>
              <a:cs typeface="Arial" panose="020B0604020202020204" pitchFamily="34" charset="0"/>
            </a:endParaRPr>
          </a:p>
        </p:txBody>
      </p:sp>
      <p:sp>
        <p:nvSpPr>
          <p:cNvPr id="14" name="Rectangle 4">
            <a:extLst>
              <a:ext uri="{FF2B5EF4-FFF2-40B4-BE49-F238E27FC236}">
                <a16:creationId xmlns:a16="http://schemas.microsoft.com/office/drawing/2014/main" id="{FD5ABD8B-F980-4105-BD03-E866B2208111}"/>
              </a:ext>
            </a:extLst>
          </p:cNvPr>
          <p:cNvSpPr>
            <a:spLocks noChangeArrowheads="1"/>
          </p:cNvSpPr>
          <p:nvPr/>
        </p:nvSpPr>
        <p:spPr bwMode="auto">
          <a:xfrm>
            <a:off x="1257507" y="49094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9CFF0656-4804-461C-81FD-53037ABDE086}"/>
              </a:ext>
            </a:extLst>
          </p:cNvPr>
          <p:cNvSpPr>
            <a:spLocks noGrp="1"/>
          </p:cNvSpPr>
          <p:nvPr>
            <p:ph type="sldNum" sz="quarter" idx="12"/>
          </p:nvPr>
        </p:nvSpPr>
        <p:spPr/>
        <p:txBody>
          <a:bodyPr/>
          <a:lstStyle/>
          <a:p>
            <a:fld id="{BA3098F8-634C-4D3D-BA4A-4EDA128784B8}" type="slidenum">
              <a:rPr lang="ar-SA" smtClean="0"/>
              <a:t>23</a:t>
            </a:fld>
            <a:endParaRPr lang="ar-SA"/>
          </a:p>
        </p:txBody>
      </p:sp>
    </p:spTree>
    <p:extLst>
      <p:ext uri="{BB962C8B-B14F-4D97-AF65-F5344CB8AC3E}">
        <p14:creationId xmlns:p14="http://schemas.microsoft.com/office/powerpoint/2010/main" val="2241201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D6540E3-9C70-49AE-BBD3-5FF16CE56113}"/>
              </a:ext>
            </a:extLst>
          </p:cNvPr>
          <p:cNvSpPr>
            <a:spLocks noChangeArrowheads="1"/>
          </p:cNvSpPr>
          <p:nvPr/>
        </p:nvSpPr>
        <p:spPr bwMode="auto">
          <a:xfrm>
            <a:off x="2357438" y="3948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F4859E1-24D2-46C6-A848-2AA58EFFB264}"/>
              </a:ext>
            </a:extLst>
          </p:cNvPr>
          <p:cNvSpPr txBox="1"/>
          <p:nvPr/>
        </p:nvSpPr>
        <p:spPr>
          <a:xfrm>
            <a:off x="649357" y="543339"/>
            <a:ext cx="5221356" cy="738664"/>
          </a:xfrm>
          <a:prstGeom prst="rect">
            <a:avLst/>
          </a:prstGeom>
          <a:noFill/>
        </p:spPr>
        <p:txBody>
          <a:bodyPr wrap="square" rtlCol="1">
            <a:spAutoFit/>
          </a:bodyPr>
          <a:lstStyle/>
          <a:p>
            <a:pPr marL="342900" indent="-342900">
              <a:buFont typeface="+mj-lt"/>
              <a:buAutoNum type="arabicPeriod"/>
            </a:pPr>
            <a:r>
              <a:rPr lang="en-US" sz="2400" dirty="0">
                <a:solidFill>
                  <a:schemeClr val="accent2">
                    <a:lumMod val="50000"/>
                  </a:schemeClr>
                </a:solidFill>
              </a:rPr>
              <a:t>DOWNSAMPLE:</a:t>
            </a:r>
          </a:p>
          <a:p>
            <a:endParaRPr lang="ar-SA" dirty="0"/>
          </a:p>
        </p:txBody>
      </p:sp>
      <p:sp>
        <p:nvSpPr>
          <p:cNvPr id="6" name="Rectangle 2">
            <a:extLst>
              <a:ext uri="{FF2B5EF4-FFF2-40B4-BE49-F238E27FC236}">
                <a16:creationId xmlns:a16="http://schemas.microsoft.com/office/drawing/2014/main" id="{9B8FBB0F-C424-43D0-A0A0-2A8BA1119B35}"/>
              </a:ext>
            </a:extLst>
          </p:cNvPr>
          <p:cNvSpPr>
            <a:spLocks noChangeArrowheads="1"/>
          </p:cNvSpPr>
          <p:nvPr/>
        </p:nvSpPr>
        <p:spPr bwMode="auto">
          <a:xfrm>
            <a:off x="2357438" y="3629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07297B0-C520-4E91-A019-1548ADE33D55}"/>
              </a:ext>
            </a:extLst>
          </p:cNvPr>
          <p:cNvSpPr txBox="1"/>
          <p:nvPr/>
        </p:nvSpPr>
        <p:spPr>
          <a:xfrm>
            <a:off x="980661" y="1217590"/>
            <a:ext cx="7315200" cy="1292662"/>
          </a:xfrm>
          <a:prstGeom prst="rect">
            <a:avLst/>
          </a:prstGeom>
          <a:noFill/>
        </p:spPr>
        <p:txBody>
          <a:bodyPr wrap="square" rtlCol="1">
            <a:spAutoFit/>
          </a:bodyPr>
          <a:lstStyle/>
          <a:p>
            <a:r>
              <a:rPr lang="en-US" sz="2000" dirty="0">
                <a:solidFill>
                  <a:srgbClr val="000000"/>
                </a:solidFill>
                <a:latin typeface="Arial" panose="020B0604020202020204" pitchFamily="34" charset="0"/>
                <a:cs typeface="Arial" panose="020B0604020202020204" pitchFamily="34" charset="0"/>
              </a:rPr>
              <a:t>Down sampling operation by an integer factor </a:t>
            </a:r>
            <a:r>
              <a:rPr lang="en-US" sz="2000" dirty="0">
                <a:solidFill>
                  <a:srgbClr val="0070C0"/>
                </a:solidFill>
                <a:latin typeface="Arial" panose="020B0604020202020204" pitchFamily="34" charset="0"/>
                <a:cs typeface="Arial" panose="020B0604020202020204" pitchFamily="34" charset="0"/>
              </a:rPr>
              <a:t>M</a:t>
            </a:r>
            <a:r>
              <a:rPr lang="en-US" sz="2000" dirty="0">
                <a:solidFill>
                  <a:srgbClr val="000000"/>
                </a:solidFill>
                <a:latin typeface="Arial" panose="020B0604020202020204" pitchFamily="34" charset="0"/>
                <a:cs typeface="Arial" panose="020B0604020202020204" pitchFamily="34" charset="0"/>
              </a:rPr>
              <a:t> (M&gt;1) on a sequence x[n] consists of keeping every </a:t>
            </a:r>
            <a:r>
              <a:rPr lang="en-US" sz="2000" dirty="0" err="1">
                <a:solidFill>
                  <a:srgbClr val="000000"/>
                </a:solidFill>
                <a:latin typeface="Arial" panose="020B0604020202020204" pitchFamily="34" charset="0"/>
                <a:cs typeface="Arial" panose="020B0604020202020204" pitchFamily="34" charset="0"/>
              </a:rPr>
              <a:t>Mth</a:t>
            </a:r>
            <a:r>
              <a:rPr lang="en-US" sz="2000" dirty="0">
                <a:solidFill>
                  <a:srgbClr val="000000"/>
                </a:solidFill>
                <a:latin typeface="Arial" panose="020B0604020202020204" pitchFamily="34" charset="0"/>
                <a:cs typeface="Arial" panose="020B0604020202020204" pitchFamily="34" charset="0"/>
              </a:rPr>
              <a:t> sample of x[n] and </a:t>
            </a:r>
            <a:r>
              <a:rPr lang="en-US" sz="2000" dirty="0">
                <a:solidFill>
                  <a:srgbClr val="0070C0"/>
                </a:solidFill>
                <a:latin typeface="Arial" panose="020B0604020202020204" pitchFamily="34" charset="0"/>
                <a:cs typeface="Arial" panose="020B0604020202020204" pitchFamily="34" charset="0"/>
              </a:rPr>
              <a:t>removing M-1 </a:t>
            </a:r>
            <a:r>
              <a:rPr lang="en-US" sz="2000" dirty="0">
                <a:solidFill>
                  <a:srgbClr val="000000"/>
                </a:solidFill>
                <a:latin typeface="Arial" panose="020B0604020202020204" pitchFamily="34" charset="0"/>
                <a:cs typeface="Arial" panose="020B0604020202020204" pitchFamily="34" charset="0"/>
              </a:rPr>
              <a:t>in between samples.</a:t>
            </a:r>
            <a:endParaRPr lang="en-US" sz="2000" dirty="0">
              <a:latin typeface="Arial" panose="020B0604020202020204" pitchFamily="34" charset="0"/>
              <a:cs typeface="Arial" panose="020B0604020202020204" pitchFamily="34" charset="0"/>
            </a:endParaRPr>
          </a:p>
          <a:p>
            <a:endParaRPr lang="ar-SA" dirty="0"/>
          </a:p>
        </p:txBody>
      </p:sp>
      <p:sp>
        <p:nvSpPr>
          <p:cNvPr id="8" name="TextBox 7">
            <a:extLst>
              <a:ext uri="{FF2B5EF4-FFF2-40B4-BE49-F238E27FC236}">
                <a16:creationId xmlns:a16="http://schemas.microsoft.com/office/drawing/2014/main" id="{1A099FCF-7187-43EB-9AD3-173A83656774}"/>
              </a:ext>
            </a:extLst>
          </p:cNvPr>
          <p:cNvSpPr txBox="1"/>
          <p:nvPr/>
        </p:nvSpPr>
        <p:spPr>
          <a:xfrm>
            <a:off x="980660" y="2629003"/>
            <a:ext cx="7739269" cy="3970318"/>
          </a:xfrm>
          <a:prstGeom prst="rect">
            <a:avLst/>
          </a:prstGeom>
          <a:noFill/>
        </p:spPr>
        <p:txBody>
          <a:bodyPr wrap="square" rtlCol="1">
            <a:spAutoFit/>
          </a:bodyPr>
          <a:lstStyle/>
          <a:p>
            <a:r>
              <a:rPr lang="en-US" u="sng" dirty="0">
                <a:solidFill>
                  <a:srgbClr val="002060"/>
                </a:solidFill>
              </a:rPr>
              <a:t>Example:</a:t>
            </a:r>
          </a:p>
          <a:p>
            <a:r>
              <a:rPr lang="en-US" dirty="0"/>
              <a:t>X[n]={1,2,3,4,5,6,7,8,9}  and M=3 find </a:t>
            </a:r>
            <a:r>
              <a:rPr lang="en-US" dirty="0" err="1"/>
              <a:t>Xd</a:t>
            </a:r>
            <a:r>
              <a:rPr lang="en-US" dirty="0"/>
              <a:t>[n]:</a:t>
            </a:r>
          </a:p>
          <a:p>
            <a:endParaRPr lang="en-US" dirty="0"/>
          </a:p>
          <a:p>
            <a:r>
              <a:rPr lang="en-US" dirty="0">
                <a:solidFill>
                  <a:srgbClr val="C00000"/>
                </a:solidFill>
              </a:rPr>
              <a:t>Solution:</a:t>
            </a:r>
          </a:p>
          <a:p>
            <a:r>
              <a:rPr lang="en-US" dirty="0" err="1"/>
              <a:t>Xd</a:t>
            </a:r>
            <a:r>
              <a:rPr lang="en-US" dirty="0"/>
              <a:t>[n]=X[</a:t>
            </a:r>
            <a:r>
              <a:rPr lang="en-US" dirty="0" err="1"/>
              <a:t>nM</a:t>
            </a:r>
            <a:r>
              <a:rPr lang="en-US" dirty="0"/>
              <a:t>]:</a:t>
            </a:r>
          </a:p>
          <a:p>
            <a:r>
              <a:rPr lang="en-US" dirty="0"/>
              <a:t>n=0 ,M=3 &gt;&gt; </a:t>
            </a:r>
            <a:r>
              <a:rPr lang="en-US" dirty="0" err="1"/>
              <a:t>Xd</a:t>
            </a:r>
            <a:r>
              <a:rPr lang="en-US" dirty="0"/>
              <a:t>[0]=5,</a:t>
            </a:r>
          </a:p>
          <a:p>
            <a:r>
              <a:rPr lang="en-US" dirty="0"/>
              <a:t>n=1 ,M=3&gt;&gt; </a:t>
            </a:r>
            <a:r>
              <a:rPr lang="en-US" dirty="0" err="1"/>
              <a:t>Xd</a:t>
            </a:r>
            <a:r>
              <a:rPr lang="en-US" dirty="0"/>
              <a:t>[n]=8,</a:t>
            </a:r>
          </a:p>
          <a:p>
            <a:r>
              <a:rPr lang="en-US" dirty="0"/>
              <a:t>n=2 ,M=3&gt;&gt;</a:t>
            </a:r>
            <a:r>
              <a:rPr lang="en-US" dirty="0" err="1"/>
              <a:t>Xd</a:t>
            </a:r>
            <a:r>
              <a:rPr lang="en-US" dirty="0"/>
              <a:t>[6]=Nan</a:t>
            </a:r>
          </a:p>
          <a:p>
            <a:r>
              <a:rPr lang="en-US" dirty="0"/>
              <a:t>n=-1, M=3&gt;&gt; </a:t>
            </a:r>
            <a:r>
              <a:rPr lang="en-US" dirty="0" err="1"/>
              <a:t>Xd</a:t>
            </a:r>
            <a:r>
              <a:rPr lang="en-US" dirty="0"/>
              <a:t>[-3]=2</a:t>
            </a:r>
          </a:p>
          <a:p>
            <a:r>
              <a:rPr lang="en-US" dirty="0"/>
              <a:t>N=-2 ,M=3&gt;&gt;</a:t>
            </a:r>
            <a:r>
              <a:rPr lang="en-US" dirty="0" err="1"/>
              <a:t>Xd</a:t>
            </a:r>
            <a:r>
              <a:rPr lang="en-US" dirty="0"/>
              <a:t>[-6]=nan</a:t>
            </a:r>
          </a:p>
          <a:p>
            <a:endParaRPr lang="en-US" dirty="0"/>
          </a:p>
          <a:p>
            <a:r>
              <a:rPr lang="en-US" dirty="0"/>
              <a:t>&gt;&gt;&gt;</a:t>
            </a:r>
            <a:r>
              <a:rPr lang="en-US" dirty="0" err="1"/>
              <a:t>Xd</a:t>
            </a:r>
            <a:r>
              <a:rPr lang="en-US" dirty="0"/>
              <a:t>[</a:t>
            </a:r>
            <a:r>
              <a:rPr lang="en-US" dirty="0" err="1"/>
              <a:t>nM</a:t>
            </a:r>
            <a:r>
              <a:rPr lang="en-US" dirty="0"/>
              <a:t>]={2,5,8]</a:t>
            </a:r>
          </a:p>
          <a:p>
            <a:endParaRPr lang="en-US" dirty="0"/>
          </a:p>
          <a:p>
            <a:endParaRPr lang="ar-SA" dirty="0"/>
          </a:p>
        </p:txBody>
      </p:sp>
      <p:cxnSp>
        <p:nvCxnSpPr>
          <p:cNvPr id="10" name="Straight Arrow Connector 9">
            <a:extLst>
              <a:ext uri="{FF2B5EF4-FFF2-40B4-BE49-F238E27FC236}">
                <a16:creationId xmlns:a16="http://schemas.microsoft.com/office/drawing/2014/main" id="{6A16E8E8-630F-44E7-9BB5-D45D53F4FD72}"/>
              </a:ext>
            </a:extLst>
          </p:cNvPr>
          <p:cNvCxnSpPr>
            <a:cxnSpLocks/>
          </p:cNvCxnSpPr>
          <p:nvPr/>
        </p:nvCxnSpPr>
        <p:spPr>
          <a:xfrm flipV="1">
            <a:off x="2557669" y="3228975"/>
            <a:ext cx="0" cy="2000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D645AA59-EA62-4832-94B0-C8C4F4F7F571}"/>
              </a:ext>
            </a:extLst>
          </p:cNvPr>
          <p:cNvCxnSpPr/>
          <p:nvPr/>
        </p:nvCxnSpPr>
        <p:spPr>
          <a:xfrm flipV="1">
            <a:off x="2650434" y="5950226"/>
            <a:ext cx="0" cy="2120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 name="Slide Number Placeholder 4">
            <a:extLst>
              <a:ext uri="{FF2B5EF4-FFF2-40B4-BE49-F238E27FC236}">
                <a16:creationId xmlns:a16="http://schemas.microsoft.com/office/drawing/2014/main" id="{67AD37C8-F9C5-494B-BBB0-9DD170CF5BBC}"/>
              </a:ext>
            </a:extLst>
          </p:cNvPr>
          <p:cNvSpPr>
            <a:spLocks noGrp="1"/>
          </p:cNvSpPr>
          <p:nvPr>
            <p:ph type="sldNum" sz="quarter" idx="12"/>
          </p:nvPr>
        </p:nvSpPr>
        <p:spPr/>
        <p:txBody>
          <a:bodyPr/>
          <a:lstStyle/>
          <a:p>
            <a:fld id="{BA3098F8-634C-4D3D-BA4A-4EDA128784B8}" type="slidenum">
              <a:rPr lang="ar-SA" smtClean="0"/>
              <a:t>24</a:t>
            </a:fld>
            <a:endParaRPr lang="ar-SA"/>
          </a:p>
        </p:txBody>
      </p:sp>
    </p:spTree>
    <p:extLst>
      <p:ext uri="{BB962C8B-B14F-4D97-AF65-F5344CB8AC3E}">
        <p14:creationId xmlns:p14="http://schemas.microsoft.com/office/powerpoint/2010/main" val="4201072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8C6561-DACA-425A-A904-BB24180D0F05}"/>
              </a:ext>
            </a:extLst>
          </p:cNvPr>
          <p:cNvPicPr>
            <a:picLocks noChangeAspect="1"/>
          </p:cNvPicPr>
          <p:nvPr/>
        </p:nvPicPr>
        <p:blipFill>
          <a:blip r:embed="rId2"/>
          <a:stretch>
            <a:fillRect/>
          </a:stretch>
        </p:blipFill>
        <p:spPr>
          <a:xfrm>
            <a:off x="683543" y="368161"/>
            <a:ext cx="8141480" cy="3435213"/>
          </a:xfrm>
          <a:prstGeom prst="rect">
            <a:avLst/>
          </a:prstGeom>
        </p:spPr>
      </p:pic>
      <p:pic>
        <p:nvPicPr>
          <p:cNvPr id="3" name="Picture 2">
            <a:extLst>
              <a:ext uri="{FF2B5EF4-FFF2-40B4-BE49-F238E27FC236}">
                <a16:creationId xmlns:a16="http://schemas.microsoft.com/office/drawing/2014/main" id="{7B3E94F3-515B-4BF5-AE28-5D7ED2761EA9}"/>
              </a:ext>
            </a:extLst>
          </p:cNvPr>
          <p:cNvPicPr>
            <a:picLocks noChangeAspect="1"/>
          </p:cNvPicPr>
          <p:nvPr/>
        </p:nvPicPr>
        <p:blipFill>
          <a:blip r:embed="rId3"/>
          <a:stretch>
            <a:fillRect/>
          </a:stretch>
        </p:blipFill>
        <p:spPr>
          <a:xfrm>
            <a:off x="683543" y="4239225"/>
            <a:ext cx="7843769" cy="2250614"/>
          </a:xfrm>
          <a:prstGeom prst="rect">
            <a:avLst/>
          </a:prstGeom>
        </p:spPr>
      </p:pic>
      <p:sp>
        <p:nvSpPr>
          <p:cNvPr id="5" name="Slide Number Placeholder 4">
            <a:extLst>
              <a:ext uri="{FF2B5EF4-FFF2-40B4-BE49-F238E27FC236}">
                <a16:creationId xmlns:a16="http://schemas.microsoft.com/office/drawing/2014/main" id="{A2BC5404-B361-45A3-AA2E-CF9673B89CD6}"/>
              </a:ext>
            </a:extLst>
          </p:cNvPr>
          <p:cNvSpPr>
            <a:spLocks noGrp="1"/>
          </p:cNvSpPr>
          <p:nvPr>
            <p:ph type="sldNum" sz="quarter" idx="12"/>
          </p:nvPr>
        </p:nvSpPr>
        <p:spPr/>
        <p:txBody>
          <a:bodyPr/>
          <a:lstStyle/>
          <a:p>
            <a:fld id="{BA3098F8-634C-4D3D-BA4A-4EDA128784B8}" type="slidenum">
              <a:rPr lang="ar-SA" smtClean="0"/>
              <a:t>25</a:t>
            </a:fld>
            <a:endParaRPr lang="ar-SA"/>
          </a:p>
        </p:txBody>
      </p:sp>
    </p:spTree>
    <p:extLst>
      <p:ext uri="{BB962C8B-B14F-4D97-AF65-F5344CB8AC3E}">
        <p14:creationId xmlns:p14="http://schemas.microsoft.com/office/powerpoint/2010/main" val="3129973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9EA078-C31D-4A11-BC73-C25D3FD2A919}"/>
              </a:ext>
            </a:extLst>
          </p:cNvPr>
          <p:cNvSpPr txBox="1"/>
          <p:nvPr/>
        </p:nvSpPr>
        <p:spPr>
          <a:xfrm>
            <a:off x="609600" y="503583"/>
            <a:ext cx="3922643" cy="738664"/>
          </a:xfrm>
          <a:prstGeom prst="rect">
            <a:avLst/>
          </a:prstGeom>
          <a:noFill/>
        </p:spPr>
        <p:txBody>
          <a:bodyPr wrap="square" rtlCol="1">
            <a:spAutoFit/>
          </a:bodyPr>
          <a:lstStyle/>
          <a:p>
            <a:r>
              <a:rPr lang="en-US" sz="2400" dirty="0">
                <a:solidFill>
                  <a:schemeClr val="accent2">
                    <a:lumMod val="50000"/>
                  </a:schemeClr>
                </a:solidFill>
              </a:rPr>
              <a:t>2. UPSAMPLE</a:t>
            </a:r>
          </a:p>
          <a:p>
            <a:endParaRPr lang="ar-SA" dirty="0"/>
          </a:p>
        </p:txBody>
      </p:sp>
      <p:sp>
        <p:nvSpPr>
          <p:cNvPr id="4" name="Rectangle 1">
            <a:extLst>
              <a:ext uri="{FF2B5EF4-FFF2-40B4-BE49-F238E27FC236}">
                <a16:creationId xmlns:a16="http://schemas.microsoft.com/office/drawing/2014/main" id="{46364D88-F3C7-4424-9DE7-8E89333662DC}"/>
              </a:ext>
            </a:extLst>
          </p:cNvPr>
          <p:cNvSpPr>
            <a:spLocks noChangeArrowheads="1"/>
          </p:cNvSpPr>
          <p:nvPr/>
        </p:nvSpPr>
        <p:spPr bwMode="auto">
          <a:xfrm>
            <a:off x="2357438" y="3629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C126A29-2323-4122-8BBE-4D8660C58EDE}"/>
              </a:ext>
            </a:extLst>
          </p:cNvPr>
          <p:cNvSpPr>
            <a:spLocks noChangeArrowheads="1"/>
          </p:cNvSpPr>
          <p:nvPr/>
        </p:nvSpPr>
        <p:spPr bwMode="auto">
          <a:xfrm>
            <a:off x="2356644" y="3266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5E8B91D-5F9D-4E2E-B849-FE487C9F758D}"/>
              </a:ext>
            </a:extLst>
          </p:cNvPr>
          <p:cNvSpPr txBox="1"/>
          <p:nvPr/>
        </p:nvSpPr>
        <p:spPr>
          <a:xfrm>
            <a:off x="742122" y="1149914"/>
            <a:ext cx="8110330" cy="1292662"/>
          </a:xfrm>
          <a:prstGeom prst="rect">
            <a:avLst/>
          </a:prstGeom>
          <a:noFill/>
        </p:spPr>
        <p:txBody>
          <a:bodyPr wrap="square" rtlCol="1">
            <a:spAutoFit/>
          </a:bodyPr>
          <a:lstStyle/>
          <a:p>
            <a:pPr marL="342900" indent="-342900">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Upsampling by an integer factor L (L &gt; 1) on a sequence x[n] will </a:t>
            </a:r>
            <a:r>
              <a:rPr lang="en-US" sz="2000" dirty="0">
                <a:solidFill>
                  <a:srgbClr val="0070C0"/>
                </a:solidFill>
                <a:latin typeface="Arial" panose="020B0604020202020204" pitchFamily="34" charset="0"/>
                <a:cs typeface="Arial" panose="020B0604020202020204" pitchFamily="34" charset="0"/>
              </a:rPr>
              <a:t>insert</a:t>
            </a:r>
            <a:r>
              <a:rPr lang="en-US" sz="2000" dirty="0">
                <a:solidFill>
                  <a:srgbClr val="000000"/>
                </a:solidFill>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(L–1) </a:t>
            </a:r>
            <a:r>
              <a:rPr lang="en-US" sz="2000" dirty="0">
                <a:solidFill>
                  <a:srgbClr val="000000"/>
                </a:solidFill>
                <a:latin typeface="Arial" panose="020B0604020202020204" pitchFamily="34" charset="0"/>
                <a:cs typeface="Arial" panose="020B0604020202020204" pitchFamily="34" charset="0"/>
              </a:rPr>
              <a:t>equidistant samples between an output sequence y[n] according to the relation:</a:t>
            </a:r>
          </a:p>
          <a:p>
            <a:endParaRPr lang="ar-SA" dirty="0"/>
          </a:p>
        </p:txBody>
      </p:sp>
      <p:pic>
        <p:nvPicPr>
          <p:cNvPr id="8" name="Picture 7">
            <a:extLst>
              <a:ext uri="{FF2B5EF4-FFF2-40B4-BE49-F238E27FC236}">
                <a16:creationId xmlns:a16="http://schemas.microsoft.com/office/drawing/2014/main" id="{7A34AE2D-C6A5-4D95-BB97-DCB6F70974FE}"/>
              </a:ext>
            </a:extLst>
          </p:cNvPr>
          <p:cNvPicPr>
            <a:picLocks noChangeAspect="1"/>
          </p:cNvPicPr>
          <p:nvPr/>
        </p:nvPicPr>
        <p:blipFill>
          <a:blip r:embed="rId3"/>
          <a:stretch>
            <a:fillRect/>
          </a:stretch>
        </p:blipFill>
        <p:spPr>
          <a:xfrm>
            <a:off x="2690192" y="2413830"/>
            <a:ext cx="2993955" cy="881367"/>
          </a:xfrm>
          <a:prstGeom prst="rect">
            <a:avLst/>
          </a:prstGeom>
        </p:spPr>
      </p:pic>
      <p:sp>
        <p:nvSpPr>
          <p:cNvPr id="10" name="Rectangle 3">
            <a:extLst>
              <a:ext uri="{FF2B5EF4-FFF2-40B4-BE49-F238E27FC236}">
                <a16:creationId xmlns:a16="http://schemas.microsoft.com/office/drawing/2014/main" id="{3C7EB240-DE89-4D59-BF0B-6762E388E925}"/>
              </a:ext>
            </a:extLst>
          </p:cNvPr>
          <p:cNvSpPr>
            <a:spLocks noChangeArrowheads="1"/>
          </p:cNvSpPr>
          <p:nvPr/>
        </p:nvSpPr>
        <p:spPr bwMode="auto">
          <a:xfrm>
            <a:off x="2357438" y="3948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62471A5E-8817-49F1-8AE0-4A9771FA2DA8}"/>
              </a:ext>
            </a:extLst>
          </p:cNvPr>
          <p:cNvSpPr txBox="1"/>
          <p:nvPr/>
        </p:nvSpPr>
        <p:spPr>
          <a:xfrm>
            <a:off x="609600" y="3468468"/>
            <a:ext cx="7845287" cy="677108"/>
          </a:xfrm>
          <a:prstGeom prst="rect">
            <a:avLst/>
          </a:prstGeom>
          <a:noFill/>
        </p:spPr>
        <p:txBody>
          <a:bodyPr wrap="square" rtlCol="1">
            <a:spAutoFit/>
          </a:bodyPr>
          <a:lstStyle/>
          <a:p>
            <a:pPr marL="342900" indent="-342900">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The sampling rate of y[n] is L times that of x[n].</a:t>
            </a:r>
          </a:p>
          <a:p>
            <a:endParaRPr lang="ar-SA" dirty="0"/>
          </a:p>
        </p:txBody>
      </p:sp>
      <p:sp>
        <p:nvSpPr>
          <p:cNvPr id="12" name="TextBox 11">
            <a:extLst>
              <a:ext uri="{FF2B5EF4-FFF2-40B4-BE49-F238E27FC236}">
                <a16:creationId xmlns:a16="http://schemas.microsoft.com/office/drawing/2014/main" id="{CFC252BF-76E3-49E4-833E-9F4FEC839426}"/>
              </a:ext>
            </a:extLst>
          </p:cNvPr>
          <p:cNvSpPr txBox="1"/>
          <p:nvPr/>
        </p:nvSpPr>
        <p:spPr>
          <a:xfrm>
            <a:off x="861391" y="4240696"/>
            <a:ext cx="6785113" cy="1754326"/>
          </a:xfrm>
          <a:prstGeom prst="rect">
            <a:avLst/>
          </a:prstGeom>
          <a:noFill/>
        </p:spPr>
        <p:txBody>
          <a:bodyPr wrap="square" rtlCol="1">
            <a:spAutoFit/>
          </a:bodyPr>
          <a:lstStyle/>
          <a:p>
            <a:r>
              <a:rPr lang="en-US" u="sng" dirty="0">
                <a:solidFill>
                  <a:srgbClr val="002060"/>
                </a:solidFill>
              </a:rPr>
              <a:t>Example:</a:t>
            </a:r>
          </a:p>
          <a:p>
            <a:r>
              <a:rPr lang="en-US" dirty="0"/>
              <a:t>L=3 X[n]={1,2,3} find Xu[n]:</a:t>
            </a:r>
          </a:p>
          <a:p>
            <a:endParaRPr lang="en-US" dirty="0"/>
          </a:p>
          <a:p>
            <a:r>
              <a:rPr lang="en-US" dirty="0">
                <a:solidFill>
                  <a:srgbClr val="C00000"/>
                </a:solidFill>
              </a:rPr>
              <a:t>Solution:</a:t>
            </a:r>
          </a:p>
          <a:p>
            <a:r>
              <a:rPr lang="en-US" dirty="0"/>
              <a:t>L-1=2 then we will add 2 zeros after each sample :</a:t>
            </a:r>
          </a:p>
          <a:p>
            <a:r>
              <a:rPr lang="en-US" dirty="0"/>
              <a:t>Xu[n]={1,0,0,2,0,0,3}</a:t>
            </a:r>
            <a:endParaRPr lang="ar-SA" dirty="0"/>
          </a:p>
        </p:txBody>
      </p:sp>
      <p:sp>
        <p:nvSpPr>
          <p:cNvPr id="5" name="Slide Number Placeholder 4">
            <a:extLst>
              <a:ext uri="{FF2B5EF4-FFF2-40B4-BE49-F238E27FC236}">
                <a16:creationId xmlns:a16="http://schemas.microsoft.com/office/drawing/2014/main" id="{5B7899FD-3BA3-4A35-AE67-17853298A638}"/>
              </a:ext>
            </a:extLst>
          </p:cNvPr>
          <p:cNvSpPr>
            <a:spLocks noGrp="1"/>
          </p:cNvSpPr>
          <p:nvPr>
            <p:ph type="sldNum" sz="quarter" idx="12"/>
          </p:nvPr>
        </p:nvSpPr>
        <p:spPr/>
        <p:txBody>
          <a:bodyPr/>
          <a:lstStyle/>
          <a:p>
            <a:fld id="{BA3098F8-634C-4D3D-BA4A-4EDA128784B8}" type="slidenum">
              <a:rPr lang="ar-SA" smtClean="0"/>
              <a:t>26</a:t>
            </a:fld>
            <a:endParaRPr lang="ar-SA"/>
          </a:p>
        </p:txBody>
      </p:sp>
    </p:spTree>
    <p:extLst>
      <p:ext uri="{BB962C8B-B14F-4D97-AF65-F5344CB8AC3E}">
        <p14:creationId xmlns:p14="http://schemas.microsoft.com/office/powerpoint/2010/main" val="1243926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E64479-85FC-4262-9948-DC2819594638}"/>
              </a:ext>
            </a:extLst>
          </p:cNvPr>
          <p:cNvPicPr>
            <a:picLocks noChangeAspect="1"/>
          </p:cNvPicPr>
          <p:nvPr/>
        </p:nvPicPr>
        <p:blipFill>
          <a:blip r:embed="rId2"/>
          <a:stretch>
            <a:fillRect/>
          </a:stretch>
        </p:blipFill>
        <p:spPr>
          <a:xfrm>
            <a:off x="771111" y="810040"/>
            <a:ext cx="7551254" cy="1906656"/>
          </a:xfrm>
          <a:prstGeom prst="rect">
            <a:avLst/>
          </a:prstGeom>
        </p:spPr>
      </p:pic>
      <p:pic>
        <p:nvPicPr>
          <p:cNvPr id="3" name="Picture 2">
            <a:extLst>
              <a:ext uri="{FF2B5EF4-FFF2-40B4-BE49-F238E27FC236}">
                <a16:creationId xmlns:a16="http://schemas.microsoft.com/office/drawing/2014/main" id="{0F69D945-688D-4410-8E87-157AA8533362}"/>
              </a:ext>
            </a:extLst>
          </p:cNvPr>
          <p:cNvPicPr>
            <a:picLocks noChangeAspect="1"/>
          </p:cNvPicPr>
          <p:nvPr/>
        </p:nvPicPr>
        <p:blipFill>
          <a:blip r:embed="rId3"/>
          <a:stretch>
            <a:fillRect/>
          </a:stretch>
        </p:blipFill>
        <p:spPr>
          <a:xfrm>
            <a:off x="771111" y="3272043"/>
            <a:ext cx="7551254" cy="1906655"/>
          </a:xfrm>
          <a:prstGeom prst="rect">
            <a:avLst/>
          </a:prstGeom>
        </p:spPr>
      </p:pic>
      <p:sp>
        <p:nvSpPr>
          <p:cNvPr id="5" name="Slide Number Placeholder 4">
            <a:extLst>
              <a:ext uri="{FF2B5EF4-FFF2-40B4-BE49-F238E27FC236}">
                <a16:creationId xmlns:a16="http://schemas.microsoft.com/office/drawing/2014/main" id="{0B00CFB6-DF31-4376-87E6-DDDB1687ECE6}"/>
              </a:ext>
            </a:extLst>
          </p:cNvPr>
          <p:cNvSpPr>
            <a:spLocks noGrp="1"/>
          </p:cNvSpPr>
          <p:nvPr>
            <p:ph type="sldNum" sz="quarter" idx="12"/>
          </p:nvPr>
        </p:nvSpPr>
        <p:spPr/>
        <p:txBody>
          <a:bodyPr/>
          <a:lstStyle/>
          <a:p>
            <a:fld id="{BA3098F8-634C-4D3D-BA4A-4EDA128784B8}" type="slidenum">
              <a:rPr lang="ar-SA" smtClean="0"/>
              <a:t>27</a:t>
            </a:fld>
            <a:endParaRPr lang="ar-SA"/>
          </a:p>
        </p:txBody>
      </p:sp>
    </p:spTree>
    <p:extLst>
      <p:ext uri="{BB962C8B-B14F-4D97-AF65-F5344CB8AC3E}">
        <p14:creationId xmlns:p14="http://schemas.microsoft.com/office/powerpoint/2010/main" val="1229317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DB0F6F-1D5C-429D-8322-7634A8B235E8}"/>
              </a:ext>
            </a:extLst>
          </p:cNvPr>
          <p:cNvSpPr txBox="1"/>
          <p:nvPr/>
        </p:nvSpPr>
        <p:spPr>
          <a:xfrm>
            <a:off x="251792" y="209873"/>
            <a:ext cx="3008243" cy="461665"/>
          </a:xfrm>
          <a:prstGeom prst="rect">
            <a:avLst/>
          </a:prstGeom>
          <a:noFill/>
        </p:spPr>
        <p:txBody>
          <a:bodyPr wrap="square" rtlCol="1">
            <a:spAutoFit/>
          </a:bodyPr>
          <a:lstStyle/>
          <a:p>
            <a:r>
              <a:rPr lang="en-US" sz="2400">
                <a:solidFill>
                  <a:schemeClr val="accent2">
                    <a:lumMod val="50000"/>
                  </a:schemeClr>
                </a:solidFill>
              </a:rPr>
              <a:t>Implementation 4:</a:t>
            </a:r>
            <a:endParaRPr lang="ar-SA" sz="2400" dirty="0">
              <a:solidFill>
                <a:schemeClr val="accent2">
                  <a:lumMod val="50000"/>
                </a:schemeClr>
              </a:solidFill>
            </a:endParaRPr>
          </a:p>
        </p:txBody>
      </p:sp>
      <p:sp>
        <p:nvSpPr>
          <p:cNvPr id="2" name="TextBox 1">
            <a:extLst>
              <a:ext uri="{FF2B5EF4-FFF2-40B4-BE49-F238E27FC236}">
                <a16:creationId xmlns:a16="http://schemas.microsoft.com/office/drawing/2014/main" id="{E1A87DD4-DA1A-4CE0-8CF7-9E1569B1868E}"/>
              </a:ext>
            </a:extLst>
          </p:cNvPr>
          <p:cNvSpPr txBox="1"/>
          <p:nvPr/>
        </p:nvSpPr>
        <p:spPr>
          <a:xfrm>
            <a:off x="371063" y="671538"/>
            <a:ext cx="3344183" cy="6678751"/>
          </a:xfrm>
          <a:prstGeom prst="rect">
            <a:avLst/>
          </a:prstGeom>
          <a:noFill/>
        </p:spPr>
        <p:txBody>
          <a:bodyPr wrap="square" rtlCol="1">
            <a:spAutoFit/>
          </a:bodyPr>
          <a:lstStyle/>
          <a:p>
            <a:r>
              <a:rPr lang="en-US" sz="1400" dirty="0"/>
              <a:t>clc;</a:t>
            </a:r>
          </a:p>
          <a:p>
            <a:r>
              <a:rPr lang="en-US" sz="1400" dirty="0"/>
              <a:t>clear all;</a:t>
            </a:r>
          </a:p>
          <a:p>
            <a:r>
              <a:rPr lang="en-US" sz="1400" dirty="0"/>
              <a:t>close all;</a:t>
            </a:r>
          </a:p>
          <a:p>
            <a:r>
              <a:rPr lang="en-US" sz="1400" dirty="0"/>
              <a:t>%continuous sinusoidal signal</a:t>
            </a:r>
          </a:p>
          <a:p>
            <a:r>
              <a:rPr lang="en-US" sz="1400" dirty="0"/>
              <a:t>a=input('Enter the amplitude:');</a:t>
            </a:r>
          </a:p>
          <a:p>
            <a:r>
              <a:rPr lang="en-US" sz="1400" dirty="0"/>
              <a:t>f=input('Enter the </a:t>
            </a:r>
            <a:r>
              <a:rPr lang="en-US" sz="1400" dirty="0" err="1"/>
              <a:t>Timeperiod</a:t>
            </a:r>
            <a:r>
              <a:rPr lang="en-US" sz="1400" dirty="0"/>
              <a:t>:');</a:t>
            </a:r>
          </a:p>
          <a:p>
            <a:r>
              <a:rPr lang="en-US" sz="1400" dirty="0"/>
              <a:t>t=-10:1:20;</a:t>
            </a:r>
          </a:p>
          <a:p>
            <a:r>
              <a:rPr lang="en-US" sz="1400" dirty="0"/>
              <a:t>x=a*sin(2*pi*f*t);</a:t>
            </a:r>
          </a:p>
          <a:p>
            <a:r>
              <a:rPr lang="en-US" sz="1400" dirty="0"/>
              <a:t>subplot(3,1,1);</a:t>
            </a:r>
          </a:p>
          <a:p>
            <a:r>
              <a:rPr lang="en-US" sz="1400" dirty="0"/>
              <a:t>plot(</a:t>
            </a:r>
            <a:r>
              <a:rPr lang="en-US" sz="1400" dirty="0" err="1"/>
              <a:t>t,x</a:t>
            </a:r>
            <a:r>
              <a:rPr lang="en-US" sz="1400" dirty="0"/>
              <a:t>);</a:t>
            </a:r>
          </a:p>
          <a:p>
            <a:r>
              <a:rPr lang="en-US" sz="1400" dirty="0"/>
              <a:t>xlabel('time');</a:t>
            </a:r>
          </a:p>
          <a:p>
            <a:r>
              <a:rPr lang="en-US" sz="1400" dirty="0"/>
              <a:t>ylabel('Amplitude');</a:t>
            </a:r>
          </a:p>
          <a:p>
            <a:r>
              <a:rPr lang="en-US" sz="1400" dirty="0"/>
              <a:t>title('Sinusoidal signal’);</a:t>
            </a:r>
          </a:p>
          <a:p>
            <a:r>
              <a:rPr lang="en-US" sz="1400" dirty="0"/>
              <a:t>%</a:t>
            </a:r>
            <a:r>
              <a:rPr lang="en-US" sz="1400" dirty="0" err="1"/>
              <a:t>downsampling</a:t>
            </a:r>
            <a:r>
              <a:rPr lang="en-US" sz="1400" dirty="0"/>
              <a:t> the signal</a:t>
            </a:r>
          </a:p>
          <a:p>
            <a:r>
              <a:rPr lang="en-US" sz="1400" dirty="0"/>
              <a:t>y1=</a:t>
            </a:r>
            <a:r>
              <a:rPr lang="en-US" sz="1400" dirty="0" err="1"/>
              <a:t>downsample</a:t>
            </a:r>
            <a:r>
              <a:rPr lang="en-US" sz="1400" dirty="0"/>
              <a:t>(x,2);</a:t>
            </a:r>
          </a:p>
          <a:p>
            <a:r>
              <a:rPr lang="en-US" sz="1400" dirty="0"/>
              <a:t>subplot(3,1,2);</a:t>
            </a:r>
          </a:p>
          <a:p>
            <a:r>
              <a:rPr lang="en-US" sz="1400" dirty="0"/>
              <a:t>stem(y1);</a:t>
            </a:r>
          </a:p>
          <a:p>
            <a:r>
              <a:rPr lang="en-US" sz="1400" dirty="0"/>
              <a:t>xlabel('time');</a:t>
            </a:r>
          </a:p>
          <a:p>
            <a:r>
              <a:rPr lang="en-US" sz="1400" dirty="0"/>
              <a:t>ylabel('Amplitude');</a:t>
            </a:r>
          </a:p>
          <a:p>
            <a:r>
              <a:rPr lang="en-US" sz="1400" dirty="0"/>
              <a:t>title('</a:t>
            </a:r>
            <a:r>
              <a:rPr lang="en-US" sz="1400" dirty="0" err="1"/>
              <a:t>Downsampled</a:t>
            </a:r>
            <a:r>
              <a:rPr lang="en-US" sz="1400" dirty="0"/>
              <a:t> signal');</a:t>
            </a:r>
          </a:p>
          <a:p>
            <a:r>
              <a:rPr lang="en-US" sz="1400" dirty="0"/>
              <a:t>%</a:t>
            </a:r>
            <a:r>
              <a:rPr lang="en-US" sz="1400" dirty="0" err="1"/>
              <a:t>upsampling</a:t>
            </a:r>
            <a:r>
              <a:rPr lang="en-US" sz="1400" dirty="0"/>
              <a:t> the signal</a:t>
            </a:r>
          </a:p>
          <a:p>
            <a:r>
              <a:rPr lang="en-US" sz="1400" dirty="0"/>
              <a:t>y2=</a:t>
            </a:r>
            <a:r>
              <a:rPr lang="en-US" sz="1400" dirty="0" err="1"/>
              <a:t>upsample</a:t>
            </a:r>
            <a:r>
              <a:rPr lang="en-US" sz="1400" dirty="0"/>
              <a:t>(x,3);</a:t>
            </a:r>
          </a:p>
          <a:p>
            <a:r>
              <a:rPr lang="en-US" sz="1400" dirty="0"/>
              <a:t>subplot(3,1,3);</a:t>
            </a:r>
          </a:p>
          <a:p>
            <a:r>
              <a:rPr lang="en-US" sz="1400" dirty="0"/>
              <a:t>stem</a:t>
            </a:r>
            <a:r>
              <a:rPr lang="en-US" sz="1400"/>
              <a:t>(y2);</a:t>
            </a:r>
            <a:endParaRPr lang="en-US" sz="1400" dirty="0"/>
          </a:p>
          <a:p>
            <a:r>
              <a:rPr lang="en-US" sz="1400" dirty="0"/>
              <a:t>xlabel('time');</a:t>
            </a:r>
          </a:p>
          <a:p>
            <a:r>
              <a:rPr lang="en-US" sz="1400" dirty="0"/>
              <a:t>ylabel('Amplitude');</a:t>
            </a:r>
          </a:p>
          <a:p>
            <a:r>
              <a:rPr lang="en-US" sz="1400" dirty="0"/>
              <a:t>title('</a:t>
            </a:r>
            <a:r>
              <a:rPr lang="en-US" sz="1400" dirty="0" err="1"/>
              <a:t>Upsampled</a:t>
            </a:r>
            <a:r>
              <a:rPr lang="en-US" sz="1400" dirty="0"/>
              <a:t> signal');</a:t>
            </a:r>
          </a:p>
          <a:p>
            <a:endParaRPr lang="en-US" sz="1400" dirty="0"/>
          </a:p>
          <a:p>
            <a:r>
              <a:rPr lang="ar-SA" dirty="0"/>
              <a:t> </a:t>
            </a:r>
          </a:p>
          <a:p>
            <a:endParaRPr lang="ar-SA" dirty="0"/>
          </a:p>
        </p:txBody>
      </p:sp>
      <p:pic>
        <p:nvPicPr>
          <p:cNvPr id="6" name="Picture 5">
            <a:extLst>
              <a:ext uri="{FF2B5EF4-FFF2-40B4-BE49-F238E27FC236}">
                <a16:creationId xmlns:a16="http://schemas.microsoft.com/office/drawing/2014/main" id="{B12D8DB6-428B-4E89-8486-F726C00C6174}"/>
              </a:ext>
            </a:extLst>
          </p:cNvPr>
          <p:cNvPicPr>
            <a:picLocks noChangeAspect="1"/>
          </p:cNvPicPr>
          <p:nvPr/>
        </p:nvPicPr>
        <p:blipFill>
          <a:blip r:embed="rId2"/>
          <a:stretch>
            <a:fillRect/>
          </a:stretch>
        </p:blipFill>
        <p:spPr>
          <a:xfrm>
            <a:off x="3927280" y="1933070"/>
            <a:ext cx="5786563" cy="2991860"/>
          </a:xfrm>
          <a:prstGeom prst="rect">
            <a:avLst/>
          </a:prstGeom>
        </p:spPr>
      </p:pic>
      <p:sp>
        <p:nvSpPr>
          <p:cNvPr id="5" name="Slide Number Placeholder 4">
            <a:extLst>
              <a:ext uri="{FF2B5EF4-FFF2-40B4-BE49-F238E27FC236}">
                <a16:creationId xmlns:a16="http://schemas.microsoft.com/office/drawing/2014/main" id="{E4A7E418-4055-4E85-A811-31D2483507CC}"/>
              </a:ext>
            </a:extLst>
          </p:cNvPr>
          <p:cNvSpPr>
            <a:spLocks noGrp="1"/>
          </p:cNvSpPr>
          <p:nvPr>
            <p:ph type="sldNum" sz="quarter" idx="12"/>
          </p:nvPr>
        </p:nvSpPr>
        <p:spPr/>
        <p:txBody>
          <a:bodyPr/>
          <a:lstStyle/>
          <a:p>
            <a:fld id="{BA3098F8-634C-4D3D-BA4A-4EDA128784B8}" type="slidenum">
              <a:rPr lang="ar-SA" smtClean="0"/>
              <a:t>28</a:t>
            </a:fld>
            <a:endParaRPr lang="ar-SA"/>
          </a:p>
        </p:txBody>
      </p:sp>
    </p:spTree>
    <p:extLst>
      <p:ext uri="{BB962C8B-B14F-4D97-AF65-F5344CB8AC3E}">
        <p14:creationId xmlns:p14="http://schemas.microsoft.com/office/powerpoint/2010/main" val="430042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1DB871-813B-40B4-8ADF-E3FB996488BB}"/>
              </a:ext>
            </a:extLst>
          </p:cNvPr>
          <p:cNvSpPr>
            <a:spLocks noGrp="1"/>
          </p:cNvSpPr>
          <p:nvPr>
            <p:ph type="sldNum" sz="quarter" idx="12"/>
          </p:nvPr>
        </p:nvSpPr>
        <p:spPr/>
        <p:txBody>
          <a:bodyPr/>
          <a:lstStyle/>
          <a:p>
            <a:fld id="{BA3098F8-634C-4D3D-BA4A-4EDA128784B8}" type="slidenum">
              <a:rPr lang="ar-SA" smtClean="0"/>
              <a:t>3</a:t>
            </a:fld>
            <a:endParaRPr lang="ar-SA"/>
          </a:p>
        </p:txBody>
      </p:sp>
      <p:sp>
        <p:nvSpPr>
          <p:cNvPr id="5" name="Rectangle 4">
            <a:extLst>
              <a:ext uri="{FF2B5EF4-FFF2-40B4-BE49-F238E27FC236}">
                <a16:creationId xmlns:a16="http://schemas.microsoft.com/office/drawing/2014/main" id="{84C12D05-D82B-4187-8C35-9F0A8B3C3954}"/>
              </a:ext>
            </a:extLst>
          </p:cNvPr>
          <p:cNvSpPr/>
          <p:nvPr/>
        </p:nvSpPr>
        <p:spPr>
          <a:xfrm>
            <a:off x="197409" y="451513"/>
            <a:ext cx="8393254" cy="523220"/>
          </a:xfrm>
          <a:prstGeom prst="rect">
            <a:avLst/>
          </a:prstGeom>
        </p:spPr>
        <p:txBody>
          <a:bodyPr wrap="square">
            <a:spAutoFit/>
          </a:bodyPr>
          <a:lstStyle/>
          <a:p>
            <a:pPr marL="457200" indent="-457200">
              <a:buFont typeface="Wingdings" panose="05000000000000000000" pitchFamily="2" charset="2"/>
              <a:buChar char="Ø"/>
            </a:pPr>
            <a:r>
              <a:rPr lang="en-US" sz="2800" dirty="0">
                <a:solidFill>
                  <a:schemeClr val="accent5">
                    <a:lumMod val="50000"/>
                  </a:schemeClr>
                </a:solidFill>
                <a:effectLst>
                  <a:outerShdw blurRad="38100" dist="38100" dir="2700000" algn="tl">
                    <a:srgbClr val="000000">
                      <a:alpha val="43137"/>
                    </a:srgbClr>
                  </a:outerShdw>
                </a:effectLst>
                <a:latin typeface="Arial" panose="020B0604020202020204" pitchFamily="34" charset="0"/>
              </a:rPr>
              <a:t>Analog to Digital Conversion Process (ADC): </a:t>
            </a:r>
            <a:endParaRPr lang="ar-SA" sz="2800" dirty="0">
              <a:solidFill>
                <a:schemeClr val="accent5">
                  <a:lumMod val="50000"/>
                </a:schemeClr>
              </a:solidFill>
              <a:effectLst>
                <a:outerShdw blurRad="38100" dist="38100" dir="2700000" algn="tl">
                  <a:srgbClr val="000000">
                    <a:alpha val="43137"/>
                  </a:srgbClr>
                </a:outerShdw>
              </a:effectLst>
              <a:latin typeface="Arial" panose="020B0604020202020204" pitchFamily="34" charset="0"/>
            </a:endParaRPr>
          </a:p>
        </p:txBody>
      </p:sp>
      <p:pic>
        <p:nvPicPr>
          <p:cNvPr id="7" name="Picture 6">
            <a:extLst>
              <a:ext uri="{FF2B5EF4-FFF2-40B4-BE49-F238E27FC236}">
                <a16:creationId xmlns:a16="http://schemas.microsoft.com/office/drawing/2014/main" id="{FE7DB1A6-04AA-453D-8DBD-4E69E46EDFE7}"/>
              </a:ext>
            </a:extLst>
          </p:cNvPr>
          <p:cNvPicPr>
            <a:picLocks noChangeAspect="1"/>
          </p:cNvPicPr>
          <p:nvPr/>
        </p:nvPicPr>
        <p:blipFill>
          <a:blip r:embed="rId2"/>
          <a:stretch>
            <a:fillRect/>
          </a:stretch>
        </p:blipFill>
        <p:spPr>
          <a:xfrm>
            <a:off x="500934" y="1209822"/>
            <a:ext cx="7786204" cy="5196665"/>
          </a:xfrm>
          <a:prstGeom prst="rect">
            <a:avLst/>
          </a:prstGeom>
        </p:spPr>
      </p:pic>
    </p:spTree>
    <p:extLst>
      <p:ext uri="{BB962C8B-B14F-4D97-AF65-F5344CB8AC3E}">
        <p14:creationId xmlns:p14="http://schemas.microsoft.com/office/powerpoint/2010/main" val="848065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F0C84B-97DD-47C3-9B50-6960AD57171E}"/>
              </a:ext>
            </a:extLst>
          </p:cNvPr>
          <p:cNvSpPr>
            <a:spLocks noGrp="1"/>
          </p:cNvSpPr>
          <p:nvPr>
            <p:ph type="sldNum" sz="quarter" idx="12"/>
          </p:nvPr>
        </p:nvSpPr>
        <p:spPr/>
        <p:txBody>
          <a:bodyPr/>
          <a:lstStyle/>
          <a:p>
            <a:fld id="{BA3098F8-634C-4D3D-BA4A-4EDA128784B8}" type="slidenum">
              <a:rPr lang="ar-SA" smtClean="0"/>
              <a:t>4</a:t>
            </a:fld>
            <a:endParaRPr lang="ar-SA"/>
          </a:p>
        </p:txBody>
      </p:sp>
      <p:sp>
        <p:nvSpPr>
          <p:cNvPr id="5" name="Rectangle 4">
            <a:extLst>
              <a:ext uri="{FF2B5EF4-FFF2-40B4-BE49-F238E27FC236}">
                <a16:creationId xmlns:a16="http://schemas.microsoft.com/office/drawing/2014/main" id="{50E3A6D7-22B4-4B59-94AB-8868FEF930F8}"/>
              </a:ext>
            </a:extLst>
          </p:cNvPr>
          <p:cNvSpPr/>
          <p:nvPr/>
        </p:nvSpPr>
        <p:spPr>
          <a:xfrm>
            <a:off x="304798" y="451513"/>
            <a:ext cx="8825133" cy="2492990"/>
          </a:xfrm>
          <a:prstGeom prst="rect">
            <a:avLst/>
          </a:prstGeom>
        </p:spPr>
        <p:txBody>
          <a:bodyPr wrap="square">
            <a:spAutoFit/>
          </a:bodyPr>
          <a:lstStyle/>
          <a:p>
            <a:pPr marL="457200" indent="-457200">
              <a:buFont typeface="Wingdings" panose="05000000000000000000" pitchFamily="2" charset="2"/>
              <a:buChar char="Ø"/>
            </a:pPr>
            <a:r>
              <a:rPr lang="en-US" sz="2800" dirty="0">
                <a:solidFill>
                  <a:schemeClr val="accent5">
                    <a:lumMod val="50000"/>
                  </a:schemeClr>
                </a:solidFill>
                <a:effectLst>
                  <a:outerShdw blurRad="38100" dist="38100" dir="2700000" algn="tl">
                    <a:srgbClr val="000000">
                      <a:alpha val="43137"/>
                    </a:srgbClr>
                  </a:outerShdw>
                </a:effectLst>
                <a:latin typeface="Arial" panose="020B0604020202020204" pitchFamily="34" charset="0"/>
              </a:rPr>
              <a:t>Pulse Code Modulation:</a:t>
            </a:r>
          </a:p>
          <a:p>
            <a:endParaRPr lang="en-US" sz="2800" dirty="0">
              <a:solidFill>
                <a:schemeClr val="accent5">
                  <a:lumMod val="50000"/>
                </a:schemeClr>
              </a:solidFill>
              <a:effectLst>
                <a:outerShdw blurRad="38100" dist="38100" dir="2700000" algn="tl">
                  <a:srgbClr val="000000">
                    <a:alpha val="43137"/>
                  </a:srgbClr>
                </a:outerShdw>
              </a:effectLst>
              <a:latin typeface="Arial" panose="020B0604020202020204" pitchFamily="34" charset="0"/>
            </a:endParaRPr>
          </a:p>
          <a:p>
            <a:r>
              <a:rPr lang="en-US" dirty="0"/>
              <a:t>   </a:t>
            </a:r>
            <a:r>
              <a:rPr lang="en-US" sz="2000" dirty="0"/>
              <a:t>Pulse-code modulation (PCM) is used to digitally represent sampled analog signals. It is the standard form of digital audio in computers, CDs, digital telephony and other digital audio applications. The amplitude of the analog signal is sampled at uniform intervals and each sample is quantized to its nearest value within a predetermined range of digital levels.</a:t>
            </a:r>
            <a:endParaRPr lang="ar-SA" sz="2000" dirty="0"/>
          </a:p>
        </p:txBody>
      </p:sp>
      <p:pic>
        <p:nvPicPr>
          <p:cNvPr id="6" name="Picture 5">
            <a:extLst>
              <a:ext uri="{FF2B5EF4-FFF2-40B4-BE49-F238E27FC236}">
                <a16:creationId xmlns:a16="http://schemas.microsoft.com/office/drawing/2014/main" id="{1055A666-5484-425C-9C7D-B9534236D320}"/>
              </a:ext>
            </a:extLst>
          </p:cNvPr>
          <p:cNvPicPr>
            <a:picLocks noChangeAspect="1"/>
          </p:cNvPicPr>
          <p:nvPr/>
        </p:nvPicPr>
        <p:blipFill>
          <a:blip r:embed="rId2"/>
          <a:stretch>
            <a:fillRect/>
          </a:stretch>
        </p:blipFill>
        <p:spPr>
          <a:xfrm>
            <a:off x="1877483" y="3545058"/>
            <a:ext cx="5716492" cy="2835974"/>
          </a:xfrm>
          <a:prstGeom prst="rect">
            <a:avLst/>
          </a:prstGeom>
        </p:spPr>
      </p:pic>
    </p:spTree>
    <p:extLst>
      <p:ext uri="{BB962C8B-B14F-4D97-AF65-F5344CB8AC3E}">
        <p14:creationId xmlns:p14="http://schemas.microsoft.com/office/powerpoint/2010/main" val="2530495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C1533D-0137-4CCA-8BC4-B0A38AB75B3A}"/>
              </a:ext>
            </a:extLst>
          </p:cNvPr>
          <p:cNvSpPr>
            <a:spLocks noGrp="1"/>
          </p:cNvSpPr>
          <p:nvPr>
            <p:ph type="sldNum" sz="quarter" idx="12"/>
          </p:nvPr>
        </p:nvSpPr>
        <p:spPr/>
        <p:txBody>
          <a:bodyPr/>
          <a:lstStyle/>
          <a:p>
            <a:fld id="{BA3098F8-634C-4D3D-BA4A-4EDA128784B8}" type="slidenum">
              <a:rPr lang="ar-SA" smtClean="0"/>
              <a:t>5</a:t>
            </a:fld>
            <a:endParaRPr lang="ar-SA"/>
          </a:p>
        </p:txBody>
      </p:sp>
      <p:sp>
        <p:nvSpPr>
          <p:cNvPr id="3" name="Rectangle 2">
            <a:extLst>
              <a:ext uri="{FF2B5EF4-FFF2-40B4-BE49-F238E27FC236}">
                <a16:creationId xmlns:a16="http://schemas.microsoft.com/office/drawing/2014/main" id="{D02FE4AF-A251-4233-81E9-14D831B516F1}"/>
              </a:ext>
            </a:extLst>
          </p:cNvPr>
          <p:cNvSpPr/>
          <p:nvPr/>
        </p:nvSpPr>
        <p:spPr>
          <a:xfrm>
            <a:off x="604793" y="866894"/>
            <a:ext cx="4647426" cy="400110"/>
          </a:xfrm>
          <a:prstGeom prst="rect">
            <a:avLst/>
          </a:prstGeom>
        </p:spPr>
        <p:txBody>
          <a:bodyPr wrap="none">
            <a:spAutoFit/>
          </a:bodyPr>
          <a:lstStyle/>
          <a:p>
            <a:pPr marL="285750" indent="-285750">
              <a:buFont typeface="Wingdings" panose="05000000000000000000" pitchFamily="2" charset="2"/>
              <a:buChar char="Ø"/>
            </a:pPr>
            <a:r>
              <a:rPr lang="en-US" sz="2000" dirty="0">
                <a:solidFill>
                  <a:schemeClr val="accent5">
                    <a:lumMod val="50000"/>
                  </a:schemeClr>
                </a:solidFill>
                <a:effectLst>
                  <a:outerShdw blurRad="38100" dist="38100" dir="2700000" algn="tl">
                    <a:srgbClr val="000000">
                      <a:alpha val="43137"/>
                    </a:srgbClr>
                  </a:outerShdw>
                </a:effectLst>
                <a:latin typeface="Arial" panose="020B0604020202020204" pitchFamily="34" charset="0"/>
              </a:rPr>
              <a:t>Pulse Code Modulation step by step:</a:t>
            </a:r>
            <a:endParaRPr lang="ar-SA" sz="2000" dirty="0"/>
          </a:p>
        </p:txBody>
      </p:sp>
      <p:sp>
        <p:nvSpPr>
          <p:cNvPr id="4" name="TextBox 3">
            <a:extLst>
              <a:ext uri="{FF2B5EF4-FFF2-40B4-BE49-F238E27FC236}">
                <a16:creationId xmlns:a16="http://schemas.microsoft.com/office/drawing/2014/main" id="{9D1C1724-A161-4965-ADC1-493D2A382BAA}"/>
              </a:ext>
            </a:extLst>
          </p:cNvPr>
          <p:cNvSpPr txBox="1"/>
          <p:nvPr/>
        </p:nvSpPr>
        <p:spPr>
          <a:xfrm>
            <a:off x="1012874" y="1645919"/>
            <a:ext cx="6189785" cy="1015663"/>
          </a:xfrm>
          <a:prstGeom prst="rect">
            <a:avLst/>
          </a:prstGeom>
          <a:noFill/>
        </p:spPr>
        <p:txBody>
          <a:bodyPr wrap="square" rtlCol="1">
            <a:spAutoFit/>
          </a:bodyPr>
          <a:lstStyle/>
          <a:p>
            <a:pPr marL="285750" indent="-285750">
              <a:buFont typeface="Arial" panose="020B0604020202020204" pitchFamily="34" charset="0"/>
              <a:buChar char="•"/>
            </a:pPr>
            <a:r>
              <a:rPr lang="en-US" sz="2000" dirty="0"/>
              <a:t>Sampling .</a:t>
            </a:r>
          </a:p>
          <a:p>
            <a:pPr marL="285750" indent="-285750">
              <a:buFont typeface="Arial" panose="020B0604020202020204" pitchFamily="34" charset="0"/>
              <a:buChar char="•"/>
            </a:pPr>
            <a:r>
              <a:rPr lang="en-US" sz="2000" dirty="0"/>
              <a:t>Quantization.</a:t>
            </a:r>
          </a:p>
          <a:p>
            <a:pPr marL="285750" indent="-285750">
              <a:buFont typeface="Arial" panose="020B0604020202020204" pitchFamily="34" charset="0"/>
              <a:buChar char="•"/>
            </a:pPr>
            <a:r>
              <a:rPr lang="en-US" sz="2000" dirty="0"/>
              <a:t>Coding.</a:t>
            </a:r>
            <a:endParaRPr lang="ar-SA" sz="2000" dirty="0"/>
          </a:p>
        </p:txBody>
      </p:sp>
    </p:spTree>
    <p:extLst>
      <p:ext uri="{BB962C8B-B14F-4D97-AF65-F5344CB8AC3E}">
        <p14:creationId xmlns:p14="http://schemas.microsoft.com/office/powerpoint/2010/main" val="2881377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C3AAB8-E719-461C-89D5-1C3009201FED}"/>
              </a:ext>
            </a:extLst>
          </p:cNvPr>
          <p:cNvSpPr>
            <a:spLocks noGrp="1"/>
          </p:cNvSpPr>
          <p:nvPr>
            <p:ph type="sldNum" sz="quarter" idx="12"/>
          </p:nvPr>
        </p:nvSpPr>
        <p:spPr/>
        <p:txBody>
          <a:bodyPr/>
          <a:lstStyle/>
          <a:p>
            <a:fld id="{BA3098F8-634C-4D3D-BA4A-4EDA128784B8}" type="slidenum">
              <a:rPr lang="ar-SA" smtClean="0"/>
              <a:t>6</a:t>
            </a:fld>
            <a:endParaRPr lang="ar-SA"/>
          </a:p>
        </p:txBody>
      </p:sp>
      <p:sp>
        <p:nvSpPr>
          <p:cNvPr id="3" name="Rectangle 2">
            <a:extLst>
              <a:ext uri="{FF2B5EF4-FFF2-40B4-BE49-F238E27FC236}">
                <a16:creationId xmlns:a16="http://schemas.microsoft.com/office/drawing/2014/main" id="{460A330E-1BFB-480B-9900-4335AC87878B}"/>
              </a:ext>
            </a:extLst>
          </p:cNvPr>
          <p:cNvSpPr/>
          <p:nvPr/>
        </p:nvSpPr>
        <p:spPr>
          <a:xfrm>
            <a:off x="690112" y="627743"/>
            <a:ext cx="2172390" cy="523220"/>
          </a:xfrm>
          <a:prstGeom prst="rect">
            <a:avLst/>
          </a:prstGeom>
        </p:spPr>
        <p:txBody>
          <a:bodyPr wrap="none">
            <a:spAutoFit/>
          </a:bodyPr>
          <a:lstStyle/>
          <a:p>
            <a:pPr marL="285750" indent="-285750">
              <a:buFont typeface="Arial" panose="020B0604020202020204" pitchFamily="34" charset="0"/>
              <a:buChar char="•"/>
            </a:pPr>
            <a:r>
              <a:rPr lang="en-US" sz="2800" dirty="0">
                <a:solidFill>
                  <a:schemeClr val="accent5">
                    <a:lumMod val="50000"/>
                  </a:schemeClr>
                </a:solidFill>
                <a:effectLst>
                  <a:outerShdw blurRad="38100" dist="38100" dir="2700000" algn="tl">
                    <a:srgbClr val="000000">
                      <a:alpha val="43137"/>
                    </a:srgbClr>
                  </a:outerShdw>
                </a:effectLst>
                <a:latin typeface="Arial" panose="020B0604020202020204" pitchFamily="34" charset="0"/>
              </a:rPr>
              <a:t>Sampling :</a:t>
            </a:r>
          </a:p>
        </p:txBody>
      </p:sp>
      <p:sp>
        <p:nvSpPr>
          <p:cNvPr id="5" name="Rectangle 4">
            <a:extLst>
              <a:ext uri="{FF2B5EF4-FFF2-40B4-BE49-F238E27FC236}">
                <a16:creationId xmlns:a16="http://schemas.microsoft.com/office/drawing/2014/main" id="{2A0971F6-A4D7-4006-ACC3-9E055A47AE7B}"/>
              </a:ext>
            </a:extLst>
          </p:cNvPr>
          <p:cNvSpPr/>
          <p:nvPr/>
        </p:nvSpPr>
        <p:spPr>
          <a:xfrm>
            <a:off x="690111" y="1432954"/>
            <a:ext cx="8932191" cy="2554545"/>
          </a:xfrm>
          <a:prstGeom prst="rect">
            <a:avLst/>
          </a:prstGeom>
        </p:spPr>
        <p:txBody>
          <a:bodyPr wrap="square">
            <a:spAutoFit/>
          </a:bodyPr>
          <a:lstStyle/>
          <a:p>
            <a:r>
              <a:rPr lang="en-US" sz="2000" b="1" dirty="0">
                <a:solidFill>
                  <a:srgbClr val="0070C0"/>
                </a:solidFill>
              </a:rPr>
              <a:t> Nyquist sampling theorem </a:t>
            </a:r>
            <a:r>
              <a:rPr lang="en-US" sz="2000" dirty="0"/>
              <a:t>The Nyquist sampling theorem provides a prescription for the nominal sampling interval required to </a:t>
            </a:r>
            <a:r>
              <a:rPr lang="en-US" sz="2000" dirty="0">
                <a:solidFill>
                  <a:srgbClr val="C00000"/>
                </a:solidFill>
              </a:rPr>
              <a:t>avoid aliasing</a:t>
            </a:r>
            <a:r>
              <a:rPr lang="en-US" sz="2000" dirty="0"/>
              <a:t>. </a:t>
            </a:r>
          </a:p>
          <a:p>
            <a:r>
              <a:rPr lang="en-US" sz="2000" dirty="0"/>
              <a:t>It may be stated simply as follows: </a:t>
            </a:r>
          </a:p>
          <a:p>
            <a:r>
              <a:rPr lang="en-US" sz="2000" dirty="0"/>
              <a:t>The sampling frequency should be </a:t>
            </a:r>
            <a:r>
              <a:rPr lang="en-US" sz="2000" dirty="0">
                <a:solidFill>
                  <a:srgbClr val="C00000"/>
                </a:solidFill>
              </a:rPr>
              <a:t>at least twice the highest frequency </a:t>
            </a:r>
            <a:r>
              <a:rPr lang="en-US" sz="2000" dirty="0"/>
              <a:t>contained in the signal. </a:t>
            </a:r>
          </a:p>
          <a:p>
            <a:r>
              <a:rPr lang="en-US" sz="2000" dirty="0"/>
              <a:t>Or in mathematical terms: fs &gt;=2 </a:t>
            </a:r>
            <a:r>
              <a:rPr lang="en-US" sz="2000" dirty="0" err="1"/>
              <a:t>fm</a:t>
            </a:r>
            <a:r>
              <a:rPr lang="en-US" sz="2000" dirty="0"/>
              <a:t> where </a:t>
            </a:r>
            <a:r>
              <a:rPr lang="en-US" sz="2000" dirty="0">
                <a:solidFill>
                  <a:srgbClr val="00B0F0"/>
                </a:solidFill>
              </a:rPr>
              <a:t>fs</a:t>
            </a:r>
            <a:r>
              <a:rPr lang="en-US" sz="2000" dirty="0"/>
              <a:t> is the sampling frequency (number of sample/sec) and </a:t>
            </a:r>
            <a:r>
              <a:rPr lang="en-US" sz="2000" dirty="0" err="1">
                <a:solidFill>
                  <a:srgbClr val="00B0F0"/>
                </a:solidFill>
              </a:rPr>
              <a:t>fm</a:t>
            </a:r>
            <a:r>
              <a:rPr lang="en-US" sz="2000" dirty="0"/>
              <a:t> is the highest frequency contained in the signal.</a:t>
            </a:r>
            <a:endParaRPr lang="ar-SA" sz="2000" dirty="0"/>
          </a:p>
        </p:txBody>
      </p:sp>
    </p:spTree>
    <p:extLst>
      <p:ext uri="{BB962C8B-B14F-4D97-AF65-F5344CB8AC3E}">
        <p14:creationId xmlns:p14="http://schemas.microsoft.com/office/powerpoint/2010/main" val="40383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C0F046-F4A4-4570-BB06-170FFF954711}"/>
              </a:ext>
            </a:extLst>
          </p:cNvPr>
          <p:cNvSpPr>
            <a:spLocks noGrp="1"/>
          </p:cNvSpPr>
          <p:nvPr>
            <p:ph type="sldNum" sz="quarter" idx="12"/>
          </p:nvPr>
        </p:nvSpPr>
        <p:spPr/>
        <p:txBody>
          <a:bodyPr/>
          <a:lstStyle/>
          <a:p>
            <a:fld id="{BA3098F8-634C-4D3D-BA4A-4EDA128784B8}" type="slidenum">
              <a:rPr lang="ar-SA" smtClean="0"/>
              <a:t>7</a:t>
            </a:fld>
            <a:endParaRPr lang="ar-SA"/>
          </a:p>
        </p:txBody>
      </p:sp>
      <p:sp>
        <p:nvSpPr>
          <p:cNvPr id="3" name="Rectangle 2">
            <a:extLst>
              <a:ext uri="{FF2B5EF4-FFF2-40B4-BE49-F238E27FC236}">
                <a16:creationId xmlns:a16="http://schemas.microsoft.com/office/drawing/2014/main" id="{C4A7D324-051F-4A4A-97D3-646E4B910757}"/>
              </a:ext>
            </a:extLst>
          </p:cNvPr>
          <p:cNvSpPr/>
          <p:nvPr/>
        </p:nvSpPr>
        <p:spPr>
          <a:xfrm>
            <a:off x="754966" y="531448"/>
            <a:ext cx="2579077" cy="954107"/>
          </a:xfrm>
          <a:prstGeom prst="rect">
            <a:avLst/>
          </a:prstGeom>
        </p:spPr>
        <p:txBody>
          <a:bodyPr wrap="square">
            <a:spAutoFit/>
          </a:bodyPr>
          <a:lstStyle/>
          <a:p>
            <a:r>
              <a:rPr lang="en-US" sz="2800" dirty="0">
                <a:solidFill>
                  <a:schemeClr val="accent5">
                    <a:lumMod val="50000"/>
                  </a:schemeClr>
                </a:solidFill>
                <a:effectLst>
                  <a:outerShdw blurRad="38100" dist="38100" dir="2700000" algn="tl">
                    <a:srgbClr val="000000">
                      <a:alpha val="43137"/>
                    </a:srgbClr>
                  </a:outerShdw>
                </a:effectLst>
                <a:latin typeface="Arial" panose="020B0604020202020204" pitchFamily="34" charset="0"/>
              </a:rPr>
              <a:t>Quantizing: </a:t>
            </a:r>
            <a:br>
              <a:rPr lang="en-US" sz="2800" dirty="0">
                <a:solidFill>
                  <a:schemeClr val="accent5">
                    <a:lumMod val="50000"/>
                  </a:schemeClr>
                </a:solidFill>
                <a:effectLst>
                  <a:outerShdw blurRad="38100" dist="38100" dir="2700000" algn="tl">
                    <a:srgbClr val="000000">
                      <a:alpha val="43137"/>
                    </a:srgbClr>
                  </a:outerShdw>
                </a:effectLst>
                <a:latin typeface="Arial" panose="020B0604020202020204" pitchFamily="34" charset="0"/>
              </a:rPr>
            </a:br>
            <a:endParaRPr lang="ar-SA" sz="2800" dirty="0">
              <a:solidFill>
                <a:schemeClr val="accent5">
                  <a:lumMod val="50000"/>
                </a:schemeClr>
              </a:solidFill>
              <a:effectLst>
                <a:outerShdw blurRad="38100" dist="38100" dir="2700000" algn="tl">
                  <a:srgbClr val="000000">
                    <a:alpha val="43137"/>
                  </a:srgbClr>
                </a:outerShdw>
              </a:effectLst>
              <a:latin typeface="Arial" panose="020B0604020202020204" pitchFamily="34" charset="0"/>
            </a:endParaRPr>
          </a:p>
        </p:txBody>
      </p:sp>
      <p:sp>
        <p:nvSpPr>
          <p:cNvPr id="4" name="Rectangle 3">
            <a:extLst>
              <a:ext uri="{FF2B5EF4-FFF2-40B4-BE49-F238E27FC236}">
                <a16:creationId xmlns:a16="http://schemas.microsoft.com/office/drawing/2014/main" id="{6C694193-10F9-4749-9844-F0ADDDB0E070}"/>
              </a:ext>
            </a:extLst>
          </p:cNvPr>
          <p:cNvSpPr/>
          <p:nvPr/>
        </p:nvSpPr>
        <p:spPr>
          <a:xfrm>
            <a:off x="754965" y="1269499"/>
            <a:ext cx="8519037" cy="1600438"/>
          </a:xfrm>
          <a:prstGeom prst="rect">
            <a:avLst/>
          </a:prstGeom>
        </p:spPr>
        <p:txBody>
          <a:bodyPr wrap="square">
            <a:spAutoFit/>
          </a:bodyPr>
          <a:lstStyle/>
          <a:p>
            <a:r>
              <a:rPr lang="en-US" sz="2000" dirty="0"/>
              <a:t>The number of possible states that the converter can output is</a:t>
            </a:r>
            <a:r>
              <a:rPr lang="en-US" sz="2000" dirty="0">
                <a:solidFill>
                  <a:srgbClr val="0070C0"/>
                </a:solidFill>
              </a:rPr>
              <a:t>: N=2n</a:t>
            </a:r>
            <a:br>
              <a:rPr lang="en-US" sz="2000" dirty="0"/>
            </a:br>
            <a:r>
              <a:rPr lang="en-US" sz="2000" dirty="0"/>
              <a:t>(Where </a:t>
            </a:r>
            <a:r>
              <a:rPr lang="en-US" sz="2000" dirty="0">
                <a:solidFill>
                  <a:srgbClr val="0070C0"/>
                </a:solidFill>
              </a:rPr>
              <a:t>n</a:t>
            </a:r>
            <a:r>
              <a:rPr lang="en-US" sz="2000" dirty="0"/>
              <a:t> is the number of bits in the AD converter)</a:t>
            </a:r>
            <a:br>
              <a:rPr lang="en-US" sz="2000" dirty="0"/>
            </a:br>
            <a:r>
              <a:rPr lang="en-US" sz="2000" dirty="0"/>
              <a:t>Analog quantization size:</a:t>
            </a:r>
            <a:br>
              <a:rPr lang="en-US" sz="2000" dirty="0"/>
            </a:br>
            <a:r>
              <a:rPr lang="en-US" sz="2000" dirty="0">
                <a:solidFill>
                  <a:srgbClr val="0070C0"/>
                </a:solidFill>
              </a:rPr>
              <a:t>Q= (V max -V min)/N </a:t>
            </a:r>
            <a:br>
              <a:rPr lang="en-US" dirty="0"/>
            </a:br>
            <a:endParaRPr lang="ar-SA" dirty="0"/>
          </a:p>
        </p:txBody>
      </p:sp>
      <p:pic>
        <p:nvPicPr>
          <p:cNvPr id="5" name="Picture 4">
            <a:extLst>
              <a:ext uri="{FF2B5EF4-FFF2-40B4-BE49-F238E27FC236}">
                <a16:creationId xmlns:a16="http://schemas.microsoft.com/office/drawing/2014/main" id="{F735C243-6CF8-44B5-B20A-BF27013FE99E}"/>
              </a:ext>
            </a:extLst>
          </p:cNvPr>
          <p:cNvPicPr>
            <a:picLocks noChangeAspect="1"/>
          </p:cNvPicPr>
          <p:nvPr/>
        </p:nvPicPr>
        <p:blipFill>
          <a:blip r:embed="rId2"/>
          <a:stretch>
            <a:fillRect/>
          </a:stretch>
        </p:blipFill>
        <p:spPr>
          <a:xfrm>
            <a:off x="1092589" y="3576127"/>
            <a:ext cx="2818229" cy="1612437"/>
          </a:xfrm>
          <a:prstGeom prst="rect">
            <a:avLst/>
          </a:prstGeom>
        </p:spPr>
      </p:pic>
      <p:pic>
        <p:nvPicPr>
          <p:cNvPr id="6" name="Picture 5">
            <a:extLst>
              <a:ext uri="{FF2B5EF4-FFF2-40B4-BE49-F238E27FC236}">
                <a16:creationId xmlns:a16="http://schemas.microsoft.com/office/drawing/2014/main" id="{0ABBDEC7-F3B7-499E-8E71-F6ED39DBF536}"/>
              </a:ext>
            </a:extLst>
          </p:cNvPr>
          <p:cNvPicPr>
            <a:picLocks noChangeAspect="1"/>
          </p:cNvPicPr>
          <p:nvPr/>
        </p:nvPicPr>
        <p:blipFill>
          <a:blip r:embed="rId3"/>
          <a:stretch>
            <a:fillRect/>
          </a:stretch>
        </p:blipFill>
        <p:spPr>
          <a:xfrm>
            <a:off x="4824412" y="3183352"/>
            <a:ext cx="3766251" cy="2397988"/>
          </a:xfrm>
          <a:prstGeom prst="rect">
            <a:avLst/>
          </a:prstGeom>
        </p:spPr>
      </p:pic>
    </p:spTree>
    <p:extLst>
      <p:ext uri="{BB962C8B-B14F-4D97-AF65-F5344CB8AC3E}">
        <p14:creationId xmlns:p14="http://schemas.microsoft.com/office/powerpoint/2010/main" val="2282808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4EF00D-A143-483B-8C6D-25C76BB8D673}"/>
              </a:ext>
            </a:extLst>
          </p:cNvPr>
          <p:cNvSpPr>
            <a:spLocks noGrp="1"/>
          </p:cNvSpPr>
          <p:nvPr>
            <p:ph type="sldNum" sz="quarter" idx="12"/>
          </p:nvPr>
        </p:nvSpPr>
        <p:spPr/>
        <p:txBody>
          <a:bodyPr/>
          <a:lstStyle/>
          <a:p>
            <a:fld id="{BA3098F8-634C-4D3D-BA4A-4EDA128784B8}" type="slidenum">
              <a:rPr lang="ar-SA" smtClean="0"/>
              <a:t>8</a:t>
            </a:fld>
            <a:endParaRPr lang="ar-SA"/>
          </a:p>
        </p:txBody>
      </p:sp>
      <p:sp>
        <p:nvSpPr>
          <p:cNvPr id="3" name="Rectangle 2">
            <a:extLst>
              <a:ext uri="{FF2B5EF4-FFF2-40B4-BE49-F238E27FC236}">
                <a16:creationId xmlns:a16="http://schemas.microsoft.com/office/drawing/2014/main" id="{8ABE2745-61B0-43AB-BBCF-17D703D9B521}"/>
              </a:ext>
            </a:extLst>
          </p:cNvPr>
          <p:cNvSpPr/>
          <p:nvPr/>
        </p:nvSpPr>
        <p:spPr>
          <a:xfrm>
            <a:off x="440780" y="451513"/>
            <a:ext cx="8149883" cy="1138773"/>
          </a:xfrm>
          <a:prstGeom prst="rect">
            <a:avLst/>
          </a:prstGeom>
        </p:spPr>
        <p:txBody>
          <a:bodyPr wrap="square">
            <a:spAutoFit/>
          </a:bodyPr>
          <a:lstStyle/>
          <a:p>
            <a:r>
              <a:rPr lang="en-US" sz="2800" dirty="0">
                <a:solidFill>
                  <a:schemeClr val="accent5">
                    <a:lumMod val="50000"/>
                  </a:schemeClr>
                </a:solidFill>
                <a:effectLst>
                  <a:outerShdw blurRad="38100" dist="38100" dir="2700000" algn="tl">
                    <a:srgbClr val="000000">
                      <a:alpha val="43137"/>
                    </a:srgbClr>
                  </a:outerShdw>
                </a:effectLst>
                <a:latin typeface="Arial" panose="020B0604020202020204" pitchFamily="34" charset="0"/>
              </a:rPr>
              <a:t>Example: </a:t>
            </a:r>
            <a:r>
              <a:rPr lang="en-US" sz="2000" dirty="0"/>
              <a:t>For a 3 bit A/D converter, you have 0-10V signals. Separate them into a set of discrete states. </a:t>
            </a:r>
            <a:br>
              <a:rPr lang="en-US" sz="2000" dirty="0"/>
            </a:br>
            <a:endParaRPr lang="ar-SA" sz="2000" dirty="0"/>
          </a:p>
        </p:txBody>
      </p:sp>
      <p:sp>
        <p:nvSpPr>
          <p:cNvPr id="4" name="Rectangle 3">
            <a:extLst>
              <a:ext uri="{FF2B5EF4-FFF2-40B4-BE49-F238E27FC236}">
                <a16:creationId xmlns:a16="http://schemas.microsoft.com/office/drawing/2014/main" id="{8CF5F54F-0C34-45DE-AEF2-F03317E7DD1E}"/>
              </a:ext>
            </a:extLst>
          </p:cNvPr>
          <p:cNvSpPr/>
          <p:nvPr/>
        </p:nvSpPr>
        <p:spPr>
          <a:xfrm>
            <a:off x="670560" y="1590286"/>
            <a:ext cx="2776025" cy="1200329"/>
          </a:xfrm>
          <a:prstGeom prst="rect">
            <a:avLst/>
          </a:prstGeom>
        </p:spPr>
        <p:txBody>
          <a:bodyPr wrap="square">
            <a:spAutoFit/>
          </a:bodyPr>
          <a:lstStyle/>
          <a:p>
            <a:r>
              <a:rPr lang="pt-BR" dirty="0">
                <a:solidFill>
                  <a:srgbClr val="C55A11"/>
                </a:solidFill>
                <a:latin typeface="Nyala" panose="02000504070300020003" pitchFamily="2" charset="0"/>
              </a:rPr>
              <a:t>Sol</a:t>
            </a:r>
            <a:r>
              <a:rPr lang="pt-BR" dirty="0">
                <a:solidFill>
                  <a:srgbClr val="000000"/>
                </a:solidFill>
                <a:latin typeface="Nyala" panose="02000504070300020003" pitchFamily="2" charset="0"/>
              </a:rPr>
              <a:t>:</a:t>
            </a:r>
            <a:br>
              <a:rPr lang="pt-BR" dirty="0">
                <a:solidFill>
                  <a:srgbClr val="000000"/>
                </a:solidFill>
                <a:latin typeface="Nyala" panose="02000504070300020003" pitchFamily="2" charset="0"/>
              </a:rPr>
            </a:br>
            <a:r>
              <a:rPr lang="pt-BR" dirty="0">
                <a:solidFill>
                  <a:srgbClr val="FF0000"/>
                </a:solidFill>
                <a:latin typeface="Nyala" panose="02000504070300020003" pitchFamily="2" charset="0"/>
              </a:rPr>
              <a:t>N</a:t>
            </a:r>
            <a:r>
              <a:rPr lang="pt-BR" dirty="0">
                <a:solidFill>
                  <a:srgbClr val="000000"/>
                </a:solidFill>
                <a:latin typeface="Nyala" panose="02000504070300020003" pitchFamily="2" charset="0"/>
              </a:rPr>
              <a:t>=2</a:t>
            </a:r>
            <a:r>
              <a:rPr lang="pt-BR" sz="1200" dirty="0">
                <a:solidFill>
                  <a:srgbClr val="000000"/>
                </a:solidFill>
                <a:latin typeface="Nyala" panose="02000504070300020003" pitchFamily="2" charset="0"/>
              </a:rPr>
              <a:t>3</a:t>
            </a:r>
            <a:r>
              <a:rPr lang="pt-BR" dirty="0">
                <a:solidFill>
                  <a:srgbClr val="000000"/>
                </a:solidFill>
                <a:latin typeface="Nyala" panose="02000504070300020003" pitchFamily="2" charset="0"/>
              </a:rPr>
              <a:t>=8</a:t>
            </a:r>
            <a:br>
              <a:rPr lang="pt-BR" dirty="0">
                <a:solidFill>
                  <a:srgbClr val="000000"/>
                </a:solidFill>
                <a:latin typeface="Nyala" panose="02000504070300020003" pitchFamily="2" charset="0"/>
              </a:rPr>
            </a:br>
            <a:r>
              <a:rPr lang="pt-BR" dirty="0">
                <a:solidFill>
                  <a:srgbClr val="FF0000"/>
                </a:solidFill>
                <a:latin typeface="Nyala" panose="02000504070300020003" pitchFamily="2" charset="0"/>
              </a:rPr>
              <a:t>Q</a:t>
            </a:r>
            <a:r>
              <a:rPr lang="pt-BR" dirty="0">
                <a:solidFill>
                  <a:srgbClr val="000000"/>
                </a:solidFill>
                <a:latin typeface="Nyala" panose="02000504070300020003" pitchFamily="2" charset="0"/>
              </a:rPr>
              <a:t>= (10V – 0V)/8 = 1.25V</a:t>
            </a:r>
            <a:r>
              <a:rPr lang="pt-BR" dirty="0"/>
              <a:t> </a:t>
            </a:r>
            <a:br>
              <a:rPr lang="pt-BR" dirty="0"/>
            </a:br>
            <a:endParaRPr lang="ar-SA" dirty="0"/>
          </a:p>
        </p:txBody>
      </p:sp>
      <p:pic>
        <p:nvPicPr>
          <p:cNvPr id="5" name="Picture 4">
            <a:extLst>
              <a:ext uri="{FF2B5EF4-FFF2-40B4-BE49-F238E27FC236}">
                <a16:creationId xmlns:a16="http://schemas.microsoft.com/office/drawing/2014/main" id="{51143A04-5D0D-46C8-B5E8-9E8E9569F13A}"/>
              </a:ext>
            </a:extLst>
          </p:cNvPr>
          <p:cNvPicPr>
            <a:picLocks noChangeAspect="1"/>
          </p:cNvPicPr>
          <p:nvPr/>
        </p:nvPicPr>
        <p:blipFill>
          <a:blip r:embed="rId2"/>
          <a:stretch>
            <a:fillRect/>
          </a:stretch>
        </p:blipFill>
        <p:spPr>
          <a:xfrm>
            <a:off x="3872437" y="1652512"/>
            <a:ext cx="4292374" cy="4388849"/>
          </a:xfrm>
          <a:prstGeom prst="rect">
            <a:avLst/>
          </a:prstGeom>
        </p:spPr>
      </p:pic>
    </p:spTree>
    <p:extLst>
      <p:ext uri="{BB962C8B-B14F-4D97-AF65-F5344CB8AC3E}">
        <p14:creationId xmlns:p14="http://schemas.microsoft.com/office/powerpoint/2010/main" val="105784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E68F2E-5273-4BAE-B1BF-EAFD1B4245B6}"/>
              </a:ext>
            </a:extLst>
          </p:cNvPr>
          <p:cNvSpPr>
            <a:spLocks noGrp="1"/>
          </p:cNvSpPr>
          <p:nvPr>
            <p:ph type="sldNum" sz="quarter" idx="12"/>
          </p:nvPr>
        </p:nvSpPr>
        <p:spPr/>
        <p:txBody>
          <a:bodyPr/>
          <a:lstStyle/>
          <a:p>
            <a:fld id="{BA3098F8-634C-4D3D-BA4A-4EDA128784B8}" type="slidenum">
              <a:rPr lang="ar-SA" smtClean="0"/>
              <a:t>9</a:t>
            </a:fld>
            <a:endParaRPr lang="ar-SA"/>
          </a:p>
        </p:txBody>
      </p:sp>
      <p:sp>
        <p:nvSpPr>
          <p:cNvPr id="3" name="Rectangle 2">
            <a:extLst>
              <a:ext uri="{FF2B5EF4-FFF2-40B4-BE49-F238E27FC236}">
                <a16:creationId xmlns:a16="http://schemas.microsoft.com/office/drawing/2014/main" id="{74478159-E767-41DF-98FE-0F9323C2CB2E}"/>
              </a:ext>
            </a:extLst>
          </p:cNvPr>
          <p:cNvSpPr/>
          <p:nvPr/>
        </p:nvSpPr>
        <p:spPr>
          <a:xfrm>
            <a:off x="473612" y="559582"/>
            <a:ext cx="2480603" cy="954107"/>
          </a:xfrm>
          <a:prstGeom prst="rect">
            <a:avLst/>
          </a:prstGeom>
        </p:spPr>
        <p:txBody>
          <a:bodyPr wrap="square">
            <a:spAutoFit/>
          </a:bodyPr>
          <a:lstStyle/>
          <a:p>
            <a:r>
              <a:rPr lang="en-US" sz="2800" dirty="0">
                <a:solidFill>
                  <a:schemeClr val="accent5">
                    <a:lumMod val="50000"/>
                  </a:schemeClr>
                </a:solidFill>
                <a:effectLst>
                  <a:outerShdw blurRad="38100" dist="38100" dir="2700000" algn="tl">
                    <a:srgbClr val="000000">
                      <a:alpha val="43137"/>
                    </a:srgbClr>
                  </a:outerShdw>
                </a:effectLst>
                <a:latin typeface="Arial" panose="020B0604020202020204" pitchFamily="34" charset="0"/>
              </a:rPr>
              <a:t>Encoding: </a:t>
            </a:r>
            <a:br>
              <a:rPr lang="en-US" sz="2800" dirty="0">
                <a:solidFill>
                  <a:schemeClr val="accent5">
                    <a:lumMod val="50000"/>
                  </a:schemeClr>
                </a:solidFill>
                <a:effectLst>
                  <a:outerShdw blurRad="38100" dist="38100" dir="2700000" algn="tl">
                    <a:srgbClr val="000000">
                      <a:alpha val="43137"/>
                    </a:srgbClr>
                  </a:outerShdw>
                </a:effectLst>
                <a:latin typeface="Arial" panose="020B0604020202020204" pitchFamily="34" charset="0"/>
              </a:rPr>
            </a:br>
            <a:endParaRPr lang="ar-SA" sz="2800" dirty="0">
              <a:solidFill>
                <a:schemeClr val="accent5">
                  <a:lumMod val="50000"/>
                </a:schemeClr>
              </a:solidFill>
              <a:effectLst>
                <a:outerShdw blurRad="38100" dist="38100" dir="2700000" algn="tl">
                  <a:srgbClr val="000000">
                    <a:alpha val="43137"/>
                  </a:srgbClr>
                </a:outerShdw>
              </a:effectLst>
              <a:latin typeface="Arial" panose="020B0604020202020204" pitchFamily="34" charset="0"/>
            </a:endParaRPr>
          </a:p>
        </p:txBody>
      </p:sp>
      <p:sp>
        <p:nvSpPr>
          <p:cNvPr id="4" name="Rectangle 3">
            <a:extLst>
              <a:ext uri="{FF2B5EF4-FFF2-40B4-BE49-F238E27FC236}">
                <a16:creationId xmlns:a16="http://schemas.microsoft.com/office/drawing/2014/main" id="{FB1FA365-AFCB-4DAD-8893-BC102CC42823}"/>
              </a:ext>
            </a:extLst>
          </p:cNvPr>
          <p:cNvSpPr/>
          <p:nvPr/>
        </p:nvSpPr>
        <p:spPr>
          <a:xfrm>
            <a:off x="567389" y="1281390"/>
            <a:ext cx="8023274" cy="984885"/>
          </a:xfrm>
          <a:prstGeom prst="rect">
            <a:avLst/>
          </a:prstGeom>
        </p:spPr>
        <p:txBody>
          <a:bodyPr wrap="square">
            <a:spAutoFit/>
          </a:bodyPr>
          <a:lstStyle/>
          <a:p>
            <a:r>
              <a:rPr lang="en-US" sz="2000" dirty="0"/>
              <a:t>Here we assign the digital value (binary number) to each state for</a:t>
            </a:r>
            <a:br>
              <a:rPr lang="en-US" sz="2000" dirty="0"/>
            </a:br>
            <a:r>
              <a:rPr lang="en-US" sz="2000" dirty="0"/>
              <a:t>the computer to read .</a:t>
            </a:r>
            <a:br>
              <a:rPr lang="en-US" dirty="0"/>
            </a:br>
            <a:endParaRPr lang="ar-SA" dirty="0"/>
          </a:p>
        </p:txBody>
      </p:sp>
      <p:pic>
        <p:nvPicPr>
          <p:cNvPr id="5" name="Picture 4">
            <a:extLst>
              <a:ext uri="{FF2B5EF4-FFF2-40B4-BE49-F238E27FC236}">
                <a16:creationId xmlns:a16="http://schemas.microsoft.com/office/drawing/2014/main" id="{EA859F4F-283D-4A07-BC3B-55531BED0848}"/>
              </a:ext>
            </a:extLst>
          </p:cNvPr>
          <p:cNvPicPr>
            <a:picLocks noChangeAspect="1"/>
          </p:cNvPicPr>
          <p:nvPr/>
        </p:nvPicPr>
        <p:blipFill>
          <a:blip r:embed="rId2"/>
          <a:stretch>
            <a:fillRect/>
          </a:stretch>
        </p:blipFill>
        <p:spPr>
          <a:xfrm>
            <a:off x="2917999" y="2416199"/>
            <a:ext cx="4051004" cy="3904140"/>
          </a:xfrm>
          <a:prstGeom prst="rect">
            <a:avLst/>
          </a:prstGeom>
        </p:spPr>
      </p:pic>
    </p:spTree>
    <p:extLst>
      <p:ext uri="{BB962C8B-B14F-4D97-AF65-F5344CB8AC3E}">
        <p14:creationId xmlns:p14="http://schemas.microsoft.com/office/powerpoint/2010/main" val="522447614"/>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555</TotalTime>
  <Words>1188</Words>
  <Application>Microsoft Office PowerPoint</Application>
  <PresentationFormat>Widescreen</PresentationFormat>
  <Paragraphs>221</Paragraphs>
  <Slides>28</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Arial</vt:lpstr>
      <vt:lpstr>Britannic Bold</vt:lpstr>
      <vt:lpstr>Calibri</vt:lpstr>
      <vt:lpstr>Cambria Math</vt:lpstr>
      <vt:lpstr>Nyala</vt:lpstr>
      <vt:lpstr>Times New Roman</vt:lpstr>
      <vt:lpstr>TimesNewRomanPS-ItalicMT</vt:lpstr>
      <vt:lpstr>TimesNewRomanPSMT</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Dalia Alhindi</dc:creator>
  <cp:lastModifiedBy>Dalia Alhindi</cp:lastModifiedBy>
  <cp:revision>28</cp:revision>
  <dcterms:created xsi:type="dcterms:W3CDTF">2019-02-23T06:03:14Z</dcterms:created>
  <dcterms:modified xsi:type="dcterms:W3CDTF">2019-02-27T19:30:44Z</dcterms:modified>
</cp:coreProperties>
</file>