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hur LeBlanc" initials="AL" lastIdx="1" clrIdx="0">
    <p:extLst>
      <p:ext uri="{19B8F6BF-5375-455C-9EA6-DF929625EA0E}">
        <p15:presenceInfo xmlns:p15="http://schemas.microsoft.com/office/powerpoint/2012/main" userId="d7866c4ec57418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5T02:24:31.564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5246-D90A-48CC-90E4-6D163091242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690F11-3732-42D1-80AD-F31ADB94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1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5246-D90A-48CC-90E4-6D163091242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690F11-3732-42D1-80AD-F31ADB94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5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5246-D90A-48CC-90E4-6D163091242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690F11-3732-42D1-80AD-F31ADB945E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5678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5246-D90A-48CC-90E4-6D163091242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690F11-3732-42D1-80AD-F31ADB94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4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5246-D90A-48CC-90E4-6D163091242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690F11-3732-42D1-80AD-F31ADB945E6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954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5246-D90A-48CC-90E4-6D163091242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690F11-3732-42D1-80AD-F31ADB94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5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5246-D90A-48CC-90E4-6D163091242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0F11-3732-42D1-80AD-F31ADB94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66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5246-D90A-48CC-90E4-6D163091242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0F11-3732-42D1-80AD-F31ADB94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5246-D90A-48CC-90E4-6D163091242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0F11-3732-42D1-80AD-F31ADB94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3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5246-D90A-48CC-90E4-6D163091242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690F11-3732-42D1-80AD-F31ADB94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5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5246-D90A-48CC-90E4-6D163091242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690F11-3732-42D1-80AD-F31ADB94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4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5246-D90A-48CC-90E4-6D163091242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690F11-3732-42D1-80AD-F31ADB94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5246-D90A-48CC-90E4-6D163091242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0F11-3732-42D1-80AD-F31ADB94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0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5246-D90A-48CC-90E4-6D163091242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0F11-3732-42D1-80AD-F31ADB94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2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5246-D90A-48CC-90E4-6D163091242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0F11-3732-42D1-80AD-F31ADB94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3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5246-D90A-48CC-90E4-6D163091242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690F11-3732-42D1-80AD-F31ADB94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6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5246-D90A-48CC-90E4-6D163091242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690F11-3732-42D1-80AD-F31ADB94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1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hyperlink" Target="https://doi.org/10.1186%2F1741-7015-7-30" TargetMode="External"/><Relationship Id="rId7" Type="http://schemas.openxmlformats.org/officeDocument/2006/relationships/hyperlink" Target="https://www.nytimes.com/interactive/2020/us/georgia-coronavirus-cases.html" TargetMode="External"/><Relationship Id="rId2" Type="http://schemas.openxmlformats.org/officeDocument/2006/relationships/hyperlink" Target="https://en.wikipedia.org/wiki/Doi_(identifier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ronavirus.jhu.edu/data/mortality" TargetMode="External"/><Relationship Id="rId5" Type="http://schemas.openxmlformats.org/officeDocument/2006/relationships/hyperlink" Target="https://www.health.gov.au/sites/default/files/documents/2020/03/coronavirus-covid-19-information-for-clinicians.pdf" TargetMode="External"/><Relationship Id="rId4" Type="http://schemas.openxmlformats.org/officeDocument/2006/relationships/hyperlink" Target="https://www.cdc.gov/flu/about/disease/spread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case.me/covid-19/" TargetMode="External"/><Relationship Id="rId2" Type="http://schemas.openxmlformats.org/officeDocument/2006/relationships/hyperlink" Target="https://towardsdatascience.com/infectious-disease-modelling-fit-your-model-to-coronavirus-data-2568e672dbc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0FAF-0FCE-4B09-AB6F-445219F67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SIR Executive(s?)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8A442-98B4-4F64-84F0-1E5B11560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Arthur LeBlanc</a:t>
            </a:r>
          </a:p>
        </p:txBody>
      </p:sp>
    </p:spTree>
    <p:extLst>
      <p:ext uri="{BB962C8B-B14F-4D97-AF65-F5344CB8AC3E}">
        <p14:creationId xmlns:p14="http://schemas.microsoft.com/office/powerpoint/2010/main" val="310406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EB7D-0C1F-41C1-9710-EF31183A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8C40-2100-4C4A-AB5A-44046D425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Susceptible</a:t>
            </a:r>
          </a:p>
          <a:p>
            <a:pPr lvl="1"/>
            <a:r>
              <a:rPr lang="en-US" dirty="0"/>
              <a:t>Able to be infected</a:t>
            </a:r>
          </a:p>
          <a:p>
            <a:r>
              <a:rPr lang="en-US" dirty="0"/>
              <a:t>Infectious</a:t>
            </a:r>
          </a:p>
          <a:p>
            <a:pPr lvl="1"/>
            <a:r>
              <a:rPr lang="en-US" dirty="0"/>
              <a:t>Able to infect</a:t>
            </a:r>
          </a:p>
          <a:p>
            <a:r>
              <a:rPr lang="en-US" dirty="0"/>
              <a:t>Recovered</a:t>
            </a:r>
          </a:p>
          <a:p>
            <a:r>
              <a:rPr lang="en-US" dirty="0"/>
              <a:t>R0</a:t>
            </a:r>
          </a:p>
          <a:p>
            <a:pPr lvl="1"/>
            <a:r>
              <a:rPr lang="en-US" dirty="0"/>
              <a:t>Rate of disease expansion</a:t>
            </a:r>
          </a:p>
          <a:p>
            <a:pPr lvl="1"/>
            <a:r>
              <a:rPr lang="en-US" dirty="0"/>
              <a:t>Effects to reduce R0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20BC2-D5B1-4944-9C11-CFF38A9875F3}"/>
              </a:ext>
            </a:extLst>
          </p:cNvPr>
          <p:cNvSpPr txBox="1"/>
          <p:nvPr/>
        </p:nvSpPr>
        <p:spPr>
          <a:xfrm>
            <a:off x="3182112" y="6047232"/>
            <a:ext cx="67457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https://towardsdatascience.com/infectious-disease-modelling-beyond-the-basic-sir-model-216369c584c4</a:t>
            </a:r>
          </a:p>
        </p:txBody>
      </p:sp>
    </p:spTree>
    <p:extLst>
      <p:ext uri="{BB962C8B-B14F-4D97-AF65-F5344CB8AC3E}">
        <p14:creationId xmlns:p14="http://schemas.microsoft.com/office/powerpoint/2010/main" val="244434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1590-749D-4F6A-A1D2-BC7DF13C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Diseases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952A-E9AB-4EED-AA0C-8C0E3591C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Influenza</a:t>
            </a:r>
          </a:p>
          <a:p>
            <a:pPr lvl="1"/>
            <a:r>
              <a:rPr lang="en-US" dirty="0"/>
              <a:t>R0 between 0.9 and 2.1</a:t>
            </a:r>
          </a:p>
          <a:p>
            <a:pPr lvl="1"/>
            <a:r>
              <a:rPr lang="en-US" dirty="0"/>
              <a:t>~0.1-0.13% death rate</a:t>
            </a:r>
          </a:p>
          <a:p>
            <a:pPr lvl="1"/>
            <a:r>
              <a:rPr lang="en-US" dirty="0"/>
              <a:t>1 day before and 5-7 days after sickness</a:t>
            </a:r>
          </a:p>
          <a:p>
            <a:r>
              <a:rPr lang="en-US" dirty="0"/>
              <a:t>COVID </a:t>
            </a:r>
          </a:p>
          <a:p>
            <a:pPr lvl="1"/>
            <a:r>
              <a:rPr lang="en-US" dirty="0"/>
              <a:t>R0 between 3.28-5.7</a:t>
            </a:r>
          </a:p>
          <a:p>
            <a:pPr lvl="1"/>
            <a:r>
              <a:rPr lang="en-US" dirty="0"/>
              <a:t>Can spread with no symptoms</a:t>
            </a:r>
          </a:p>
          <a:p>
            <a:pPr lvl="1"/>
            <a:r>
              <a:rPr lang="en-US" dirty="0"/>
              <a:t>Severe sickness rate of ~20%</a:t>
            </a:r>
          </a:p>
          <a:p>
            <a:pPr lvl="1"/>
            <a:r>
              <a:rPr lang="en-US" dirty="0"/>
              <a:t>Death rate depending on age, but averaging</a:t>
            </a:r>
          </a:p>
          <a:p>
            <a:pPr lvl="2"/>
            <a:r>
              <a:rPr lang="en-US" dirty="0"/>
              <a:t>1.8% per observed case</a:t>
            </a:r>
          </a:p>
          <a:p>
            <a:pPr lvl="2"/>
            <a:r>
              <a:rPr lang="en-US" dirty="0"/>
              <a:t>Assuming 20% severe sickness, 9% death rate to severe sickness (1.8%/20%)</a:t>
            </a:r>
          </a:p>
          <a:p>
            <a:pPr lvl="1"/>
            <a:r>
              <a:rPr lang="en-US" dirty="0"/>
              <a:t>Current infected population ~50/100,000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7D444-0951-49EE-9AC1-BF48708D2166}"/>
              </a:ext>
            </a:extLst>
          </p:cNvPr>
          <p:cNvSpPr txBox="1"/>
          <p:nvPr/>
        </p:nvSpPr>
        <p:spPr>
          <a:xfrm>
            <a:off x="2926703" y="5911222"/>
            <a:ext cx="6338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Coburn BJ; Wagner BG; Blower S (2009). </a:t>
            </a:r>
            <a:r>
              <a:rPr lang="en-US" sz="1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Doi (identifier)"/>
              </a:rPr>
              <a:t>doi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1000" b="0" i="0" u="none" strike="noStrike" dirty="0">
                <a:solidFill>
                  <a:srgbClr val="663366"/>
                </a:solidFill>
                <a:effectLst/>
                <a:latin typeface="Arial" panose="020B0604020202020204" pitchFamily="34" charset="0"/>
                <a:hlinkClick r:id="rId3"/>
              </a:rPr>
              <a:t>10.1186/1741-7015-7-30</a:t>
            </a:r>
            <a:endParaRPr lang="en-US" sz="1000" b="0" i="0" u="none" strike="noStrike" dirty="0">
              <a:solidFill>
                <a:srgbClr val="663366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1000" b="0" i="0" u="none" strike="noStrike" dirty="0">
                <a:solidFill>
                  <a:srgbClr val="663366"/>
                </a:solidFill>
                <a:effectLst/>
                <a:latin typeface="Arial" panose="020B0604020202020204" pitchFamily="34" charset="0"/>
                <a:hlinkClick r:id="rId4"/>
              </a:rPr>
              <a:t>https://www.cdc.gov/flu/about/disease/spread.htm</a:t>
            </a:r>
            <a:endParaRPr lang="en-US" sz="1000" b="0" i="0" u="none" strike="noStrike" dirty="0">
              <a:solidFill>
                <a:srgbClr val="663366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1000" b="0" i="0" u="none" strike="noStrike" dirty="0">
                <a:solidFill>
                  <a:srgbClr val="663366"/>
                </a:solidFill>
                <a:effectLst/>
                <a:latin typeface="Arial" panose="020B0604020202020204" pitchFamily="34" charset="0"/>
              </a:rPr>
              <a:t>https://www.goodrx.com/blog/flu-vs-coronavirus-mortality-and-death-rates-by-year/</a:t>
            </a:r>
          </a:p>
          <a:p>
            <a:pPr algn="ctr"/>
            <a:r>
              <a:rPr lang="en-US" sz="1000" b="0" i="0" u="sng" dirty="0">
                <a:solidFill>
                  <a:srgbClr val="663366"/>
                </a:solidFill>
                <a:effectLst/>
                <a:latin typeface="Arial" panose="020B0604020202020204" pitchFamily="34" charset="0"/>
                <a:hlinkClick r:id="rId5"/>
              </a:rPr>
              <a:t>"Novel Corona virus - Information for Clinicians"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Australian Government - Department of Health. July 6, 2020.</a:t>
            </a:r>
          </a:p>
          <a:p>
            <a:pPr algn="ctr"/>
            <a:r>
              <a:rPr lang="en-US" sz="1000" dirty="0">
                <a:hlinkClick r:id="rId6"/>
              </a:rPr>
              <a:t>https://coronavirus.jhu.edu/data/mortality</a:t>
            </a:r>
            <a:endParaRPr lang="en-US" sz="1000" dirty="0"/>
          </a:p>
          <a:p>
            <a:pPr algn="ctr"/>
            <a:r>
              <a:rPr lang="en-US" sz="1000" dirty="0">
                <a:hlinkClick r:id="rId7"/>
              </a:rPr>
              <a:t>https://www.nytimes.com/interactive/2020/us/georgia-coronavirus-cases.html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1181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0628-9832-4776-9960-350DFFEB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5253-E4E9-407E-B7E3-C5F1223EF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Direct math model to explain spreading</a:t>
            </a:r>
          </a:p>
          <a:p>
            <a:pPr lvl="1"/>
            <a:r>
              <a:rPr lang="en-US" dirty="0"/>
              <a:t>Differential equations over time with access to important parameters</a:t>
            </a:r>
          </a:p>
          <a:p>
            <a:pPr lvl="1"/>
            <a:r>
              <a:rPr lang="en-US" dirty="0"/>
              <a:t>Equipment capacities</a:t>
            </a:r>
          </a:p>
          <a:p>
            <a:pPr lvl="2"/>
            <a:r>
              <a:rPr lang="en-US" dirty="0"/>
              <a:t>Beds</a:t>
            </a:r>
          </a:p>
          <a:p>
            <a:pPr lvl="2"/>
            <a:r>
              <a:rPr lang="en-US" dirty="0"/>
              <a:t>Oxygen</a:t>
            </a:r>
          </a:p>
          <a:p>
            <a:r>
              <a:rPr lang="en-US" dirty="0"/>
              <a:t>Details involving changing rates</a:t>
            </a:r>
          </a:p>
          <a:p>
            <a:pPr lvl="1"/>
            <a:r>
              <a:rPr lang="en-US" dirty="0"/>
              <a:t>Ideal for infinite expansion</a:t>
            </a:r>
          </a:p>
          <a:p>
            <a:r>
              <a:rPr lang="en-US"/>
              <a:t>Some </a:t>
            </a:r>
            <a:r>
              <a:rPr lang="en-US" dirty="0"/>
              <a:t>allow direct visualizations to explore the effects of partial or complete adherence to</a:t>
            </a:r>
          </a:p>
          <a:p>
            <a:pPr lvl="1"/>
            <a:r>
              <a:rPr lang="en-US" dirty="0"/>
              <a:t>Masks</a:t>
            </a:r>
          </a:p>
          <a:p>
            <a:pPr lvl="1"/>
            <a:r>
              <a:rPr lang="en-US" dirty="0"/>
              <a:t>Distancing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1F45A-ABC3-4C6A-ABA1-2C10319D092F}"/>
              </a:ext>
            </a:extLst>
          </p:cNvPr>
          <p:cNvSpPr txBox="1"/>
          <p:nvPr/>
        </p:nvSpPr>
        <p:spPr>
          <a:xfrm>
            <a:off x="3230880" y="6033835"/>
            <a:ext cx="7210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hlinkClick r:id="rId2"/>
              </a:rPr>
              <a:t>https://towardsdatascience.com/infectious-disease-modelling-fit-your-model-to-coronavirus-data-2568e672dbc7</a:t>
            </a:r>
            <a:endParaRPr lang="en-US" sz="1000" dirty="0"/>
          </a:p>
          <a:p>
            <a:pPr algn="ctr"/>
            <a:r>
              <a:rPr lang="en-US" sz="1000" dirty="0">
                <a:hlinkClick r:id="rId3"/>
              </a:rPr>
              <a:t>https://ncase.me/covid-19/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B5F7B-1460-48C0-B0BB-EAC7CD967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501497"/>
            <a:ext cx="6096002" cy="13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5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D1D1D-5DE1-4C5E-A0F4-CDC23D28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My Simulation model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C2F5-A8A3-4054-AA5C-C2A455BE4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Infection length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Default of 4 days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Possibility of sickness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Assumes sickness is out of commission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Can die during sickness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If recovered, will go through cycle time after being finished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Once recovered, will not reinfect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List of parameters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Attempt at –random state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Number of executives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Number of Agents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Percent initially infected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Percent sick from infected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Percent deaths from sick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R0</a:t>
            </a:r>
          </a:p>
          <a:p>
            <a:pPr lvl="2">
              <a:lnSpc>
                <a:spcPct val="90000"/>
              </a:lnSpc>
            </a:pPr>
            <a:r>
              <a:rPr lang="en-US" sz="1300" dirty="0"/>
              <a:t>Rate is over one whole cycle</a:t>
            </a:r>
          </a:p>
          <a:p>
            <a:pPr lvl="2">
              <a:lnSpc>
                <a:spcPct val="90000"/>
              </a:lnSpc>
            </a:pPr>
            <a:r>
              <a:rPr lang="en-US" sz="1300" dirty="0"/>
              <a:t>Being sick effectively doubles</a:t>
            </a:r>
          </a:p>
          <a:p>
            <a:pPr lvl="2">
              <a:lnSpc>
                <a:spcPct val="90000"/>
              </a:lnSpc>
            </a:pPr>
            <a:r>
              <a:rPr lang="en-US" sz="1300" dirty="0"/>
              <a:t>Rate per day is R0/length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Percent vaccinated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Simulation time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Simplistic agent concentration</a:t>
            </a:r>
          </a:p>
          <a:p>
            <a:pPr lvl="1"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4247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226D-A1D9-414D-A568-1D05DFFD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on 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2A8E-B9C8-405F-A428-086A315B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r>
              <a:rPr lang="en-US" dirty="0"/>
              <a:t>Death rate</a:t>
            </a:r>
          </a:p>
          <a:p>
            <a:r>
              <a:rPr lang="en-US" dirty="0"/>
              <a:t>Vaccination state</a:t>
            </a:r>
          </a:p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Allows removal for lower time completion of removing agents</a:t>
            </a:r>
          </a:p>
          <a:p>
            <a:r>
              <a:rPr lang="en-US" dirty="0"/>
              <a:t>Multiple cities</a:t>
            </a:r>
          </a:p>
          <a:p>
            <a:r>
              <a:rPr lang="en-US" dirty="0"/>
              <a:t>Possible other capabilities</a:t>
            </a:r>
          </a:p>
        </p:txBody>
      </p:sp>
    </p:spTree>
    <p:extLst>
      <p:ext uri="{BB962C8B-B14F-4D97-AF65-F5344CB8AC3E}">
        <p14:creationId xmlns:p14="http://schemas.microsoft.com/office/powerpoint/2010/main" val="424994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7C75-E360-4CCB-B008-EDC42B70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Best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9182-1FDA-4894-8DBA-93F49D276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</a:rPr>
              <a:t>Many current drawbacks to model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</a:rPr>
              <a:t>Vaccination exploration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</a:rPr>
              <a:t>At what percent vaccination is there a severe reduction to the spread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000000"/>
                </a:solidFill>
              </a:rPr>
              <a:t>Remaining healthy population at simulation end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</a:rPr>
              <a:t>Right shows stacked bar chart of the viable states to the population</a:t>
            </a:r>
          </a:p>
          <a:p>
            <a:pPr lvl="1">
              <a:lnSpc>
                <a:spcPct val="90000"/>
              </a:lnSpc>
            </a:pPr>
            <a:endParaRPr lang="en-US" sz="17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sz="17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sz="17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sz="17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349BB-EEFD-4AAA-BD15-706FCE72B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1916" y="1320969"/>
            <a:ext cx="5451627" cy="3896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78B3E0-5E03-4264-903D-62A7946EAB96}"/>
              </a:ext>
            </a:extLst>
          </p:cNvPr>
          <p:cNvSpPr txBox="1"/>
          <p:nvPr/>
        </p:nvSpPr>
        <p:spPr>
          <a:xfrm>
            <a:off x="5560056" y="5572728"/>
            <a:ext cx="663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Parameters:</a:t>
            </a:r>
          </a:p>
          <a:p>
            <a:pPr algn="ctr"/>
            <a:r>
              <a:rPr lang="en-US" sz="1200" dirty="0"/>
              <a:t>-r 42 -x 2 -s 30 -switch 0.00 -p 100 -</a:t>
            </a:r>
            <a:r>
              <a:rPr lang="en-US" sz="1200" dirty="0" err="1"/>
              <a:t>dsick</a:t>
            </a:r>
            <a:r>
              <a:rPr lang="en-US" sz="1200" dirty="0"/>
              <a:t> 0.2 -</a:t>
            </a:r>
            <a:r>
              <a:rPr lang="en-US" sz="1200" dirty="0" err="1"/>
              <a:t>dinfected</a:t>
            </a:r>
            <a:r>
              <a:rPr lang="en-US" sz="1200" dirty="0"/>
              <a:t> 0.05 -dr0 5 -</a:t>
            </a:r>
            <a:r>
              <a:rPr lang="en-US" sz="1200" dirty="0" err="1"/>
              <a:t>ddead</a:t>
            </a:r>
            <a:r>
              <a:rPr lang="en-US" sz="1200" dirty="0"/>
              <a:t> 0.1 -</a:t>
            </a:r>
            <a:r>
              <a:rPr lang="en-US" sz="1200" dirty="0" err="1"/>
              <a:t>dvacc</a:t>
            </a:r>
            <a:r>
              <a:rPr lang="en-US" sz="1200" dirty="0"/>
              <a:t> 0.1</a:t>
            </a:r>
          </a:p>
        </p:txBody>
      </p:sp>
    </p:spTree>
    <p:extLst>
      <p:ext uri="{BB962C8B-B14F-4D97-AF65-F5344CB8AC3E}">
        <p14:creationId xmlns:p14="http://schemas.microsoft.com/office/powerpoint/2010/main" val="149800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BB97-33F8-4506-AA89-13B56311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Effectiveness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6A193-FE1A-4120-ACA5-D3ABFF061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8925" y="1815698"/>
            <a:ext cx="2915460" cy="205189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302E06-6D1E-4A41-8723-0C8A5C753A97}"/>
              </a:ext>
            </a:extLst>
          </p:cNvPr>
          <p:cNvSpPr txBox="1"/>
          <p:nvPr/>
        </p:nvSpPr>
        <p:spPr>
          <a:xfrm>
            <a:off x="7704667" y="5503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04959-4E68-4BDF-8B7C-C57B7D59E824}"/>
              </a:ext>
            </a:extLst>
          </p:cNvPr>
          <p:cNvSpPr txBox="1"/>
          <p:nvPr/>
        </p:nvSpPr>
        <p:spPr>
          <a:xfrm>
            <a:off x="4882779" y="3833767"/>
            <a:ext cx="3426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Parameters:</a:t>
            </a:r>
          </a:p>
          <a:p>
            <a:pPr algn="ctr"/>
            <a:r>
              <a:rPr lang="en-US" sz="1200" dirty="0"/>
              <a:t>-r 62 -x 1 -s 80 -switch 0.00 -p 1000 -</a:t>
            </a:r>
            <a:r>
              <a:rPr lang="en-US" sz="1200" dirty="0" err="1"/>
              <a:t>dsick</a:t>
            </a:r>
            <a:r>
              <a:rPr lang="en-US" sz="1200" dirty="0"/>
              <a:t> 0.2 -</a:t>
            </a:r>
            <a:r>
              <a:rPr lang="en-US" sz="1200" dirty="0" err="1"/>
              <a:t>dinfected</a:t>
            </a:r>
            <a:r>
              <a:rPr lang="en-US" sz="1200" dirty="0"/>
              <a:t> 0.0005 -dr0 5 -</a:t>
            </a:r>
            <a:r>
              <a:rPr lang="en-US" sz="1200" dirty="0" err="1"/>
              <a:t>ddead</a:t>
            </a:r>
            <a:r>
              <a:rPr lang="en-US" sz="1200" dirty="0"/>
              <a:t> 0.1 -</a:t>
            </a:r>
            <a:r>
              <a:rPr lang="en-US" sz="1200" dirty="0" err="1"/>
              <a:t>dvacc</a:t>
            </a:r>
            <a:r>
              <a:rPr lang="en-US" sz="1200" dirty="0"/>
              <a:t> 0.58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CF088-A596-4E78-8E88-F199F0D0881B}"/>
              </a:ext>
            </a:extLst>
          </p:cNvPr>
          <p:cNvSpPr txBox="1"/>
          <p:nvPr/>
        </p:nvSpPr>
        <p:spPr>
          <a:xfrm>
            <a:off x="1208429" y="3873991"/>
            <a:ext cx="360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Parameters:</a:t>
            </a:r>
          </a:p>
          <a:p>
            <a:pPr algn="ctr"/>
            <a:r>
              <a:rPr lang="en-US" sz="1200" dirty="0"/>
              <a:t>-r 62 -x 1 -s 80 -switch 0.00 -p 1000 -</a:t>
            </a:r>
            <a:r>
              <a:rPr lang="en-US" sz="1200" dirty="0" err="1"/>
              <a:t>dsick</a:t>
            </a:r>
            <a:r>
              <a:rPr lang="en-US" sz="1200" dirty="0"/>
              <a:t> 0.2 -</a:t>
            </a:r>
            <a:r>
              <a:rPr lang="en-US" sz="1200" dirty="0" err="1"/>
              <a:t>dinfected</a:t>
            </a:r>
            <a:r>
              <a:rPr lang="en-US" sz="1200" dirty="0"/>
              <a:t> 0.0005 -dr0 5 -</a:t>
            </a:r>
            <a:r>
              <a:rPr lang="en-US" sz="1200" dirty="0" err="1"/>
              <a:t>ddead</a:t>
            </a:r>
            <a:r>
              <a:rPr lang="en-US" sz="1200" dirty="0"/>
              <a:t> 0.1 -</a:t>
            </a:r>
            <a:r>
              <a:rPr lang="en-US" sz="1200" dirty="0" err="1"/>
              <a:t>dvacc</a:t>
            </a:r>
            <a:r>
              <a:rPr lang="en-US" sz="1200" dirty="0"/>
              <a:t> 0.52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EA9310-B104-4BFE-BBB5-78FDD8F69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2232" y="1805910"/>
            <a:ext cx="2943272" cy="20714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D515ED-C7BE-4D14-8723-F7565BB07EAC}"/>
              </a:ext>
            </a:extLst>
          </p:cNvPr>
          <p:cNvSpPr txBox="1"/>
          <p:nvPr/>
        </p:nvSpPr>
        <p:spPr>
          <a:xfrm>
            <a:off x="1578925" y="6348136"/>
            <a:ext cx="91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seeing some large changes of 1000 agents at around 50%-60% vaccinated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20805-4B8B-45EB-9B38-7132A116A542}"/>
              </a:ext>
            </a:extLst>
          </p:cNvPr>
          <p:cNvSpPr txBox="1"/>
          <p:nvPr/>
        </p:nvSpPr>
        <p:spPr>
          <a:xfrm>
            <a:off x="8573351" y="3861367"/>
            <a:ext cx="3426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Parameters:</a:t>
            </a:r>
          </a:p>
          <a:p>
            <a:pPr algn="ctr"/>
            <a:r>
              <a:rPr lang="en-US" sz="1200" dirty="0"/>
              <a:t>-r 62 -x 1 -s 80 -switch 0.00 -p 1000 -</a:t>
            </a:r>
            <a:r>
              <a:rPr lang="en-US" sz="1200" dirty="0" err="1"/>
              <a:t>dsick</a:t>
            </a:r>
            <a:r>
              <a:rPr lang="en-US" sz="1200" dirty="0"/>
              <a:t> 0.2 -</a:t>
            </a:r>
            <a:r>
              <a:rPr lang="en-US" sz="1200" dirty="0" err="1"/>
              <a:t>dinfected</a:t>
            </a:r>
            <a:r>
              <a:rPr lang="en-US" sz="1200" dirty="0"/>
              <a:t> 0.0005 -dr0 5 -</a:t>
            </a:r>
            <a:r>
              <a:rPr lang="en-US" sz="1200" dirty="0" err="1"/>
              <a:t>ddead</a:t>
            </a:r>
            <a:r>
              <a:rPr lang="en-US" sz="1200" dirty="0"/>
              <a:t> 0.1 -</a:t>
            </a:r>
            <a:r>
              <a:rPr lang="en-US" sz="1200" dirty="0" err="1"/>
              <a:t>dvacc</a:t>
            </a:r>
            <a:r>
              <a:rPr lang="en-US" sz="1200" dirty="0"/>
              <a:t> 0.6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67D50-A258-4C2B-8A12-FA900B975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3547" y="1789174"/>
            <a:ext cx="2953144" cy="207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864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558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SIR Executive(s?)</vt:lpstr>
      <vt:lpstr>SIR model</vt:lpstr>
      <vt:lpstr>Common Diseases</vt:lpstr>
      <vt:lpstr>Other models</vt:lpstr>
      <vt:lpstr>My Simulation model</vt:lpstr>
      <vt:lpstr>Improvements on Project 2</vt:lpstr>
      <vt:lpstr>Best Use Case</vt:lpstr>
      <vt:lpstr>Vaccination Effectiveness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 Executive(s?)</dc:title>
  <dc:creator>Arthur LeBlanc</dc:creator>
  <cp:lastModifiedBy>Arthur LeBlanc</cp:lastModifiedBy>
  <cp:revision>46</cp:revision>
  <dcterms:created xsi:type="dcterms:W3CDTF">2020-12-15T15:46:30Z</dcterms:created>
  <dcterms:modified xsi:type="dcterms:W3CDTF">2020-12-15T18:48:03Z</dcterms:modified>
</cp:coreProperties>
</file>