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Source Sans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SourceSansPro-italic.fntdata"/><Relationship Id="rId27" Type="http://schemas.openxmlformats.org/officeDocument/2006/relationships/font" Target="fonts/SourceSans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SansPr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f06d0611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1f06d06114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f06d0611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1f06d06114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f06d0611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1f06d06114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e328ebe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1e328ebe5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f1848b4f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1f1848b4f9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f1848b4f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1f1848b4f9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f1848b4f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1f1848b4f9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f1848b4f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1f1848b4f9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f1848b4f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1f1848b4f9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f1848b4f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1f1848b4f9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f06d0611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1f06d06114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1" name="Google Shape;13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3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" type="body"/>
          </p:nvPr>
        </p:nvSpPr>
        <p:spPr>
          <a:xfrm>
            <a:off x="685801" y="2142067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3660250" y="2337900"/>
            <a:ext cx="79716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lang="en-US" sz="6600"/>
              <a:t>Transfer learning</a:t>
            </a:r>
            <a:endParaRPr/>
          </a:p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5583707" y="3638950"/>
            <a:ext cx="4124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-US" sz="2772"/>
              <a:t>BY : AHMED HAYTHAM</a:t>
            </a:r>
            <a:endParaRPr sz="2772"/>
          </a:p>
        </p:txBody>
      </p:sp>
      <p:sp>
        <p:nvSpPr>
          <p:cNvPr id="143" name="Google Shape;143;p14"/>
          <p:cNvSpPr txBox="1"/>
          <p:nvPr/>
        </p:nvSpPr>
        <p:spPr>
          <a:xfrm>
            <a:off x="7054295" y="4255425"/>
            <a:ext cx="118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2022-2023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/>
        </p:nvSpPr>
        <p:spPr>
          <a:xfrm>
            <a:off x="152400" y="228600"/>
            <a:ext cx="9105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Scenario 3: Target dataset is </a:t>
            </a:r>
            <a:r>
              <a:rPr b="1" lang="en-US" sz="2300">
                <a:solidFill>
                  <a:schemeClr val="lt1"/>
                </a:solidFill>
              </a:rPr>
              <a:t>small</a:t>
            </a:r>
            <a:r>
              <a:rPr lang="en-US" sz="2100">
                <a:solidFill>
                  <a:schemeClr val="lt1"/>
                </a:solidFill>
              </a:rPr>
              <a:t> and </a:t>
            </a:r>
            <a:r>
              <a:rPr b="1" lang="en-US" sz="2300">
                <a:solidFill>
                  <a:schemeClr val="lt1"/>
                </a:solidFill>
              </a:rPr>
              <a:t>different</a:t>
            </a:r>
            <a:r>
              <a:rPr lang="en-US" sz="2100">
                <a:solidFill>
                  <a:schemeClr val="lt1"/>
                </a:solidFill>
              </a:rPr>
              <a:t> from the source dataset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996925" y="744325"/>
            <a:ext cx="8437500" cy="1124700"/>
          </a:xfrm>
          <a:prstGeom prst="rect">
            <a:avLst/>
          </a:prstGeom>
          <a:noFill/>
          <a:ln>
            <a:noFill/>
          </a:ln>
          <a:effectLst>
            <a:outerShdw blurRad="428625" rotWithShape="0" algn="bl">
              <a:srgbClr val="00FFFF"/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-US" sz="268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1_</a:t>
            </a:r>
            <a:r>
              <a:rPr b="1" lang="en-US" sz="268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68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Fine-tune from activations earlier in the network</a:t>
            </a:r>
            <a:endParaRPr b="1" sz="268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-US" sz="1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173825"/>
            <a:ext cx="11232745" cy="37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/>
        </p:nvSpPr>
        <p:spPr>
          <a:xfrm>
            <a:off x="152400" y="228600"/>
            <a:ext cx="9105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Scenario 4: Target dataset is </a:t>
            </a:r>
            <a:r>
              <a:rPr b="1" lang="en-US" sz="2300">
                <a:solidFill>
                  <a:schemeClr val="lt1"/>
                </a:solidFill>
              </a:rPr>
              <a:t>large</a:t>
            </a:r>
            <a:r>
              <a:rPr lang="en-US" sz="2100">
                <a:solidFill>
                  <a:schemeClr val="lt1"/>
                </a:solidFill>
              </a:rPr>
              <a:t> and </a:t>
            </a:r>
            <a:r>
              <a:rPr b="1" lang="en-US" sz="2300">
                <a:solidFill>
                  <a:schemeClr val="lt1"/>
                </a:solidFill>
              </a:rPr>
              <a:t>different</a:t>
            </a:r>
            <a:r>
              <a:rPr lang="en-US" sz="2100">
                <a:solidFill>
                  <a:schemeClr val="lt1"/>
                </a:solidFill>
              </a:rPr>
              <a:t> from the source dataset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996925" y="744325"/>
            <a:ext cx="8437500" cy="1124700"/>
          </a:xfrm>
          <a:prstGeom prst="rect">
            <a:avLst/>
          </a:prstGeom>
          <a:noFill/>
          <a:ln>
            <a:noFill/>
          </a:ln>
          <a:effectLst>
            <a:outerShdw blurRad="428625" rotWithShape="0" algn="bl">
              <a:srgbClr val="00FFFF"/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-US" sz="268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1_ </a:t>
            </a:r>
            <a:r>
              <a:rPr b="1" lang="en-US" sz="268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Fine-tune through the entire network</a:t>
            </a:r>
            <a:endParaRPr b="1" sz="268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-US" sz="1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173825"/>
            <a:ext cx="11232745" cy="37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00" y="1304650"/>
            <a:ext cx="11715750" cy="542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5"/>
          <p:cNvSpPr txBox="1"/>
          <p:nvPr/>
        </p:nvSpPr>
        <p:spPr>
          <a:xfrm>
            <a:off x="4844225" y="90850"/>
            <a:ext cx="2256300" cy="985200"/>
          </a:xfrm>
          <a:prstGeom prst="rect">
            <a:avLst/>
          </a:prstGeom>
          <a:noFill/>
          <a:ln>
            <a:noFill/>
          </a:ln>
          <a:effectLst>
            <a:outerShdw blurRad="428625" rotWithShape="0" algn="bl">
              <a:srgbClr val="00FFFF"/>
            </a:outerShdw>
          </a:effectLst>
        </p:spPr>
        <p:txBody>
          <a:bodyPr anchorCtr="0" anchor="ctr" bIns="34275" lIns="68575" spcFirstLastPara="1" rIns="68575" wrap="square" tIns="3427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Recap</a:t>
            </a:r>
            <a:endParaRPr b="1" sz="102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/>
        </p:nvSpPr>
        <p:spPr>
          <a:xfrm>
            <a:off x="3159500" y="2001900"/>
            <a:ext cx="3789000" cy="2854200"/>
          </a:xfrm>
          <a:prstGeom prst="rect">
            <a:avLst/>
          </a:prstGeom>
          <a:noFill/>
          <a:ln>
            <a:noFill/>
          </a:ln>
          <a:effectLst>
            <a:outerShdw blurRad="428625" rotWithShape="0" algn="bl">
              <a:srgbClr val="00FFFF"/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Thank</a:t>
            </a:r>
            <a:r>
              <a:rPr b="1" lang="en-US" sz="27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7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6"/>
          <p:cNvSpPr txBox="1"/>
          <p:nvPr/>
        </p:nvSpPr>
        <p:spPr>
          <a:xfrm>
            <a:off x="6627700" y="2684700"/>
            <a:ext cx="2404800" cy="1488600"/>
          </a:xfrm>
          <a:prstGeom prst="rect">
            <a:avLst/>
          </a:prstGeom>
          <a:noFill/>
          <a:ln>
            <a:noFill/>
          </a:ln>
          <a:effectLst>
            <a:outerShdw blurRad="428625" rotWithShape="0" algn="bl">
              <a:srgbClr val="E25247"/>
            </a:outerShdw>
          </a:effectLst>
        </p:spPr>
        <p:txBody>
          <a:bodyPr anchorCtr="0" anchor="ctr" bIns="34275" lIns="68575" spcFirstLastPara="1" rIns="68575" wrap="square" tIns="3427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400">
                <a:solidFill>
                  <a:srgbClr val="E25247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b="1" lang="en-US" sz="27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7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/>
        </p:nvSpPr>
        <p:spPr>
          <a:xfrm>
            <a:off x="214700" y="227325"/>
            <a:ext cx="6921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</a:rPr>
              <a:t>What problems does transfer learning solve ?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593625" y="812325"/>
            <a:ext cx="831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As the name implies, transfer learning means transferring what a neural network has learned from being trained on a specific dataset to another related problem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9825" y="1679725"/>
            <a:ext cx="4631052" cy="506377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593625" y="1843975"/>
            <a:ext cx="684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Transfer learning is a great way to shortcut the process of collecting and training huge amounts of data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6575" y="4038325"/>
            <a:ext cx="3617850" cy="260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 txBox="1"/>
          <p:nvPr/>
        </p:nvSpPr>
        <p:spPr>
          <a:xfrm>
            <a:off x="214700" y="3372175"/>
            <a:ext cx="339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en-US" sz="2100">
                <a:solidFill>
                  <a:schemeClr val="lt1"/>
                </a:solidFill>
              </a:rPr>
              <a:t>Data problem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en-US" sz="2100">
                <a:solidFill>
                  <a:schemeClr val="lt1"/>
                </a:solidFill>
              </a:rPr>
              <a:t>Computation problem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/>
        </p:nvSpPr>
        <p:spPr>
          <a:xfrm>
            <a:off x="214700" y="227325"/>
            <a:ext cx="6921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</a:rPr>
              <a:t>What is transfer learning ?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682025" y="812325"/>
            <a:ext cx="7716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Transfer learning is the transfer of the knowledge ( </a:t>
            </a:r>
            <a:r>
              <a:rPr lang="en-US" sz="1900">
                <a:solidFill>
                  <a:schemeClr val="accent3"/>
                </a:solidFill>
              </a:rPr>
              <a:t>feature maps </a:t>
            </a:r>
            <a:r>
              <a:rPr lang="en-US" sz="1900">
                <a:solidFill>
                  <a:schemeClr val="lt1"/>
                </a:solidFill>
              </a:rPr>
              <a:t>)</a:t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1325" y="152400"/>
            <a:ext cx="2700754" cy="6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8600" y="3007825"/>
            <a:ext cx="686752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/>
        </p:nvSpPr>
        <p:spPr>
          <a:xfrm>
            <a:off x="214700" y="227325"/>
            <a:ext cx="6921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</a:rPr>
              <a:t>What is transfer learning ?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682025" y="812325"/>
            <a:ext cx="7716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Transfer learning is the transfer of the knowledge (</a:t>
            </a:r>
            <a:r>
              <a:rPr lang="en-US" sz="1900">
                <a:solidFill>
                  <a:schemeClr val="accent3"/>
                </a:solidFill>
              </a:rPr>
              <a:t>feature maps</a:t>
            </a:r>
            <a:r>
              <a:rPr lang="en-US" sz="1900">
                <a:solidFill>
                  <a:schemeClr val="lt1"/>
                </a:solidFill>
              </a:rPr>
              <a:t>)</a:t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800" y="148600"/>
            <a:ext cx="9460149" cy="656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/>
        </p:nvSpPr>
        <p:spPr>
          <a:xfrm>
            <a:off x="214700" y="227325"/>
            <a:ext cx="6921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</a:rPr>
              <a:t>What is transfer learning </a:t>
            </a:r>
            <a:r>
              <a:rPr lang="en-US" sz="2600">
                <a:solidFill>
                  <a:schemeClr val="lt1"/>
                </a:solidFill>
              </a:rPr>
              <a:t>approaches</a:t>
            </a:r>
            <a:r>
              <a:rPr lang="en-US" sz="2600">
                <a:solidFill>
                  <a:schemeClr val="lt1"/>
                </a:solidFill>
              </a:rPr>
              <a:t>  ?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492550" y="1098800"/>
            <a:ext cx="553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-US" sz="2000">
                <a:solidFill>
                  <a:schemeClr val="lt1"/>
                </a:solidFill>
              </a:rPr>
              <a:t>Using a pretrained network as a classifier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0425" y="1684175"/>
            <a:ext cx="5353050" cy="37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0497" y="4698199"/>
            <a:ext cx="5165099" cy="20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550" y="1491200"/>
            <a:ext cx="4016301" cy="313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9055" y="5832675"/>
            <a:ext cx="4785751" cy="8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/>
        </p:nvSpPr>
        <p:spPr>
          <a:xfrm>
            <a:off x="214700" y="227325"/>
            <a:ext cx="6921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</a:rPr>
              <a:t>What is transfer learning approaches  ?</a:t>
            </a:r>
            <a:endParaRPr sz="2600">
              <a:solidFill>
                <a:schemeClr val="lt1"/>
              </a:solidFill>
            </a:endParaRPr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2350" y="152400"/>
            <a:ext cx="2508940" cy="6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7150" y="6117700"/>
            <a:ext cx="136207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9"/>
          <p:cNvPicPr preferRelativeResize="0"/>
          <p:nvPr/>
        </p:nvPicPr>
        <p:blipFill rotWithShape="1">
          <a:blip r:embed="rId5">
            <a:alphaModFix/>
          </a:blip>
          <a:srcRect b="46632" l="0" r="0" t="0"/>
          <a:stretch/>
        </p:blipFill>
        <p:spPr>
          <a:xfrm>
            <a:off x="315725" y="754438"/>
            <a:ext cx="8525126" cy="430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7075" y="4768950"/>
            <a:ext cx="2979800" cy="20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27100" y="4899075"/>
            <a:ext cx="24955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25500" y="5013375"/>
            <a:ext cx="28575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 txBox="1"/>
          <p:nvPr/>
        </p:nvSpPr>
        <p:spPr>
          <a:xfrm>
            <a:off x="6132350" y="2427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Feature extraction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/>
        </p:nvSpPr>
        <p:spPr>
          <a:xfrm>
            <a:off x="214700" y="227325"/>
            <a:ext cx="6921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</a:rPr>
              <a:t>What is transfer learning approaches  ?</a:t>
            </a:r>
            <a:endParaRPr sz="2600">
              <a:solidFill>
                <a:schemeClr val="lt1"/>
              </a:solidFill>
            </a:endParaRPr>
          </a:p>
        </p:txBody>
      </p:sp>
      <p:pic>
        <p:nvPicPr>
          <p:cNvPr id="196" name="Google Shape;1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4325"/>
            <a:ext cx="11887201" cy="39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0"/>
          <p:cNvSpPr txBox="1"/>
          <p:nvPr/>
        </p:nvSpPr>
        <p:spPr>
          <a:xfrm>
            <a:off x="381825" y="8123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Fine-tuning range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/>
        </p:nvSpPr>
        <p:spPr>
          <a:xfrm>
            <a:off x="152400" y="228600"/>
            <a:ext cx="8802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Scenario 1: Target dataset is </a:t>
            </a:r>
            <a:r>
              <a:rPr b="1" lang="en-US" sz="2300">
                <a:solidFill>
                  <a:schemeClr val="lt1"/>
                </a:solidFill>
              </a:rPr>
              <a:t>small</a:t>
            </a:r>
            <a:r>
              <a:rPr lang="en-US" sz="2200">
                <a:solidFill>
                  <a:schemeClr val="lt1"/>
                </a:solidFill>
              </a:rPr>
              <a:t> and </a:t>
            </a:r>
            <a:r>
              <a:rPr b="1" lang="en-US" sz="2300">
                <a:solidFill>
                  <a:schemeClr val="lt1"/>
                </a:solidFill>
              </a:rPr>
              <a:t>similar</a:t>
            </a:r>
            <a:r>
              <a:rPr lang="en-US" sz="2200">
                <a:solidFill>
                  <a:schemeClr val="lt1"/>
                </a:solidFill>
              </a:rPr>
              <a:t> to the source dataset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2350" y="152400"/>
            <a:ext cx="2508940" cy="6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/>
          <p:cNvPicPr preferRelativeResize="0"/>
          <p:nvPr/>
        </p:nvPicPr>
        <p:blipFill rotWithShape="1">
          <a:blip r:embed="rId4">
            <a:alphaModFix/>
          </a:blip>
          <a:srcRect b="46632" l="0" r="0" t="0"/>
          <a:stretch/>
        </p:blipFill>
        <p:spPr>
          <a:xfrm>
            <a:off x="315725" y="1440238"/>
            <a:ext cx="8525126" cy="430969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1"/>
          <p:cNvSpPr txBox="1"/>
          <p:nvPr/>
        </p:nvSpPr>
        <p:spPr>
          <a:xfrm>
            <a:off x="1489475" y="479100"/>
            <a:ext cx="6150600" cy="1124700"/>
          </a:xfrm>
          <a:prstGeom prst="rect">
            <a:avLst/>
          </a:prstGeom>
          <a:noFill/>
          <a:ln>
            <a:noFill/>
          </a:ln>
          <a:effectLst>
            <a:outerShdw blurRad="428625" rotWithShape="0" algn="bl">
              <a:srgbClr val="00FFFF"/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-US" sz="268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Pretrained network as a feature extractor</a:t>
            </a:r>
            <a:endParaRPr b="1" sz="268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-US" sz="1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/>
        </p:nvSpPr>
        <p:spPr>
          <a:xfrm>
            <a:off x="152400" y="228600"/>
            <a:ext cx="8802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Scenario 2: Target dataset is </a:t>
            </a:r>
            <a:r>
              <a:rPr b="1" lang="en-US" sz="2300">
                <a:solidFill>
                  <a:schemeClr val="lt1"/>
                </a:solidFill>
              </a:rPr>
              <a:t>large</a:t>
            </a:r>
            <a:r>
              <a:rPr lang="en-US" sz="2200">
                <a:solidFill>
                  <a:schemeClr val="lt1"/>
                </a:solidFill>
              </a:rPr>
              <a:t> and </a:t>
            </a:r>
            <a:r>
              <a:rPr b="1" lang="en-US" sz="2300">
                <a:solidFill>
                  <a:schemeClr val="lt1"/>
                </a:solidFill>
              </a:rPr>
              <a:t>similar</a:t>
            </a:r>
            <a:r>
              <a:rPr lang="en-US" sz="2200">
                <a:solidFill>
                  <a:schemeClr val="lt1"/>
                </a:solidFill>
              </a:rPr>
              <a:t> to the source dataset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211" name="Google Shape;2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2350" y="152400"/>
            <a:ext cx="2508940" cy="655320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2"/>
          <p:cNvSpPr txBox="1"/>
          <p:nvPr/>
        </p:nvSpPr>
        <p:spPr>
          <a:xfrm>
            <a:off x="1274775" y="719075"/>
            <a:ext cx="6871500" cy="1124700"/>
          </a:xfrm>
          <a:prstGeom prst="rect">
            <a:avLst/>
          </a:prstGeom>
          <a:noFill/>
          <a:ln>
            <a:noFill/>
          </a:ln>
          <a:effectLst>
            <a:outerShdw blurRad="428625" rotWithShape="0" algn="bl">
              <a:srgbClr val="00FFFF"/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-US" sz="268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1_ </a:t>
            </a:r>
            <a:r>
              <a:rPr b="1" lang="en-US" sz="268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Pretrained network as a feature extractor</a:t>
            </a:r>
            <a:endParaRPr b="1" sz="268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-US" sz="268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2_ </a:t>
            </a:r>
            <a:r>
              <a:rPr b="1" lang="en-US" sz="268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Fine-tune through the full network</a:t>
            </a:r>
            <a:endParaRPr b="1" sz="268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-US" sz="1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2621149"/>
            <a:ext cx="8979950" cy="299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