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9fad112b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9fad112b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9fad112b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9fad112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e328eb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1e328ebe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879656da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879656d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879656da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879656d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79656da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79656d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879656da1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879656d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79656da1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79656da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879656da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879656da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879656da1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879656da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879656da1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879656da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7" cy="6856215"/>
          </a:xfrm>
          <a:prstGeom prst="rect">
            <a:avLst/>
          </a:prstGeom>
          <a:noFill/>
          <a:ln>
            <a:noFill/>
          </a:ln>
        </p:spPr>
      </p:pic>
      <p:sp>
        <p:nvSpPr>
          <p:cNvPr id="13" name="Google Shape;13;p2"/>
          <p:cNvSpPr txBox="1"/>
          <p:nvPr>
            <p:ph type="ctrTitle"/>
          </p:nvPr>
        </p:nvSpPr>
        <p:spPr>
          <a:xfrm>
            <a:off x="3962399" y="1964267"/>
            <a:ext cx="7197600" cy="24216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lt1"/>
              </a:buClr>
              <a:buSzPts val="4800"/>
              <a:buFont typeface="Calibri"/>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600" cy="1405500"/>
          </a:xfrm>
          <a:prstGeom prst="rect">
            <a:avLst/>
          </a:prstGeom>
          <a:noFill/>
          <a:ln>
            <a:noFill/>
          </a:ln>
        </p:spPr>
        <p:txBody>
          <a:bodyPr anchorCtr="0" anchor="t" bIns="45700" lIns="91425" spcFirstLastPara="1" rIns="91425" wrap="square" tIns="45700">
            <a:normAutofit/>
          </a:bodyPr>
          <a:lstStyle>
            <a:lvl1pPr lvl="0" rtl="0" algn="r">
              <a:spcBef>
                <a:spcPts val="0"/>
              </a:spcBef>
              <a:spcAft>
                <a:spcPts val="0"/>
              </a:spcAft>
              <a:buSzPts val="1800"/>
              <a:buNone/>
              <a:defRPr sz="1800" cap="none">
                <a:solidFill>
                  <a:schemeClr val="lt1"/>
                </a:solidFill>
              </a:defRPr>
            </a:lvl1pPr>
            <a:lvl2pPr lvl="1" rtl="0" algn="ctr">
              <a:spcBef>
                <a:spcPts val="1000"/>
              </a:spcBef>
              <a:spcAft>
                <a:spcPts val="0"/>
              </a:spcAft>
              <a:buSzPts val="1600"/>
              <a:buNone/>
              <a:defRPr>
                <a:solidFill>
                  <a:schemeClr val="lt1"/>
                </a:solidFill>
              </a:defRPr>
            </a:lvl2pPr>
            <a:lvl3pPr lvl="2" rtl="0" algn="ctr">
              <a:spcBef>
                <a:spcPts val="1000"/>
              </a:spcBef>
              <a:spcAft>
                <a:spcPts val="0"/>
              </a:spcAft>
              <a:buSzPts val="1400"/>
              <a:buNone/>
              <a:defRPr>
                <a:solidFill>
                  <a:schemeClr val="lt1"/>
                </a:solidFill>
              </a:defRPr>
            </a:lvl3pPr>
            <a:lvl4pPr lvl="3" rtl="0" algn="ctr">
              <a:spcBef>
                <a:spcPts val="1000"/>
              </a:spcBef>
              <a:spcAft>
                <a:spcPts val="0"/>
              </a:spcAft>
              <a:buSzPts val="1200"/>
              <a:buNone/>
              <a:defRPr>
                <a:solidFill>
                  <a:schemeClr val="lt1"/>
                </a:solidFill>
              </a:defRPr>
            </a:lvl4pPr>
            <a:lvl5pPr lvl="4" rtl="0" algn="ctr">
              <a:spcBef>
                <a:spcPts val="1000"/>
              </a:spcBef>
              <a:spcAft>
                <a:spcPts val="0"/>
              </a:spcAft>
              <a:buSzPts val="1200"/>
              <a:buNone/>
              <a:defRPr>
                <a:solidFill>
                  <a:schemeClr val="lt1"/>
                </a:solidFill>
              </a:defRPr>
            </a:lvl5pPr>
            <a:lvl6pPr lvl="5" rtl="0" algn="ctr">
              <a:spcBef>
                <a:spcPts val="1000"/>
              </a:spcBef>
              <a:spcAft>
                <a:spcPts val="0"/>
              </a:spcAft>
              <a:buSzPts val="1200"/>
              <a:buNone/>
              <a:defRPr>
                <a:solidFill>
                  <a:schemeClr val="lt1"/>
                </a:solidFill>
              </a:defRPr>
            </a:lvl6pPr>
            <a:lvl7pPr lvl="6" rtl="0" algn="ctr">
              <a:spcBef>
                <a:spcPts val="1000"/>
              </a:spcBef>
              <a:spcAft>
                <a:spcPts val="0"/>
              </a:spcAft>
              <a:buSzPts val="1200"/>
              <a:buNone/>
              <a:defRPr>
                <a:solidFill>
                  <a:schemeClr val="lt1"/>
                </a:solidFill>
              </a:defRPr>
            </a:lvl7pPr>
            <a:lvl8pPr lvl="7" rtl="0" algn="ctr">
              <a:spcBef>
                <a:spcPts val="1000"/>
              </a:spcBef>
              <a:spcAft>
                <a:spcPts val="0"/>
              </a:spcAft>
              <a:buSzPts val="1200"/>
              <a:buNone/>
              <a:defRPr>
                <a:solidFill>
                  <a:schemeClr val="lt1"/>
                </a:solidFill>
              </a:defRPr>
            </a:lvl8pPr>
            <a:lvl9pPr lvl="8" rtl="0"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1" type="ftr"/>
          </p:nvPr>
        </p:nvSpPr>
        <p:spPr>
          <a:xfrm>
            <a:off x="3962399" y="5870575"/>
            <a:ext cx="48939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78" name="Google Shape;78;p11"/>
          <p:cNvSpPr txBox="1"/>
          <p:nvPr>
            <p:ph type="title"/>
          </p:nvPr>
        </p:nvSpPr>
        <p:spPr>
          <a:xfrm>
            <a:off x="685800" y="4732865"/>
            <a:ext cx="101313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400"/>
              <a:buFont typeface="Calibri"/>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1"/>
          <p:cNvSpPr/>
          <p:nvPr>
            <p:ph idx="2" type="pic"/>
          </p:nvPr>
        </p:nvSpPr>
        <p:spPr>
          <a:xfrm>
            <a:off x="1371600" y="932112"/>
            <a:ext cx="8759700" cy="31650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sp>
      <p:sp>
        <p:nvSpPr>
          <p:cNvPr id="80" name="Google Shape;80;p11"/>
          <p:cNvSpPr txBox="1"/>
          <p:nvPr>
            <p:ph idx="1" type="body"/>
          </p:nvPr>
        </p:nvSpPr>
        <p:spPr>
          <a:xfrm>
            <a:off x="685800" y="5299603"/>
            <a:ext cx="10131300" cy="49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400"/>
              <a:buNone/>
              <a:defRPr sz="14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1"/>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6" name="Google Shape;86;p12"/>
          <p:cNvSpPr txBox="1"/>
          <p:nvPr>
            <p:ph type="title"/>
          </p:nvPr>
        </p:nvSpPr>
        <p:spPr>
          <a:xfrm>
            <a:off x="685801" y="609601"/>
            <a:ext cx="10131300" cy="3124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2"/>
          <p:cNvSpPr txBox="1"/>
          <p:nvPr>
            <p:ph idx="1" type="body"/>
          </p:nvPr>
        </p:nvSpPr>
        <p:spPr>
          <a:xfrm>
            <a:off x="685800" y="4343400"/>
            <a:ext cx="10131300" cy="1447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2"/>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93" name="Google Shape;93;p13"/>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5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3"/>
          <p:cNvSpPr txBox="1"/>
          <p:nvPr>
            <p:ph idx="1" type="body"/>
          </p:nvPr>
        </p:nvSpPr>
        <p:spPr>
          <a:xfrm>
            <a:off x="1097875" y="3352800"/>
            <a:ext cx="9339300" cy="3810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1800"/>
              <a:buFont typeface="Calibri"/>
              <a:buNone/>
              <a:defRPr/>
            </a:lvl1pPr>
            <a:lvl2pPr indent="-228600" lvl="1" marL="914400" rtl="0" algn="l">
              <a:spcBef>
                <a:spcPts val="1000"/>
              </a:spcBef>
              <a:spcAft>
                <a:spcPts val="0"/>
              </a:spcAft>
              <a:buSzPts val="1600"/>
              <a:buFont typeface="Calibri"/>
              <a:buNone/>
              <a:defRPr/>
            </a:lvl2pPr>
            <a:lvl3pPr indent="-228600" lvl="2" marL="1371600" rtl="0" algn="l">
              <a:spcBef>
                <a:spcPts val="1000"/>
              </a:spcBef>
              <a:spcAft>
                <a:spcPts val="0"/>
              </a:spcAft>
              <a:buSzPts val="1400"/>
              <a:buFont typeface="Calibri"/>
              <a:buNone/>
              <a:defRPr/>
            </a:lvl3pPr>
            <a:lvl4pPr indent="-228600" lvl="3" marL="1828800" rtl="0" algn="l">
              <a:spcBef>
                <a:spcPts val="1000"/>
              </a:spcBef>
              <a:spcAft>
                <a:spcPts val="0"/>
              </a:spcAft>
              <a:buSzPts val="1200"/>
              <a:buFont typeface="Calibri"/>
              <a:buNone/>
              <a:defRPr/>
            </a:lvl4pPr>
            <a:lvl5pPr indent="-228600" lvl="4" marL="2286000" rtl="0" algn="l">
              <a:spcBef>
                <a:spcPts val="1000"/>
              </a:spcBef>
              <a:spcAft>
                <a:spcPts val="0"/>
              </a:spcAft>
              <a:buSzPts val="1200"/>
              <a:buFont typeface="Calibri"/>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00" cy="1447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3"/>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03" name="Google Shape;103;p14"/>
          <p:cNvSpPr txBox="1"/>
          <p:nvPr>
            <p:ph type="title"/>
          </p:nvPr>
        </p:nvSpPr>
        <p:spPr>
          <a:xfrm>
            <a:off x="685802" y="3308581"/>
            <a:ext cx="10131300" cy="1468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3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10" name="Google Shape;110;p15"/>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5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500" cy="888900"/>
          </a:xfrm>
          <a:prstGeom prst="rect">
            <a:avLst/>
          </a:prstGeom>
          <a:noFill/>
          <a:ln>
            <a:noFill/>
          </a:ln>
        </p:spPr>
        <p:txBody>
          <a:bodyPr anchorCtr="0" anchor="b" bIns="45700" lIns="91425" spcFirstLastPara="1" rIns="91425" wrap="square" tIns="45700">
            <a:normAutofit/>
          </a:bodyPr>
          <a:lstStyle>
            <a:lvl1pPr indent="-228600" lvl="0" marL="457200" rtl="0" algn="l">
              <a:spcBef>
                <a:spcPts val="0"/>
              </a:spcBef>
              <a:spcAft>
                <a:spcPts val="0"/>
              </a:spcAft>
              <a:buSzPts val="2400"/>
              <a:buNone/>
              <a:defRPr b="0" sz="2400" cap="none">
                <a:solidFill>
                  <a:schemeClr val="lt1"/>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500" cy="101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0" name="Google Shape;120;p16"/>
          <p:cNvSpPr txBox="1"/>
          <p:nvPr>
            <p:ph type="title"/>
          </p:nvPr>
        </p:nvSpPr>
        <p:spPr>
          <a:xfrm>
            <a:off x="685801" y="609601"/>
            <a:ext cx="101313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alibri"/>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300" cy="838200"/>
          </a:xfrm>
          <a:prstGeom prst="rect">
            <a:avLst/>
          </a:prstGeom>
          <a:noFill/>
          <a:ln>
            <a:noFill/>
          </a:ln>
        </p:spPr>
        <p:txBody>
          <a:bodyPr anchorCtr="0" anchor="b" bIns="45700" lIns="91425" spcFirstLastPara="1" rIns="91425" wrap="square" tIns="45700">
            <a:normAutofit/>
          </a:bodyPr>
          <a:lstStyle>
            <a:lvl1pPr indent="-228600" lvl="0" marL="457200" rtl="0" algn="l">
              <a:spcBef>
                <a:spcPts val="0"/>
              </a:spcBef>
              <a:spcAft>
                <a:spcPts val="0"/>
              </a:spcAft>
              <a:buSzPts val="2800"/>
              <a:buNone/>
              <a:defRPr b="0" sz="2800" cap="none">
                <a:solidFill>
                  <a:schemeClr val="lt1"/>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300" cy="1447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8" name="Google Shape;128;p17"/>
          <p:cNvSpPr txBox="1"/>
          <p:nvPr>
            <p:ph idx="1" type="body"/>
          </p:nvPr>
        </p:nvSpPr>
        <p:spPr>
          <a:xfrm rot="5400000">
            <a:off x="3926976" y="-1098983"/>
            <a:ext cx="3649200" cy="101313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35" name="Google Shape;135;p18"/>
          <p:cNvSpPr txBox="1"/>
          <p:nvPr>
            <p:ph type="title"/>
          </p:nvPr>
        </p:nvSpPr>
        <p:spPr>
          <a:xfrm rot="5400000">
            <a:off x="7147177" y="2121149"/>
            <a:ext cx="5181600" cy="2158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8"/>
          <p:cNvSpPr txBox="1"/>
          <p:nvPr>
            <p:ph idx="1" type="body"/>
          </p:nvPr>
        </p:nvSpPr>
        <p:spPr>
          <a:xfrm rot="5400000">
            <a:off x="2011066" y="-715650"/>
            <a:ext cx="5181600" cy="7832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20" name="Google Shape;20;p3"/>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27" name="Google Shape;27;p4"/>
          <p:cNvSpPr txBox="1"/>
          <p:nvPr>
            <p:ph type="title"/>
          </p:nvPr>
        </p:nvSpPr>
        <p:spPr>
          <a:xfrm>
            <a:off x="685800" y="3308581"/>
            <a:ext cx="10131300" cy="1468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4000"/>
              <a:buFont typeface="Calibri"/>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 type="body"/>
          </p:nvPr>
        </p:nvSpPr>
        <p:spPr>
          <a:xfrm>
            <a:off x="685799" y="4777381"/>
            <a:ext cx="101313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2000"/>
              <a:buNone/>
              <a:defRPr sz="2000" cap="none">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29" name="Google Shape;29;p4"/>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34" name="Google Shape;34;p5"/>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 type="body"/>
          </p:nvPr>
        </p:nvSpPr>
        <p:spPr>
          <a:xfrm>
            <a:off x="685802" y="2142067"/>
            <a:ext cx="4995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36" name="Google Shape;36;p5"/>
          <p:cNvSpPr txBox="1"/>
          <p:nvPr>
            <p:ph idx="2" type="body"/>
          </p:nvPr>
        </p:nvSpPr>
        <p:spPr>
          <a:xfrm>
            <a:off x="5821895" y="2142067"/>
            <a:ext cx="4995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37" name="Google Shape;37;p5"/>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alibri"/>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 type="body"/>
          </p:nvPr>
        </p:nvSpPr>
        <p:spPr>
          <a:xfrm>
            <a:off x="973670" y="2218267"/>
            <a:ext cx="4709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0"/>
              </a:spcBef>
              <a:spcAft>
                <a:spcPts val="0"/>
              </a:spcAft>
              <a:buSzPts val="2800"/>
              <a:buNone/>
              <a:defRPr b="0" sz="28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1000"/>
              </a:spcAft>
              <a:buSzPts val="1600"/>
              <a:buNone/>
              <a:defRPr b="1" sz="1600"/>
            </a:lvl9pPr>
          </a:lstStyle>
          <a:p/>
        </p:txBody>
      </p:sp>
      <p:sp>
        <p:nvSpPr>
          <p:cNvPr id="43" name="Google Shape;43;p6"/>
          <p:cNvSpPr txBox="1"/>
          <p:nvPr>
            <p:ph idx="2" type="body"/>
          </p:nvPr>
        </p:nvSpPr>
        <p:spPr>
          <a:xfrm>
            <a:off x="685801" y="2870201"/>
            <a:ext cx="4996800" cy="2921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44" name="Google Shape;44;p6"/>
          <p:cNvSpPr txBox="1"/>
          <p:nvPr>
            <p:ph idx="3" type="body"/>
          </p:nvPr>
        </p:nvSpPr>
        <p:spPr>
          <a:xfrm>
            <a:off x="6096003" y="2226734"/>
            <a:ext cx="4722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0"/>
              </a:spcBef>
              <a:spcAft>
                <a:spcPts val="0"/>
              </a:spcAft>
              <a:buSzPts val="2800"/>
              <a:buNone/>
              <a:defRPr b="0" sz="28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1000"/>
              </a:spcAft>
              <a:buSzPts val="1600"/>
              <a:buNone/>
              <a:defRPr b="1" sz="1600"/>
            </a:lvl9pPr>
          </a:lstStyle>
          <a:p/>
        </p:txBody>
      </p:sp>
      <p:sp>
        <p:nvSpPr>
          <p:cNvPr id="45" name="Google Shape;45;p6"/>
          <p:cNvSpPr txBox="1"/>
          <p:nvPr>
            <p:ph idx="4" type="body"/>
          </p:nvPr>
        </p:nvSpPr>
        <p:spPr>
          <a:xfrm>
            <a:off x="5823483" y="2870201"/>
            <a:ext cx="4995300" cy="2921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46" name="Google Shape;46;p6"/>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51" name="Google Shape;51;p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57" name="Google Shape;57;p8"/>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8"/>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62" name="Google Shape;62;p9"/>
          <p:cNvSpPr txBox="1"/>
          <p:nvPr>
            <p:ph type="title"/>
          </p:nvPr>
        </p:nvSpPr>
        <p:spPr>
          <a:xfrm>
            <a:off x="685800" y="2074333"/>
            <a:ext cx="36810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400"/>
              <a:buFont typeface="Calibri"/>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 type="body"/>
          </p:nvPr>
        </p:nvSpPr>
        <p:spPr>
          <a:xfrm>
            <a:off x="4648201" y="609601"/>
            <a:ext cx="6168900" cy="51816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1000" cy="1828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600"/>
              <a:buNone/>
              <a:defRPr sz="16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9"/>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70" name="Google Shape;70;p10"/>
          <p:cNvSpPr txBox="1"/>
          <p:nvPr>
            <p:ph type="title"/>
          </p:nvPr>
        </p:nvSpPr>
        <p:spPr>
          <a:xfrm>
            <a:off x="685800" y="1600200"/>
            <a:ext cx="61647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800"/>
              <a:buFont typeface="Calibri"/>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p:nvPr>
            <p:ph idx="2" type="pic"/>
          </p:nvPr>
        </p:nvSpPr>
        <p:spPr>
          <a:xfrm>
            <a:off x="7536253" y="914400"/>
            <a:ext cx="3281100"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sp>
      <p:sp>
        <p:nvSpPr>
          <p:cNvPr id="72" name="Google Shape;72;p10"/>
          <p:cNvSpPr txBox="1"/>
          <p:nvPr>
            <p:ph idx="1" type="body"/>
          </p:nvPr>
        </p:nvSpPr>
        <p:spPr>
          <a:xfrm>
            <a:off x="685800" y="2971800"/>
            <a:ext cx="6164700" cy="1828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0"/>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4838100" y="2765850"/>
            <a:ext cx="2515800" cy="1326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6600"/>
              <a:buFont typeface="Calibri"/>
              <a:buNone/>
            </a:pPr>
            <a:r>
              <a:rPr lang="en-US" sz="6600"/>
              <a:t>GANs</a:t>
            </a:r>
            <a:endParaRPr/>
          </a:p>
        </p:txBody>
      </p:sp>
      <p:sp>
        <p:nvSpPr>
          <p:cNvPr id="145" name="Google Shape;145;p19"/>
          <p:cNvSpPr txBox="1"/>
          <p:nvPr>
            <p:ph idx="1" type="subTitle"/>
          </p:nvPr>
        </p:nvSpPr>
        <p:spPr>
          <a:xfrm>
            <a:off x="3857700" y="4371225"/>
            <a:ext cx="4476600" cy="489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800"/>
              <a:buNone/>
            </a:pPr>
            <a:r>
              <a:rPr lang="en-US" sz="3600"/>
              <a:t>BY : AHMED HAYTHAM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Popular GAN applications</a:t>
            </a:r>
            <a:endParaRPr/>
          </a:p>
        </p:txBody>
      </p:sp>
      <p:sp>
        <p:nvSpPr>
          <p:cNvPr id="221" name="Google Shape;221;p28"/>
          <p:cNvSpPr txBox="1"/>
          <p:nvPr/>
        </p:nvSpPr>
        <p:spPr>
          <a:xfrm>
            <a:off x="533800" y="1027850"/>
            <a:ext cx="9274500" cy="1106100"/>
          </a:xfrm>
          <a:prstGeom prst="rect">
            <a:avLst/>
          </a:prstGeom>
          <a:noFill/>
          <a:ln>
            <a:noFill/>
          </a:ln>
          <a:effectLst>
            <a:outerShdw blurRad="428625" rotWithShape="0" algn="bl">
              <a:srgbClr val="00FFFF"/>
            </a:outerShdw>
          </a:effectLst>
        </p:spPr>
        <p:txBody>
          <a:bodyPr anchorCtr="0" anchor="ctr" bIns="34275" lIns="68575" spcFirstLastPara="1" rIns="68575" wrap="square" tIns="34275">
            <a:normAutofit fontScale="40000"/>
          </a:bodyPr>
          <a:lstStyle/>
          <a:p>
            <a:pPr indent="0" lvl="0" marL="0" rtl="0" algn="l">
              <a:spcBef>
                <a:spcPts val="0"/>
              </a:spcBef>
              <a:spcAft>
                <a:spcPts val="0"/>
              </a:spcAft>
              <a:buNone/>
            </a:pPr>
            <a:r>
              <a:rPr b="1" lang="en-US" sz="10200">
                <a:solidFill>
                  <a:srgbClr val="00FFFF"/>
                </a:solidFill>
                <a:latin typeface="Calibri"/>
                <a:ea typeface="Calibri"/>
                <a:cs typeface="Calibri"/>
                <a:sym typeface="Calibri"/>
              </a:rPr>
              <a:t>Image-to-image translation (Pix2Pix GAN)</a:t>
            </a:r>
            <a:endParaRPr b="1" sz="10200">
              <a:solidFill>
                <a:srgbClr val="00FFFF"/>
              </a:solidFill>
              <a:latin typeface="Calibri"/>
              <a:ea typeface="Calibri"/>
              <a:cs typeface="Calibri"/>
              <a:sym typeface="Calibri"/>
            </a:endParaRPr>
          </a:p>
        </p:txBody>
      </p:sp>
      <p:pic>
        <p:nvPicPr>
          <p:cNvPr id="222" name="Google Shape;222;p28"/>
          <p:cNvPicPr preferRelativeResize="0"/>
          <p:nvPr/>
        </p:nvPicPr>
        <p:blipFill>
          <a:blip r:embed="rId3">
            <a:alphaModFix/>
          </a:blip>
          <a:stretch>
            <a:fillRect/>
          </a:stretch>
        </p:blipFill>
        <p:spPr>
          <a:xfrm>
            <a:off x="2412400" y="2248750"/>
            <a:ext cx="6659423" cy="44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Popular GAN applications</a:t>
            </a:r>
            <a:endParaRPr/>
          </a:p>
        </p:txBody>
      </p:sp>
      <p:sp>
        <p:nvSpPr>
          <p:cNvPr id="228" name="Google Shape;228;p29"/>
          <p:cNvSpPr txBox="1"/>
          <p:nvPr/>
        </p:nvSpPr>
        <p:spPr>
          <a:xfrm>
            <a:off x="533800" y="1027850"/>
            <a:ext cx="9274500" cy="1106100"/>
          </a:xfrm>
          <a:prstGeom prst="rect">
            <a:avLst/>
          </a:prstGeom>
          <a:noFill/>
          <a:ln>
            <a:noFill/>
          </a:ln>
          <a:effectLst>
            <a:outerShdw blurRad="428625" rotWithShape="0" algn="bl">
              <a:srgbClr val="00FFFF"/>
            </a:outerShdw>
          </a:effectLst>
        </p:spPr>
        <p:txBody>
          <a:bodyPr anchorCtr="0" anchor="ctr" bIns="34275" lIns="68575" spcFirstLastPara="1" rIns="68575" wrap="square" tIns="34275">
            <a:normAutofit fontScale="40000"/>
          </a:bodyPr>
          <a:lstStyle/>
          <a:p>
            <a:pPr indent="0" lvl="0" marL="0" rtl="0" algn="l">
              <a:spcBef>
                <a:spcPts val="0"/>
              </a:spcBef>
              <a:spcAft>
                <a:spcPts val="0"/>
              </a:spcAft>
              <a:buNone/>
            </a:pPr>
            <a:r>
              <a:rPr b="1" lang="en-US" sz="10200">
                <a:solidFill>
                  <a:srgbClr val="00FFFF"/>
                </a:solidFill>
                <a:latin typeface="Calibri"/>
                <a:ea typeface="Calibri"/>
                <a:cs typeface="Calibri"/>
                <a:sym typeface="Calibri"/>
              </a:rPr>
              <a:t>Image super-resolution GAN (SRGAN)</a:t>
            </a:r>
            <a:endParaRPr b="1" sz="10200">
              <a:solidFill>
                <a:srgbClr val="00FFFF"/>
              </a:solidFill>
              <a:latin typeface="Calibri"/>
              <a:ea typeface="Calibri"/>
              <a:cs typeface="Calibri"/>
              <a:sym typeface="Calibri"/>
            </a:endParaRPr>
          </a:p>
        </p:txBody>
      </p:sp>
      <p:pic>
        <p:nvPicPr>
          <p:cNvPr id="229" name="Google Shape;229;p29"/>
          <p:cNvPicPr preferRelativeResize="0"/>
          <p:nvPr/>
        </p:nvPicPr>
        <p:blipFill>
          <a:blip r:embed="rId3">
            <a:alphaModFix/>
          </a:blip>
          <a:stretch>
            <a:fillRect/>
          </a:stretch>
        </p:blipFill>
        <p:spPr>
          <a:xfrm>
            <a:off x="2323350" y="2248750"/>
            <a:ext cx="6724650" cy="417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3159500" y="2001900"/>
            <a:ext cx="3789000" cy="2854200"/>
          </a:xfrm>
          <a:prstGeom prst="rect">
            <a:avLst/>
          </a:prstGeom>
          <a:noFill/>
          <a:ln>
            <a:noFill/>
          </a:ln>
          <a:effectLst>
            <a:outerShdw blurRad="428625" rotWithShape="0" algn="bl">
              <a:srgbClr val="00FFFF"/>
            </a:outerShdw>
          </a:effectLst>
        </p:spPr>
        <p:txBody>
          <a:bodyPr anchorCtr="0" anchor="ctr" bIns="34275" lIns="68575" spcFirstLastPara="1" rIns="68575" wrap="square" tIns="34275">
            <a:normAutofit/>
          </a:bodyPr>
          <a:lstStyle/>
          <a:p>
            <a:pPr indent="0" lvl="0" marL="0" rtl="0" algn="l">
              <a:spcBef>
                <a:spcPts val="0"/>
              </a:spcBef>
              <a:spcAft>
                <a:spcPts val="0"/>
              </a:spcAft>
              <a:buNone/>
            </a:pPr>
            <a:r>
              <a:rPr b="1" lang="en-US" sz="10200">
                <a:solidFill>
                  <a:srgbClr val="00FFFF"/>
                </a:solidFill>
                <a:latin typeface="Calibri"/>
                <a:ea typeface="Calibri"/>
                <a:cs typeface="Calibri"/>
                <a:sym typeface="Calibri"/>
              </a:rPr>
              <a:t>Thank</a:t>
            </a:r>
            <a:r>
              <a:rPr b="1" lang="en-US" sz="2700">
                <a:solidFill>
                  <a:srgbClr val="00FFFF"/>
                </a:solidFill>
                <a:latin typeface="Calibri"/>
                <a:ea typeface="Calibri"/>
                <a:cs typeface="Calibri"/>
                <a:sym typeface="Calibri"/>
              </a:rPr>
              <a:t> </a:t>
            </a:r>
            <a:endParaRPr b="1" sz="2700">
              <a:solidFill>
                <a:srgbClr val="00FFFF"/>
              </a:solidFill>
              <a:latin typeface="Calibri"/>
              <a:ea typeface="Calibri"/>
              <a:cs typeface="Calibri"/>
              <a:sym typeface="Calibri"/>
            </a:endParaRPr>
          </a:p>
        </p:txBody>
      </p:sp>
      <p:sp>
        <p:nvSpPr>
          <p:cNvPr id="235" name="Google Shape;235;p30"/>
          <p:cNvSpPr txBox="1"/>
          <p:nvPr/>
        </p:nvSpPr>
        <p:spPr>
          <a:xfrm>
            <a:off x="6627700" y="2684700"/>
            <a:ext cx="2404800" cy="1488600"/>
          </a:xfrm>
          <a:prstGeom prst="rect">
            <a:avLst/>
          </a:prstGeom>
          <a:noFill/>
          <a:ln>
            <a:noFill/>
          </a:ln>
          <a:effectLst>
            <a:outerShdw blurRad="428625" rotWithShape="0" algn="bl">
              <a:srgbClr val="E25247"/>
            </a:outerShdw>
          </a:effectLst>
        </p:spPr>
        <p:txBody>
          <a:bodyPr anchorCtr="0" anchor="ctr" bIns="34275" lIns="68575" spcFirstLastPara="1" rIns="68575" wrap="square" tIns="34275">
            <a:normAutofit fontScale="77500" lnSpcReduction="20000"/>
          </a:bodyPr>
          <a:lstStyle/>
          <a:p>
            <a:pPr indent="0" lvl="0" marL="0" rtl="0" algn="l">
              <a:spcBef>
                <a:spcPts val="0"/>
              </a:spcBef>
              <a:spcAft>
                <a:spcPts val="0"/>
              </a:spcAft>
              <a:buNone/>
            </a:pPr>
            <a:r>
              <a:rPr b="1" lang="en-US" sz="14400">
                <a:solidFill>
                  <a:srgbClr val="E25247"/>
                </a:solidFill>
                <a:latin typeface="Calibri"/>
                <a:ea typeface="Calibri"/>
                <a:cs typeface="Calibri"/>
                <a:sym typeface="Calibri"/>
              </a:rPr>
              <a:t>You</a:t>
            </a:r>
            <a:r>
              <a:rPr b="1" lang="en-US" sz="2700">
                <a:solidFill>
                  <a:srgbClr val="00FFFF"/>
                </a:solidFill>
                <a:latin typeface="Calibri"/>
                <a:ea typeface="Calibri"/>
                <a:cs typeface="Calibri"/>
                <a:sym typeface="Calibri"/>
              </a:rPr>
              <a:t> </a:t>
            </a:r>
            <a:endParaRPr b="1" sz="2700">
              <a:solidFill>
                <a:srgbClr val="00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51425" y="153150"/>
            <a:ext cx="16521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GANs</a:t>
            </a:r>
            <a:endParaRPr/>
          </a:p>
        </p:txBody>
      </p:sp>
      <p:sp>
        <p:nvSpPr>
          <p:cNvPr id="151" name="Google Shape;151;p20"/>
          <p:cNvSpPr txBox="1"/>
          <p:nvPr>
            <p:ph idx="1" type="body"/>
          </p:nvPr>
        </p:nvSpPr>
        <p:spPr>
          <a:xfrm>
            <a:off x="418600" y="784648"/>
            <a:ext cx="105030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Generative adversarial networks (GANs) are a new type of neural architecture introduced by Ian Goodfellow and other researchers at the University of Montreal, including Yoshua Bengio, in 2014.1</a:t>
            </a:r>
            <a:endParaRPr/>
          </a:p>
        </p:txBody>
      </p:sp>
      <p:sp>
        <p:nvSpPr>
          <p:cNvPr id="152" name="Google Shape;152;p20"/>
          <p:cNvSpPr txBox="1"/>
          <p:nvPr/>
        </p:nvSpPr>
        <p:spPr>
          <a:xfrm>
            <a:off x="696925" y="1592025"/>
            <a:ext cx="609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rPr>
              <a:t>the most interesting idea in the last 10 years in ML</a:t>
            </a:r>
            <a:endParaRPr sz="1500">
              <a:solidFill>
                <a:schemeClr val="lt1"/>
              </a:solidFill>
            </a:endParaRPr>
          </a:p>
        </p:txBody>
      </p:sp>
      <p:sp>
        <p:nvSpPr>
          <p:cNvPr id="153" name="Google Shape;153;p20"/>
          <p:cNvSpPr txBox="1"/>
          <p:nvPr/>
        </p:nvSpPr>
        <p:spPr>
          <a:xfrm>
            <a:off x="151425" y="2215500"/>
            <a:ext cx="433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lt1"/>
                </a:solidFill>
              </a:rPr>
              <a:t>GAN architecture</a:t>
            </a:r>
            <a:endParaRPr sz="3600">
              <a:solidFill>
                <a:schemeClr val="lt1"/>
              </a:solidFill>
            </a:endParaRPr>
          </a:p>
        </p:txBody>
      </p:sp>
      <p:sp>
        <p:nvSpPr>
          <p:cNvPr id="154" name="Google Shape;154;p20"/>
          <p:cNvSpPr txBox="1"/>
          <p:nvPr/>
        </p:nvSpPr>
        <p:spPr>
          <a:xfrm>
            <a:off x="696925" y="2954400"/>
            <a:ext cx="575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rPr>
              <a:t>GANs are based on the idea of </a:t>
            </a:r>
            <a:r>
              <a:rPr b="1" lang="en-US" sz="2000">
                <a:solidFill>
                  <a:schemeClr val="lt1"/>
                </a:solidFill>
              </a:rPr>
              <a:t>adversarial</a:t>
            </a:r>
            <a:r>
              <a:rPr lang="en-US" sz="1800">
                <a:solidFill>
                  <a:schemeClr val="lt1"/>
                </a:solidFill>
              </a:rPr>
              <a:t> training</a:t>
            </a:r>
            <a:endParaRPr sz="1800">
              <a:solidFill>
                <a:schemeClr val="lt1"/>
              </a:solidFill>
            </a:endParaRPr>
          </a:p>
        </p:txBody>
      </p:sp>
      <p:sp>
        <p:nvSpPr>
          <p:cNvPr id="155" name="Google Shape;155;p20"/>
          <p:cNvSpPr txBox="1"/>
          <p:nvPr/>
        </p:nvSpPr>
        <p:spPr>
          <a:xfrm>
            <a:off x="485400" y="3907888"/>
            <a:ext cx="48318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Char char="●"/>
            </a:pPr>
            <a:r>
              <a:rPr lang="en-US" sz="1700">
                <a:solidFill>
                  <a:schemeClr val="lt1"/>
                </a:solidFill>
              </a:rPr>
              <a:t>The generator tries to convert random noise into observations that look as if they have been sampled from the original dataset.</a:t>
            </a:r>
            <a:endParaRPr sz="1700">
              <a:solidFill>
                <a:schemeClr val="lt1"/>
              </a:solidFill>
            </a:endParaRPr>
          </a:p>
          <a:p>
            <a:pPr indent="0" lvl="0" marL="457200" rtl="0" algn="l">
              <a:spcBef>
                <a:spcPts val="0"/>
              </a:spcBef>
              <a:spcAft>
                <a:spcPts val="0"/>
              </a:spcAft>
              <a:buNone/>
            </a:pPr>
            <a:r>
              <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The discriminator tries to predict whether an observation comes from the original dataset or is one of the generator’s forgeries.</a:t>
            </a:r>
            <a:endParaRPr sz="1700">
              <a:solidFill>
                <a:schemeClr val="lt1"/>
              </a:solidFill>
            </a:endParaRPr>
          </a:p>
        </p:txBody>
      </p:sp>
      <p:pic>
        <p:nvPicPr>
          <p:cNvPr id="156" name="Google Shape;156;p20"/>
          <p:cNvPicPr preferRelativeResize="0"/>
          <p:nvPr/>
        </p:nvPicPr>
        <p:blipFill>
          <a:blip r:embed="rId3">
            <a:alphaModFix/>
          </a:blip>
          <a:stretch>
            <a:fillRect/>
          </a:stretch>
        </p:blipFill>
        <p:spPr>
          <a:xfrm>
            <a:off x="5250775" y="3523200"/>
            <a:ext cx="6788824" cy="325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2350" y="52950"/>
            <a:ext cx="6461700" cy="860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Deep convolutional GANs (DCGANs)</a:t>
            </a:r>
            <a:endParaRPr/>
          </a:p>
        </p:txBody>
      </p:sp>
      <p:sp>
        <p:nvSpPr>
          <p:cNvPr id="162" name="Google Shape;162;p21"/>
          <p:cNvSpPr txBox="1"/>
          <p:nvPr/>
        </p:nvSpPr>
        <p:spPr>
          <a:xfrm>
            <a:off x="489875" y="801600"/>
            <a:ext cx="409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rPr>
              <a:t>The discriminator model</a:t>
            </a:r>
            <a:endParaRPr sz="2400">
              <a:solidFill>
                <a:schemeClr val="lt1"/>
              </a:solidFill>
            </a:endParaRPr>
          </a:p>
        </p:txBody>
      </p:sp>
      <p:sp>
        <p:nvSpPr>
          <p:cNvPr id="163" name="Google Shape;163;p21"/>
          <p:cNvSpPr txBox="1"/>
          <p:nvPr/>
        </p:nvSpPr>
        <p:spPr>
          <a:xfrm>
            <a:off x="1038425" y="1355700"/>
            <a:ext cx="7767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rPr>
              <a:t>the goal of the discriminator is to predict whether an image is real or fake. This is a typical supervised classification problem</a:t>
            </a:r>
            <a:endParaRPr sz="1500">
              <a:solidFill>
                <a:schemeClr val="lt1"/>
              </a:solidFill>
            </a:endParaRPr>
          </a:p>
        </p:txBody>
      </p:sp>
      <p:pic>
        <p:nvPicPr>
          <p:cNvPr id="164" name="Google Shape;164;p21"/>
          <p:cNvPicPr preferRelativeResize="0"/>
          <p:nvPr/>
        </p:nvPicPr>
        <p:blipFill>
          <a:blip r:embed="rId3">
            <a:alphaModFix/>
          </a:blip>
          <a:stretch>
            <a:fillRect/>
          </a:stretch>
        </p:blipFill>
        <p:spPr>
          <a:xfrm>
            <a:off x="1038425" y="2366125"/>
            <a:ext cx="8858250" cy="3781425"/>
          </a:xfrm>
          <a:prstGeom prst="rect">
            <a:avLst/>
          </a:prstGeom>
          <a:noFill/>
          <a:ln>
            <a:noFill/>
          </a:ln>
        </p:spPr>
      </p:pic>
      <p:sp>
        <p:nvSpPr>
          <p:cNvPr id="165" name="Google Shape;165;p21"/>
          <p:cNvSpPr/>
          <p:nvPr/>
        </p:nvSpPr>
        <p:spPr>
          <a:xfrm>
            <a:off x="6913675" y="3217450"/>
            <a:ext cx="846000" cy="646500"/>
          </a:xfrm>
          <a:prstGeom prst="ellipse">
            <a:avLst/>
          </a:prstGeom>
          <a:noFill/>
          <a:ln cap="flat" cmpd="sng" w="28575">
            <a:solidFill>
              <a:schemeClr val="accent1"/>
            </a:solidFill>
            <a:prstDash val="solid"/>
            <a:round/>
            <a:headEnd len="sm" w="sm" type="none"/>
            <a:tailEnd len="sm" w="sm" type="none"/>
          </a:ln>
          <a:effectLst>
            <a:outerShdw blurRad="85725" rotWithShape="0" algn="bl">
              <a:srgbClr val="FF00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2350" y="52950"/>
            <a:ext cx="6461700" cy="860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Deep convolutional GANs (DCGANs)</a:t>
            </a:r>
            <a:endParaRPr/>
          </a:p>
        </p:txBody>
      </p:sp>
      <p:sp>
        <p:nvSpPr>
          <p:cNvPr id="171" name="Google Shape;171;p22"/>
          <p:cNvSpPr txBox="1"/>
          <p:nvPr/>
        </p:nvSpPr>
        <p:spPr>
          <a:xfrm>
            <a:off x="489875" y="801600"/>
            <a:ext cx="409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rPr>
              <a:t>The generator model</a:t>
            </a:r>
            <a:endParaRPr sz="2400">
              <a:solidFill>
                <a:schemeClr val="lt1"/>
              </a:solidFill>
            </a:endParaRPr>
          </a:p>
        </p:txBody>
      </p:sp>
      <p:sp>
        <p:nvSpPr>
          <p:cNvPr id="172" name="Google Shape;172;p22"/>
          <p:cNvSpPr txBox="1"/>
          <p:nvPr/>
        </p:nvSpPr>
        <p:spPr>
          <a:xfrm>
            <a:off x="1038425" y="1355700"/>
            <a:ext cx="8781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rPr>
              <a:t>The generator takes in some random data and tries to mimic the training dataset to generate fake images. Its goal is to trick the discriminator by trying to generate images that are perfect replicas of the training dataset</a:t>
            </a:r>
            <a:endParaRPr sz="1500">
              <a:solidFill>
                <a:schemeClr val="lt1"/>
              </a:solidFill>
            </a:endParaRPr>
          </a:p>
        </p:txBody>
      </p:sp>
      <p:sp>
        <p:nvSpPr>
          <p:cNvPr id="173" name="Google Shape;173;p22"/>
          <p:cNvSpPr txBox="1"/>
          <p:nvPr/>
        </p:nvSpPr>
        <p:spPr>
          <a:xfrm>
            <a:off x="634600" y="2360200"/>
            <a:ext cx="447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rPr>
              <a:t>UPSAMPLING TO SCALE FEATURE MAPS</a:t>
            </a:r>
            <a:endParaRPr sz="1600">
              <a:solidFill>
                <a:schemeClr val="lt1"/>
              </a:solidFill>
            </a:endParaRPr>
          </a:p>
        </p:txBody>
      </p:sp>
      <p:pic>
        <p:nvPicPr>
          <p:cNvPr id="174" name="Google Shape;174;p22"/>
          <p:cNvPicPr preferRelativeResize="0"/>
          <p:nvPr/>
        </p:nvPicPr>
        <p:blipFill>
          <a:blip r:embed="rId3">
            <a:alphaModFix/>
          </a:blip>
          <a:stretch>
            <a:fillRect/>
          </a:stretch>
        </p:blipFill>
        <p:spPr>
          <a:xfrm>
            <a:off x="4271675" y="2918600"/>
            <a:ext cx="7448550" cy="3133725"/>
          </a:xfrm>
          <a:prstGeom prst="rect">
            <a:avLst/>
          </a:prstGeom>
          <a:noFill/>
          <a:ln>
            <a:noFill/>
          </a:ln>
        </p:spPr>
      </p:pic>
      <p:pic>
        <p:nvPicPr>
          <p:cNvPr id="175" name="Google Shape;175;p22"/>
          <p:cNvPicPr preferRelativeResize="0"/>
          <p:nvPr/>
        </p:nvPicPr>
        <p:blipFill>
          <a:blip r:embed="rId4">
            <a:alphaModFix/>
          </a:blip>
          <a:stretch>
            <a:fillRect/>
          </a:stretch>
        </p:blipFill>
        <p:spPr>
          <a:xfrm>
            <a:off x="152400" y="2943700"/>
            <a:ext cx="2752725" cy="189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Training the GAN</a:t>
            </a:r>
            <a:endParaRPr/>
          </a:p>
        </p:txBody>
      </p:sp>
      <p:sp>
        <p:nvSpPr>
          <p:cNvPr id="181" name="Google Shape;181;p23"/>
          <p:cNvSpPr txBox="1"/>
          <p:nvPr/>
        </p:nvSpPr>
        <p:spPr>
          <a:xfrm>
            <a:off x="478725" y="913050"/>
            <a:ext cx="9095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rPr>
              <a:t>Now that we’ve learned the discriminator and generator models separately, let’s put them together to train an end-to-end generative adversarial network.</a:t>
            </a:r>
            <a:endParaRPr sz="1700">
              <a:solidFill>
                <a:schemeClr val="lt1"/>
              </a:solidFill>
            </a:endParaRPr>
          </a:p>
        </p:txBody>
      </p:sp>
      <p:sp>
        <p:nvSpPr>
          <p:cNvPr id="182" name="Google Shape;182;p23"/>
          <p:cNvSpPr txBox="1"/>
          <p:nvPr/>
        </p:nvSpPr>
        <p:spPr>
          <a:xfrm>
            <a:off x="847800" y="2199975"/>
            <a:ext cx="8271900" cy="329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AutoNum type="arabicPeriod"/>
            </a:pPr>
            <a:r>
              <a:rPr b="1" lang="en-US" sz="2000">
                <a:solidFill>
                  <a:schemeClr val="lt1"/>
                </a:solidFill>
              </a:rPr>
              <a:t>Train the discriminator.</a:t>
            </a:r>
            <a:r>
              <a:rPr lang="en-US" sz="1800">
                <a:solidFill>
                  <a:schemeClr val="lt1"/>
                </a:solidFill>
              </a:rPr>
              <a:t> This is a straightforward supervised training process. The network is given labeled images coming from the generator (fake) and the training data (real), and it learns to classify between real and fake images with a sigmoid prediction output. Nothing new here.</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US" sz="2000">
                <a:solidFill>
                  <a:schemeClr val="lt1"/>
                </a:solidFill>
              </a:rPr>
              <a:t>Train the </a:t>
            </a:r>
            <a:r>
              <a:rPr b="1" lang="en-US" sz="2000">
                <a:solidFill>
                  <a:schemeClr val="lt1"/>
                </a:solidFill>
              </a:rPr>
              <a:t>generator</a:t>
            </a:r>
            <a:r>
              <a:rPr lang="en-US" sz="2000">
                <a:solidFill>
                  <a:schemeClr val="lt1"/>
                </a:solidFill>
              </a:rPr>
              <a:t>.</a:t>
            </a:r>
            <a:r>
              <a:rPr lang="en-US" sz="1800">
                <a:solidFill>
                  <a:schemeClr val="lt1"/>
                </a:solidFill>
              </a:rPr>
              <a:t> This process is a little tricky. The generator model cannot be trained alone like the discriminator. It needs the discriminator model to tell it whether it did a good job of faking images. So, we create a combined network to train the generator, composed of both discriminator and generator models.</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pic>
        <p:nvPicPr>
          <p:cNvPr id="183" name="Google Shape;183;p23"/>
          <p:cNvPicPr preferRelativeResize="0"/>
          <p:nvPr/>
        </p:nvPicPr>
        <p:blipFill>
          <a:blip r:embed="rId3">
            <a:alphaModFix/>
          </a:blip>
          <a:stretch>
            <a:fillRect/>
          </a:stretch>
        </p:blipFill>
        <p:spPr>
          <a:xfrm>
            <a:off x="1734775" y="1755128"/>
            <a:ext cx="3709300" cy="4606426"/>
          </a:xfrm>
          <a:prstGeom prst="rect">
            <a:avLst/>
          </a:prstGeom>
          <a:noFill/>
          <a:ln>
            <a:noFill/>
          </a:ln>
        </p:spPr>
      </p:pic>
      <p:pic>
        <p:nvPicPr>
          <p:cNvPr id="184" name="Google Shape;184;p23"/>
          <p:cNvPicPr preferRelativeResize="0"/>
          <p:nvPr/>
        </p:nvPicPr>
        <p:blipFill>
          <a:blip r:embed="rId4">
            <a:alphaModFix/>
          </a:blip>
          <a:stretch>
            <a:fillRect/>
          </a:stretch>
        </p:blipFill>
        <p:spPr>
          <a:xfrm>
            <a:off x="5835675" y="1755125"/>
            <a:ext cx="4428015" cy="460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xit" presetID="1" presetSubtype="0">
                                  <p:stCondLst>
                                    <p:cond delay="0"/>
                                  </p:stCondLst>
                                  <p:childTnLst>
                                    <p:set>
                                      <p:cBhvr>
                                        <p:cTn dur="1" fill="hold">
                                          <p:stCondLst>
                                            <p:cond delay="1000"/>
                                          </p:stCondLst>
                                        </p:cTn>
                                        <p:tgtEl>
                                          <p:spTgt spid="1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GAN minimax function</a:t>
            </a:r>
            <a:endParaRPr/>
          </a:p>
        </p:txBody>
      </p:sp>
      <p:sp>
        <p:nvSpPr>
          <p:cNvPr id="190" name="Google Shape;190;p24"/>
          <p:cNvSpPr txBox="1"/>
          <p:nvPr/>
        </p:nvSpPr>
        <p:spPr>
          <a:xfrm>
            <a:off x="434500" y="913050"/>
            <a:ext cx="934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rPr>
              <a:t>GAN training is more of a zero-sum game than an optimization problem. In zero-sum games</a:t>
            </a:r>
            <a:endParaRPr sz="1700">
              <a:solidFill>
                <a:schemeClr val="lt1"/>
              </a:solidFill>
            </a:endParaRPr>
          </a:p>
        </p:txBody>
      </p:sp>
      <p:pic>
        <p:nvPicPr>
          <p:cNvPr id="191" name="Google Shape;191;p24"/>
          <p:cNvPicPr preferRelativeResize="0"/>
          <p:nvPr/>
        </p:nvPicPr>
        <p:blipFill>
          <a:blip r:embed="rId3">
            <a:alphaModFix/>
          </a:blip>
          <a:stretch>
            <a:fillRect/>
          </a:stretch>
        </p:blipFill>
        <p:spPr>
          <a:xfrm>
            <a:off x="1484513" y="1901400"/>
            <a:ext cx="7800975" cy="1238250"/>
          </a:xfrm>
          <a:prstGeom prst="rect">
            <a:avLst/>
          </a:prstGeom>
          <a:noFill/>
          <a:ln>
            <a:noFill/>
          </a:ln>
        </p:spPr>
      </p:pic>
      <p:pic>
        <p:nvPicPr>
          <p:cNvPr id="192" name="Google Shape;192;p24"/>
          <p:cNvPicPr preferRelativeResize="0"/>
          <p:nvPr/>
        </p:nvPicPr>
        <p:blipFill>
          <a:blip r:embed="rId4">
            <a:alphaModFix/>
          </a:blip>
          <a:stretch>
            <a:fillRect/>
          </a:stretch>
        </p:blipFill>
        <p:spPr>
          <a:xfrm>
            <a:off x="823875" y="3397375"/>
            <a:ext cx="9525000" cy="307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Evaluating GAN models</a:t>
            </a:r>
            <a:endParaRPr/>
          </a:p>
        </p:txBody>
      </p:sp>
      <p:sp>
        <p:nvSpPr>
          <p:cNvPr id="198" name="Google Shape;198;p25"/>
          <p:cNvSpPr txBox="1"/>
          <p:nvPr/>
        </p:nvSpPr>
        <p:spPr>
          <a:xfrm>
            <a:off x="513500" y="913050"/>
            <a:ext cx="8900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rPr>
              <a:t>The </a:t>
            </a:r>
            <a:r>
              <a:rPr lang="en-US" sz="1700">
                <a:solidFill>
                  <a:schemeClr val="lt1"/>
                </a:solidFill>
              </a:rPr>
              <a:t>models must be evaluated using the quality of the generated synthetic images and by manually inspecting the generated images.</a:t>
            </a:r>
            <a:endParaRPr sz="1700">
              <a:solidFill>
                <a:schemeClr val="lt1"/>
              </a:solidFill>
            </a:endParaRPr>
          </a:p>
        </p:txBody>
      </p:sp>
      <p:sp>
        <p:nvSpPr>
          <p:cNvPr id="199" name="Google Shape;199;p25"/>
          <p:cNvSpPr txBox="1"/>
          <p:nvPr/>
        </p:nvSpPr>
        <p:spPr>
          <a:xfrm>
            <a:off x="2916300" y="2875950"/>
            <a:ext cx="6359400" cy="1106100"/>
          </a:xfrm>
          <a:prstGeom prst="rect">
            <a:avLst/>
          </a:prstGeom>
          <a:noFill/>
          <a:ln>
            <a:noFill/>
          </a:ln>
          <a:effectLst>
            <a:outerShdw blurRad="428625" rotWithShape="0" algn="bl">
              <a:srgbClr val="00FFFF"/>
            </a:outerShdw>
          </a:effectLst>
        </p:spPr>
        <p:txBody>
          <a:bodyPr anchorCtr="0" anchor="ctr" bIns="34275" lIns="68575" spcFirstLastPara="1" rIns="68575" wrap="square" tIns="34275">
            <a:normAutofit fontScale="70000" lnSpcReduction="10000"/>
          </a:bodyPr>
          <a:lstStyle/>
          <a:p>
            <a:pPr indent="0" lvl="0" marL="0" rtl="0" algn="l">
              <a:spcBef>
                <a:spcPts val="0"/>
              </a:spcBef>
              <a:spcAft>
                <a:spcPts val="0"/>
              </a:spcAft>
              <a:buNone/>
            </a:pPr>
            <a:r>
              <a:rPr b="1" lang="en-US" sz="10200">
                <a:solidFill>
                  <a:srgbClr val="00FFFF"/>
                </a:solidFill>
                <a:latin typeface="Calibri"/>
                <a:ea typeface="Calibri"/>
                <a:cs typeface="Calibri"/>
                <a:sym typeface="Calibri"/>
              </a:rPr>
              <a:t>Manual VS Auto</a:t>
            </a:r>
            <a:endParaRPr b="1" sz="10200">
              <a:solidFill>
                <a:srgbClr val="00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233500" y="131950"/>
            <a:ext cx="3176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Inception score</a:t>
            </a:r>
            <a:endParaRPr/>
          </a:p>
        </p:txBody>
      </p:sp>
      <p:sp>
        <p:nvSpPr>
          <p:cNvPr id="205" name="Google Shape;205;p26"/>
          <p:cNvSpPr txBox="1"/>
          <p:nvPr/>
        </p:nvSpPr>
        <p:spPr>
          <a:xfrm>
            <a:off x="864925" y="992050"/>
            <a:ext cx="9923100" cy="1877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b="1" lang="en-US" sz="1900">
                <a:solidFill>
                  <a:schemeClr val="lt1"/>
                </a:solidFill>
              </a:rPr>
              <a:t>High predictability of the generated image</a:t>
            </a:r>
            <a:r>
              <a:rPr lang="en-US" sz="1800">
                <a:solidFill>
                  <a:schemeClr val="lt1"/>
                </a:solidFill>
              </a:rPr>
              <a:t>—We apply a pretrained inception classifier model to every generated image and get its softmax prediction. If the generated image is good enough, then it should give us a high predictability score.</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b="1" lang="en-US" sz="1900">
                <a:solidFill>
                  <a:schemeClr val="lt1"/>
                </a:solidFill>
              </a:rPr>
              <a:t>Diverse generated samples</a:t>
            </a:r>
            <a:r>
              <a:rPr lang="en-US" sz="1800">
                <a:solidFill>
                  <a:schemeClr val="lt1"/>
                </a:solidFill>
              </a:rPr>
              <a:t>—No classes should dominate the distribution of the generated images.</a:t>
            </a:r>
            <a:endParaRPr sz="1800">
              <a:solidFill>
                <a:schemeClr val="lt1"/>
              </a:solidFill>
            </a:endParaRPr>
          </a:p>
        </p:txBody>
      </p:sp>
      <p:sp>
        <p:nvSpPr>
          <p:cNvPr id="206" name="Google Shape;206;p26"/>
          <p:cNvSpPr txBox="1"/>
          <p:nvPr>
            <p:ph type="title"/>
          </p:nvPr>
        </p:nvSpPr>
        <p:spPr>
          <a:xfrm>
            <a:off x="233500" y="2869750"/>
            <a:ext cx="5500200" cy="860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Fréchet inception distance (FID)</a:t>
            </a:r>
            <a:endParaRPr/>
          </a:p>
        </p:txBody>
      </p:sp>
      <p:sp>
        <p:nvSpPr>
          <p:cNvPr id="207" name="Google Shape;207;p26"/>
          <p:cNvSpPr txBox="1"/>
          <p:nvPr/>
        </p:nvSpPr>
        <p:spPr>
          <a:xfrm>
            <a:off x="864925" y="3807550"/>
            <a:ext cx="9578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rPr>
              <a:t>The FID score was proposed and used by Martin Heusel et al. in 2017.4 The score was proposed as an improvement over the existing inception score.</a:t>
            </a:r>
            <a:endParaRPr sz="1700">
              <a:solidFill>
                <a:schemeClr val="lt1"/>
              </a:solidFill>
            </a:endParaRPr>
          </a:p>
        </p:txBody>
      </p:sp>
      <p:sp>
        <p:nvSpPr>
          <p:cNvPr id="208" name="Google Shape;208;p26"/>
          <p:cNvSpPr txBox="1"/>
          <p:nvPr/>
        </p:nvSpPr>
        <p:spPr>
          <a:xfrm>
            <a:off x="864925" y="4515550"/>
            <a:ext cx="9578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lt1"/>
                </a:solidFill>
              </a:rPr>
              <a:t>Like the inception score, the FID score uses the Inception model to capture specific features of an input image.</a:t>
            </a:r>
            <a:endParaRPr sz="17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62350" y="52950"/>
            <a:ext cx="6461700" cy="860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Popular GAN applications</a:t>
            </a:r>
            <a:endParaRPr/>
          </a:p>
        </p:txBody>
      </p:sp>
      <p:sp>
        <p:nvSpPr>
          <p:cNvPr id="214" name="Google Shape;214;p27"/>
          <p:cNvSpPr txBox="1"/>
          <p:nvPr/>
        </p:nvSpPr>
        <p:spPr>
          <a:xfrm>
            <a:off x="533800" y="1027850"/>
            <a:ext cx="6359400" cy="1106100"/>
          </a:xfrm>
          <a:prstGeom prst="rect">
            <a:avLst/>
          </a:prstGeom>
          <a:noFill/>
          <a:ln>
            <a:noFill/>
          </a:ln>
          <a:effectLst>
            <a:outerShdw blurRad="428625" rotWithShape="0" algn="bl">
              <a:srgbClr val="00FFFF"/>
            </a:outerShdw>
          </a:effectLst>
        </p:spPr>
        <p:txBody>
          <a:bodyPr anchorCtr="0" anchor="ctr" bIns="34275" lIns="68575" spcFirstLastPara="1" rIns="68575" wrap="square" tIns="34275">
            <a:normAutofit fontScale="47500"/>
          </a:bodyPr>
          <a:lstStyle/>
          <a:p>
            <a:pPr indent="0" lvl="0" marL="0" rtl="0" algn="l">
              <a:spcBef>
                <a:spcPts val="0"/>
              </a:spcBef>
              <a:spcAft>
                <a:spcPts val="0"/>
              </a:spcAft>
              <a:buNone/>
            </a:pPr>
            <a:r>
              <a:rPr b="1" lang="en-US" sz="10200">
                <a:solidFill>
                  <a:srgbClr val="00FFFF"/>
                </a:solidFill>
                <a:latin typeface="Calibri"/>
                <a:ea typeface="Calibri"/>
                <a:cs typeface="Calibri"/>
                <a:sym typeface="Calibri"/>
              </a:rPr>
              <a:t>Text-to-photo synthesis</a:t>
            </a:r>
            <a:endParaRPr b="1" sz="10200">
              <a:solidFill>
                <a:srgbClr val="00FFFF"/>
              </a:solidFill>
              <a:latin typeface="Calibri"/>
              <a:ea typeface="Calibri"/>
              <a:cs typeface="Calibri"/>
              <a:sym typeface="Calibri"/>
            </a:endParaRPr>
          </a:p>
        </p:txBody>
      </p:sp>
      <p:pic>
        <p:nvPicPr>
          <p:cNvPr id="215" name="Google Shape;215;p27"/>
          <p:cNvPicPr preferRelativeResize="0"/>
          <p:nvPr/>
        </p:nvPicPr>
        <p:blipFill>
          <a:blip r:embed="rId3">
            <a:alphaModFix/>
          </a:blip>
          <a:stretch>
            <a:fillRect/>
          </a:stretch>
        </p:blipFill>
        <p:spPr>
          <a:xfrm>
            <a:off x="2679625" y="2133950"/>
            <a:ext cx="8496108" cy="441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