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4"/>
  </p:notesMasterIdLst>
  <p:handoutMasterIdLst>
    <p:handoutMasterId r:id="rId25"/>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5" r:id="rId17"/>
    <p:sldId id="268" r:id="rId18"/>
    <p:sldId id="276" r:id="rId19"/>
    <p:sldId id="274" r:id="rId20"/>
    <p:sldId id="279" r:id="rId21"/>
    <p:sldId id="286" r:id="rId22"/>
    <p:sldId id="261" r:id="rId23"/>
  </p:sldIdLst>
  <p:sldSz cx="12192000" cy="6858000"/>
  <p:notesSz cx="6858000" cy="9144000"/>
  <p:custShowLst>
    <p:custShow name="Normal" id="0">
      <p:sldLst>
        <p:sld r:id="rId2"/>
        <p:sld r:id="rId3"/>
        <p:sld r:id="rId5"/>
        <p:sld r:id="rId6"/>
        <p:sld r:id="rId9"/>
        <p:sld r:id="rId10"/>
        <p:sld r:id="rId11"/>
        <p:sld r:id="rId14"/>
        <p:sld r:id="rId15"/>
        <p:sld r:id="rId16"/>
        <p:sld r:id="rId18"/>
        <p:sld r:id="rId23"/>
      </p:sldLst>
    </p:custShow>
    <p:custShow name="Demo Day" id="1">
      <p:sldLst>
        <p:sld r:id="rId2"/>
        <p:sld r:id="rId16"/>
        <p:sld r:id="rId3"/>
        <p:sld r:id="rId5"/>
        <p:sld r:id="rId9"/>
        <p:sld r:id="rId6"/>
        <p:sld r:id="rId10"/>
        <p:sld r:id="rId11"/>
        <p:sld r:id="rId14"/>
        <p:sld r:id="rId15"/>
        <p:sld r:id="rId18"/>
        <p:sld r:id="rId23"/>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86"/>
            <p14:sldId id="261"/>
          </p14:sldIdLst>
        </p14:section>
      </p14:sectionLst>
    </p:ex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2376" y="96"/>
      </p:cViewPr>
      <p:guideLst>
        <p:guide orient="horz" pos="2183"/>
        <p:guide pos="3863"/>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2021-05-11</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18</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08626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slide" Target="slide1.xml"/><Relationship Id="rId26" Type="http://schemas.openxmlformats.org/officeDocument/2006/relationships/slide" Target="slide13.xml"/><Relationship Id="rId3" Type="http://schemas.openxmlformats.org/officeDocument/2006/relationships/image" Target="../media/image27.png"/><Relationship Id="rId21" Type="http://schemas.openxmlformats.org/officeDocument/2006/relationships/slide" Target="slide4.xml"/><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slide" Target="slide10.xml"/><Relationship Id="rId33" Type="http://schemas.openxmlformats.org/officeDocument/2006/relationships/slide" Target="slide20.xml"/><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slide" Target="slide3.xml"/><Relationship Id="rId29"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slide" Target="slide9.xml"/><Relationship Id="rId32" Type="http://schemas.openxmlformats.org/officeDocument/2006/relationships/slide" Target="slide19.xml"/><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slide" Target="slide8.xml"/><Relationship Id="rId28" Type="http://schemas.openxmlformats.org/officeDocument/2006/relationships/slide" Target="slide15.xml"/><Relationship Id="rId10" Type="http://schemas.openxmlformats.org/officeDocument/2006/relationships/image" Target="../media/image34.png"/><Relationship Id="rId19" Type="http://schemas.openxmlformats.org/officeDocument/2006/relationships/slide" Target="slide2.xml"/><Relationship Id="rId31" Type="http://schemas.openxmlformats.org/officeDocument/2006/relationships/slide" Target="slide18.xml"/><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slide" Target="slide5.xml"/><Relationship Id="rId27" Type="http://schemas.openxmlformats.org/officeDocument/2006/relationships/slide" Target="slide14.xml"/><Relationship Id="rId30" Type="http://schemas.openxmlformats.org/officeDocument/2006/relationships/slide" Target="slide17.xml"/><Relationship Id="rId8"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a:p>
            <a:r>
              <a:rPr lang="fa-IR" dirty="0"/>
              <a:t>تکنولوژی فوق‌العاده</a:t>
            </a:r>
          </a:p>
          <a:p>
            <a:r>
              <a:rPr lang="fa-IR" dirty="0"/>
              <a:t>دیزاین زیبا</a:t>
            </a:r>
          </a:p>
          <a:p>
            <a:r>
              <a:rPr lang="fa-IR" dirty="0"/>
              <a:t>راه‌اندازی آسان</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sp>
        <p:nvSpPr>
          <p:cNvPr id="3" name="Content Placeholder 2">
            <a:extLst>
              <a:ext uri="{FF2B5EF4-FFF2-40B4-BE49-F238E27FC236}">
                <a16:creationId xmlns:a16="http://schemas.microsoft.com/office/drawing/2014/main" id="{B3F64DA5-30CA-4E94-A790-EC93772596FC}"/>
              </a:ext>
            </a:extLst>
          </p:cNvPr>
          <p:cNvSpPr>
            <a:spLocks noGrp="1"/>
          </p:cNvSpPr>
          <p:nvPr>
            <p:ph idx="1"/>
          </p:nvPr>
        </p:nvSpPr>
        <p:spPr/>
        <p:txBody>
          <a:bodyPr>
            <a:normAutofit fontScale="85000" lnSpcReduction="20000"/>
          </a:bodyPr>
          <a:lstStyle/>
          <a:p>
            <a:pPr marL="45720" indent="0">
              <a:buNone/>
            </a:pPr>
            <a:r>
              <a:rPr lang="fa-IR" dirty="0">
                <a:cs typeface="+mj-cs"/>
              </a:rPr>
              <a:t>مقیاس‌پذیر</a:t>
            </a:r>
          </a:p>
          <a:p>
            <a:pPr marL="45720" indent="0">
              <a:lnSpc>
                <a:spcPct val="100000"/>
              </a:lnSpc>
              <a:buNone/>
            </a:pPr>
            <a:r>
              <a:rPr lang="fa-IR" dirty="0"/>
              <a:t>جیبرس محصولی با کیفیت عالی است و قابلیت جهانی شدن را به‌دلیل معماری برتر داراست.</a:t>
            </a:r>
            <a:endParaRPr lang="en-US" dirty="0"/>
          </a:p>
          <a:p>
            <a:pPr marL="45720" indent="0">
              <a:lnSpc>
                <a:spcPct val="100000"/>
              </a:lnSpc>
              <a:buNone/>
            </a:pPr>
            <a:endParaRPr lang="fa-IR" sz="700" dirty="0"/>
          </a:p>
          <a:p>
            <a:pPr marL="45720" indent="0">
              <a:buNone/>
            </a:pPr>
            <a:r>
              <a:rPr lang="fa-IR" dirty="0">
                <a:cs typeface="+mj-cs"/>
              </a:rPr>
              <a:t>استراتژی رشد متفاوت</a:t>
            </a:r>
          </a:p>
          <a:p>
            <a:pPr marL="45720" indent="0">
              <a:lnSpc>
                <a:spcPct val="100000"/>
              </a:lnSpc>
              <a:buNone/>
            </a:pPr>
            <a:r>
              <a:rPr lang="fa-IR" dirty="0"/>
              <a:t>قابلیت رشد فوق‌العاده به‌دلیل استراتژی فری‌میوم و ایجاد اکوسیستم درآمدزایی متنوع.</a:t>
            </a:r>
            <a:endParaRPr lang="en-US" dirty="0"/>
          </a:p>
          <a:p>
            <a:pPr marL="45720" indent="0">
              <a:lnSpc>
                <a:spcPct val="100000"/>
              </a:lnSpc>
              <a:buNone/>
            </a:pPr>
            <a:endParaRPr lang="fa-IR" sz="700" dirty="0"/>
          </a:p>
          <a:p>
            <a:pPr marL="45720" indent="0">
              <a:buNone/>
            </a:pPr>
            <a:r>
              <a:rPr lang="fa-IR" dirty="0">
                <a:cs typeface="+mj-cs"/>
              </a:rPr>
              <a:t>فرصت بی‌نظیر</a:t>
            </a:r>
          </a:p>
          <a:p>
            <a:pPr marL="45720" indent="0">
              <a:lnSpc>
                <a:spcPct val="100000"/>
              </a:lnSpc>
              <a:buNone/>
            </a:pPr>
            <a:r>
              <a:rPr lang="fa-IR" dirty="0"/>
              <a:t>محصولی خاص در حوزه فین‌تک و تجارت الکترونیک با قابلیت رشد بی‌نهایت.</a:t>
            </a:r>
            <a:endParaRPr lang="en-US" dirty="0"/>
          </a:p>
          <a:p>
            <a:pPr marL="45720" indent="0">
              <a:lnSpc>
                <a:spcPct val="100000"/>
              </a:lnSpc>
              <a:buNone/>
            </a:pPr>
            <a:endParaRPr lang="fa-IR" sz="600" dirty="0"/>
          </a:p>
          <a:p>
            <a:pPr marL="45720" indent="0">
              <a:lnSpc>
                <a:spcPct val="100000"/>
              </a:lnSpc>
              <a:buNone/>
            </a:pPr>
            <a:r>
              <a:rPr lang="fa-IR" sz="2100" dirty="0">
                <a:cs typeface="+mj-cs"/>
              </a:rPr>
              <a:t>چشم‌انداز</a:t>
            </a:r>
          </a:p>
          <a:p>
            <a:pPr marL="45720" indent="0">
              <a:lnSpc>
                <a:spcPct val="100000"/>
              </a:lnSpc>
              <a:buNone/>
            </a:pPr>
            <a:r>
              <a:rPr lang="fa-IR" dirty="0"/>
              <a:t>برنامه‌ریزی و نگاه بلندمدت به محصول و تیم فنی مسلط بر توسعه محصول.</a:t>
            </a:r>
            <a:endParaRPr lang="en-US" dirty="0"/>
          </a:p>
        </p:txBody>
      </p:sp>
    </p:spTree>
    <p:extLst>
      <p:ext uri="{BB962C8B-B14F-4D97-AF65-F5344CB8AC3E}">
        <p14:creationId xmlns:p14="http://schemas.microsoft.com/office/powerpoint/2010/main" val="207201095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idx="1"/>
          </p:nvPr>
        </p:nvGraphicFramePr>
        <p:xfrm>
          <a:off x="1055688" y="1563688"/>
          <a:ext cx="10080625" cy="437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1970347461"/>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1779105"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3372113"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965121"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5"/>
                        <a:stretch>
                          <a:fillRect/>
                        </a:stretch>
                      </p166:blipFill>
                      <p166:spPr xmlns:p166="http://schemas.microsoft.com/office/powerpoint/2016/6/main">
                        <a:xfrm>
                          <a:off x="6558129"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6"/>
                        <a:stretch>
                          <a:fillRect/>
                        </a:stretch>
                      </p166:blipFill>
                      <p166:spPr xmlns:p166="http://schemas.microsoft.com/office/powerpoint/2016/6/main">
                        <a:xfrm>
                          <a:off x="1779105"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7"/>
                        <a:stretch>
                          <a:fillRect/>
                        </a:stretch>
                      </p166:blipFill>
                      <p166:spPr xmlns:p166="http://schemas.microsoft.com/office/powerpoint/2016/6/main">
                        <a:xfrm>
                          <a:off x="3372113"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8"/>
                        <a:stretch>
                          <a:fillRect/>
                        </a:stretch>
                      </p166:blipFill>
                      <p166:spPr xmlns:p166="http://schemas.microsoft.com/office/powerpoint/2016/6/main">
                        <a:xfrm>
                          <a:off x="4965121"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9"/>
                        <a:stretch>
                          <a:fillRect/>
                        </a:stretch>
                      </p166:blipFill>
                      <p166:spPr xmlns:p166="http://schemas.microsoft.com/office/powerpoint/2016/6/main">
                        <a:xfrm>
                          <a:off x="6558129"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0"/>
                        <a:stretch>
                          <a:fillRect/>
                        </a:stretch>
                      </p166:blipFill>
                      <p166:spPr xmlns:p166="http://schemas.microsoft.com/office/powerpoint/2016/6/main">
                        <a:xfrm>
                          <a:off x="1779105" y="1948077"/>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1"/>
                        <a:stretch>
                          <a:fillRect/>
                        </a:stretch>
                      </p166:blipFill>
                      <p166:spPr xmlns:p166="http://schemas.microsoft.com/office/powerpoint/2016/6/main">
                        <a:xfrm>
                          <a:off x="3372113"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2"/>
                        <a:stretch>
                          <a:fillRect/>
                        </a:stretch>
                      </p166:blipFill>
                      <p166:spPr xmlns:p166="http://schemas.microsoft.com/office/powerpoint/2016/6/main">
                        <a:xfrm>
                          <a:off x="4965121"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3"/>
                        <a:stretch>
                          <a:fillRect/>
                        </a:stretch>
                      </p166:blipFill>
                      <p166:spPr xmlns:p166="http://schemas.microsoft.com/office/powerpoint/2016/6/main">
                        <a:xfrm>
                          <a:off x="6558129"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4"/>
                        <a:stretch>
                          <a:fillRect/>
                        </a:stretch>
                      </p166:blipFill>
                      <p166:spPr xmlns:p166="http://schemas.microsoft.com/office/powerpoint/2016/6/main">
                        <a:xfrm>
                          <a:off x="1779105" y="2869335"/>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5"/>
                        <a:stretch>
                          <a:fillRect/>
                        </a:stretch>
                      </p166:blipFill>
                      <p166:spPr xmlns:p166="http://schemas.microsoft.com/office/powerpoint/2016/6/main">
                        <a:xfrm>
                          <a:off x="3372113" y="2869335"/>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6"/>
                        <a:stretch>
                          <a:fillRect/>
                        </a:stretch>
                      </p166:blipFill>
                      <p166:spPr xmlns:p166="http://schemas.microsoft.com/office/powerpoint/2016/6/main">
                        <a:xfrm>
                          <a:off x="496512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7"/>
                        <a:stretch>
                          <a:fillRect/>
                        </a:stretch>
                      </p166:blipFill>
                      <p166:spPr xmlns:p166="http://schemas.microsoft.com/office/powerpoint/2016/6/main">
                        <a:xfrm>
                          <a:off x="655812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922105" y="2162961"/>
                  <a:ext cx="1535429" cy="863679"/>
                </a:xfrm>
                <a:prstGeom prst="rect">
                  <a:avLst/>
                </a:prstGeom>
                <a:ln w="3175">
                  <a:solidFill>
                    <a:prstClr val="ltGray"/>
                  </a:solidFill>
                </a:ln>
              </p:spPr>
            </p:pic>
            <p:pic>
              <p:nvPicPr>
                <p:cNvPr id="4" name="Picture 4">
                  <a:hlinkClick r:id="rId1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5113" y="2162961"/>
                  <a:ext cx="1535429" cy="863679"/>
                </a:xfrm>
                <a:prstGeom prst="rect">
                  <a:avLst/>
                </a:prstGeom>
                <a:ln w="3175">
                  <a:solidFill>
                    <a:prstClr val="ltGray"/>
                  </a:solidFill>
                </a:ln>
              </p:spPr>
            </p:pic>
            <p:pic>
              <p:nvPicPr>
                <p:cNvPr id="6" name="Picture 6">
                  <a:hlinkClick r:id="rId2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08121" y="2162961"/>
                  <a:ext cx="1535429" cy="863679"/>
                </a:xfrm>
                <a:prstGeom prst="rect">
                  <a:avLst/>
                </a:prstGeom>
                <a:ln w="3175">
                  <a:solidFill>
                    <a:prstClr val="ltGray"/>
                  </a:solidFill>
                </a:ln>
              </p:spPr>
            </p:pic>
            <p:pic>
              <p:nvPicPr>
                <p:cNvPr id="7" name="Picture 7">
                  <a:hlinkClick r:id="rId2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701129" y="2162961"/>
                  <a:ext cx="1535429" cy="863679"/>
                </a:xfrm>
                <a:prstGeom prst="rect">
                  <a:avLst/>
                </a:prstGeom>
                <a:ln w="3175">
                  <a:solidFill>
                    <a:prstClr val="ltGray"/>
                  </a:solidFill>
                </a:ln>
              </p:spPr>
            </p:pic>
            <p:pic>
              <p:nvPicPr>
                <p:cNvPr id="8" name="Picture 8">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922105" y="3084219"/>
                  <a:ext cx="1535429" cy="863679"/>
                </a:xfrm>
                <a:prstGeom prst="rect">
                  <a:avLst/>
                </a:prstGeom>
                <a:ln w="3175">
                  <a:solidFill>
                    <a:prstClr val="ltGray"/>
                  </a:solidFill>
                </a:ln>
              </p:spPr>
            </p:pic>
            <p:pic>
              <p:nvPicPr>
                <p:cNvPr id="9" name="Picture 9">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515113" y="3084219"/>
                  <a:ext cx="1535429" cy="863679"/>
                </a:xfrm>
                <a:prstGeom prst="rect">
                  <a:avLst/>
                </a:prstGeom>
                <a:ln w="3175">
                  <a:solidFill>
                    <a:prstClr val="ltGray"/>
                  </a:solidFill>
                </a:ln>
              </p:spPr>
            </p:pic>
            <p:pic>
              <p:nvPicPr>
                <p:cNvPr id="10" name="Picture 10">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08121" y="3084219"/>
                  <a:ext cx="1535429" cy="863679"/>
                </a:xfrm>
                <a:prstGeom prst="rect">
                  <a:avLst/>
                </a:prstGeom>
                <a:ln w="3175">
                  <a:solidFill>
                    <a:prstClr val="ltGray"/>
                  </a:solidFill>
                </a:ln>
              </p:spPr>
            </p:pic>
            <p:pic>
              <p:nvPicPr>
                <p:cNvPr id="11" name="Picture 11">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7701129" y="3084219"/>
                  <a:ext cx="1535429" cy="863679"/>
                </a:xfrm>
                <a:prstGeom prst="rect">
                  <a:avLst/>
                </a:prstGeom>
                <a:ln w="3175">
                  <a:solidFill>
                    <a:prstClr val="ltGray"/>
                  </a:solidFill>
                </a:ln>
              </p:spPr>
            </p:pic>
            <p:pic>
              <p:nvPicPr>
                <p:cNvPr id="12" name="Picture 12">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922105" y="4005477"/>
                  <a:ext cx="1535429" cy="863679"/>
                </a:xfrm>
                <a:prstGeom prst="rect">
                  <a:avLst/>
                </a:prstGeom>
                <a:ln w="3175">
                  <a:solidFill>
                    <a:prstClr val="ltGray"/>
                  </a:solidFill>
                </a:ln>
              </p:spPr>
            </p:pic>
            <p:pic>
              <p:nvPicPr>
                <p:cNvPr id="13" name="Picture 13">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515113" y="4005477"/>
                  <a:ext cx="1535429" cy="863679"/>
                </a:xfrm>
                <a:prstGeom prst="rect">
                  <a:avLst/>
                </a:prstGeom>
                <a:ln w="3175">
                  <a:solidFill>
                    <a:prstClr val="ltGray"/>
                  </a:solidFill>
                </a:ln>
              </p:spPr>
            </p:pic>
            <p:pic>
              <p:nvPicPr>
                <p:cNvPr id="14" name="Picture 14">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08121" y="4005477"/>
                  <a:ext cx="1535429" cy="863679"/>
                </a:xfrm>
                <a:prstGeom prst="rect">
                  <a:avLst/>
                </a:prstGeom>
                <a:ln w="3175">
                  <a:solidFill>
                    <a:prstClr val="ltGray"/>
                  </a:solidFill>
                </a:ln>
              </p:spPr>
            </p:pic>
            <p:pic>
              <p:nvPicPr>
                <p:cNvPr id="15" name="Picture 15">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7701129" y="4005477"/>
                  <a:ext cx="1535429" cy="863679"/>
                </a:xfrm>
                <a:prstGeom prst="rect">
                  <a:avLst/>
                </a:prstGeom>
                <a:ln w="3175">
                  <a:solidFill>
                    <a:prstClr val="ltGray"/>
                  </a:solidFill>
                </a:ln>
              </p:spPr>
            </p:pic>
            <p:pic>
              <p:nvPicPr>
                <p:cNvPr id="16" name="Picture 16">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2922105" y="4926735"/>
                  <a:ext cx="1535429" cy="863679"/>
                </a:xfrm>
                <a:prstGeom prst="rect">
                  <a:avLst/>
                </a:prstGeom>
                <a:ln w="3175">
                  <a:solidFill>
                    <a:prstClr val="ltGray"/>
                  </a:solidFill>
                </a:ln>
              </p:spPr>
            </p:pic>
            <p:pic>
              <p:nvPicPr>
                <p:cNvPr id="17" name="Picture 17">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515113" y="4926735"/>
                  <a:ext cx="1535429" cy="863679"/>
                </a:xfrm>
                <a:prstGeom prst="rect">
                  <a:avLst/>
                </a:prstGeom>
                <a:ln w="3175">
                  <a:solidFill>
                    <a:prstClr val="ltGray"/>
                  </a:solidFill>
                </a:ln>
              </p:spPr>
            </p:pic>
            <p:pic>
              <p:nvPicPr>
                <p:cNvPr id="18" name="Picture 18">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6108121" y="4926735"/>
                  <a:ext cx="1535429" cy="863679"/>
                </a:xfrm>
                <a:prstGeom prst="rect">
                  <a:avLst/>
                </a:prstGeom>
                <a:ln w="3175">
                  <a:solidFill>
                    <a:prstClr val="ltGray"/>
                  </a:solidFill>
                </a:ln>
              </p:spPr>
            </p:pic>
            <p:pic>
              <p:nvPicPr>
                <p:cNvPr id="19" name="Picture 19">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70112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5A1C-353A-47FF-BE5C-E8CC4B2961F5}"/>
              </a:ext>
            </a:extLst>
          </p:cNvPr>
          <p:cNvSpPr>
            <a:spLocks noGrp="1"/>
          </p:cNvSpPr>
          <p:nvPr>
            <p:ph type="title"/>
          </p:nvPr>
        </p:nvSpPr>
        <p:spPr/>
        <p:txBody>
          <a:bodyPr/>
          <a:lstStyle/>
          <a:p>
            <a:r>
              <a:rPr lang="fa-IR" dirty="0"/>
              <a:t>شاخص‌های اندازه‌گیری رشد </a:t>
            </a:r>
            <a:r>
              <a:rPr lang="en-US" dirty="0"/>
              <a:t>KPI</a:t>
            </a:r>
          </a:p>
        </p:txBody>
      </p:sp>
      <p:sp>
        <p:nvSpPr>
          <p:cNvPr id="3" name="Content Placeholder 2">
            <a:extLst>
              <a:ext uri="{FF2B5EF4-FFF2-40B4-BE49-F238E27FC236}">
                <a16:creationId xmlns:a16="http://schemas.microsoft.com/office/drawing/2014/main" id="{04262504-4F68-4BAA-AC17-F98CBAC9803D}"/>
              </a:ext>
            </a:extLst>
          </p:cNvPr>
          <p:cNvSpPr>
            <a:spLocks noGrp="1"/>
          </p:cNvSpPr>
          <p:nvPr>
            <p:ph idx="1"/>
          </p:nvPr>
        </p:nvSpPr>
        <p:spPr/>
        <p:txBody>
          <a:bodyPr/>
          <a:lstStyle/>
          <a:p>
            <a:r>
              <a:rPr lang="fa-IR" dirty="0"/>
              <a:t>میزان فروش جیبرس</a:t>
            </a:r>
          </a:p>
          <a:p>
            <a:r>
              <a:rPr lang="fa-IR" dirty="0"/>
              <a:t>تعداد بیزینس‌ها</a:t>
            </a:r>
          </a:p>
          <a:p>
            <a:r>
              <a:rPr lang="fa-IR" dirty="0"/>
              <a:t>فروش بیزینس‌ها</a:t>
            </a:r>
            <a:endParaRPr lang="en-US" dirty="0"/>
          </a:p>
        </p:txBody>
      </p:sp>
    </p:spTree>
    <p:extLst>
      <p:ext uri="{BB962C8B-B14F-4D97-AF65-F5344CB8AC3E}">
        <p14:creationId xmlns:p14="http://schemas.microsoft.com/office/powerpoint/2010/main" val="2599259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800" i="0" dirty="0">
                <a:solidFill>
                  <a:srgbClr val="33475B"/>
                </a:solidFill>
                <a:effectLst/>
                <a:latin typeface="+mj-lt"/>
              </a:rPr>
              <a:t>Feature limitation - </a:t>
            </a:r>
            <a:r>
              <a:rPr lang="en-US" sz="2800" i="0" dirty="0">
                <a:solidFill>
                  <a:srgbClr val="33475B"/>
                </a:solidFill>
                <a:effectLst/>
                <a:latin typeface="AvenirNext"/>
              </a:rPr>
              <a:t>Usage quotas - Limited support</a:t>
            </a:r>
            <a:endParaRPr lang="fa-IR" sz="3600" dirty="0">
              <a:latin typeface="+mj-lt"/>
            </a:endParaRPr>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3070</TotalTime>
  <Words>795</Words>
  <Application>Microsoft Office PowerPoint</Application>
  <PresentationFormat>Widescreen</PresentationFormat>
  <Paragraphs>187</Paragraphs>
  <Slides>22</Slides>
  <Notes>12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22</vt:i4>
      </vt:variant>
      <vt:variant>
        <vt:lpstr>Custom Shows</vt:lpstr>
      </vt:variant>
      <vt:variant>
        <vt:i4>2</vt:i4>
      </vt:variant>
    </vt:vector>
  </HeadingPairs>
  <TitlesOfParts>
    <vt:vector size="41" baseType="lpstr">
      <vt:lpstr>Acre Medium</vt:lpstr>
      <vt:lpstr>Arial</vt:lpstr>
      <vt:lpstr>AvenirNext</vt:lpstr>
      <vt:lpstr>Calibri</vt:lpstr>
      <vt:lpstr>charter</vt:lpstr>
      <vt:lpstr>Corbel</vt:lpstr>
      <vt:lpstr>Dana UltraBold</vt:lpstr>
      <vt:lpstr>GT America</vt:lpstr>
      <vt:lpstr>IRANSans</vt:lpstr>
      <vt:lpstr>IRANSansWeb UltraLight</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شاخص‌های اندازه‌گیری رشد KPI</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578</cp:revision>
  <dcterms:created xsi:type="dcterms:W3CDTF">2020-12-30T23:51:10Z</dcterms:created>
  <dcterms:modified xsi:type="dcterms:W3CDTF">2021-05-11T06:47:57Z</dcterms:modified>
  <cp:category>PitchDeck</cp:category>
</cp:coreProperties>
</file>