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0" r:id="rId5"/>
    <p:sldId id="258" r:id="rId6"/>
    <p:sldId id="282" r:id="rId7"/>
    <p:sldId id="285" r:id="rId8"/>
    <p:sldId id="271" r:id="rId9"/>
    <p:sldId id="266" r:id="rId10"/>
    <p:sldId id="269" r:id="rId11"/>
    <p:sldId id="287" r:id="rId12"/>
    <p:sldId id="281" r:id="rId13"/>
    <p:sldId id="272" r:id="rId14"/>
    <p:sldId id="265" r:id="rId15"/>
    <p:sldId id="273" r:id="rId16"/>
    <p:sldId id="275" r:id="rId17"/>
    <p:sldId id="276" r:id="rId18"/>
    <p:sldId id="261" r:id="rId19"/>
  </p:sldIdLst>
  <p:sldSz cx="12192000" cy="6858000"/>
  <p:notesSz cx="6858000" cy="9144000"/>
  <p:custShowLst>
    <p:custShow name="Normal" id="0">
      <p:sldLst>
        <p:sld r:id="rId2"/>
        <p:sld r:id="rId3"/>
        <p:sld r:id="rId5"/>
        <p:sld r:id="rId6"/>
        <p:sld r:id="rId9"/>
        <p:sld r:id="rId10"/>
        <p:sld r:id="rId11"/>
        <p:sld r:id="rId14"/>
        <p:sld r:id="rId15"/>
        <p:sld r:id="rId16"/>
        <p:sld r:id="rId19"/>
      </p:sldLst>
    </p:custShow>
    <p:custShow name="Demo Day" id="1">
      <p:sldLst>
        <p:sld r:id="rId2"/>
        <p:sld r:id="rId16"/>
        <p:sld r:id="rId3"/>
        <p:sld r:id="rId5"/>
        <p:sld r:id="rId9"/>
        <p:sld r:id="rId6"/>
        <p:sld r:id="rId10"/>
        <p:sld r:id="rId11"/>
        <p:sld r:id="rId14"/>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7"/>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ection>
        <p14:section name="محل استفاده از سرمایه تامین شده" id="{970402E4-893E-4090-A925-66F233360702}">
          <p14:sldIdLst>
            <p14:sldId id="276"/>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8F8F8F"/>
    <a:srgbClr val="B963D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p:scale>
          <a:sx n="75" d="100"/>
          <a:sy n="75" d="100"/>
        </p:scale>
        <p:origin x="3504" y="324"/>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BusinessPlan-v1-spend-fun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r>
              <a:rPr lang="fa-IR"/>
              <a:t>محل</a:t>
            </a:r>
            <a:r>
              <a:rPr lang="fa-IR" baseline="0"/>
              <a:t> هزینه سرمایه جذب شده جیبرس</a:t>
            </a:r>
            <a:endParaRPr lang="fa-I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title>
    <c:autoTitleDeleted val="0"/>
    <c:plotArea>
      <c:layout/>
      <c:pieChart>
        <c:varyColors val="1"/>
        <c:ser>
          <c:idx val="0"/>
          <c:order val="0"/>
          <c:tx>
            <c:strRef>
              <c:f>Sheet1!$C$1</c:f>
              <c:strCache>
                <c:ptCount val="1"/>
                <c:pt idx="0">
                  <c:v>مبالغ پیش‌بینی شده به میلیون تومان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8A-4E5B-BEAD-BE028B47C9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8A-4E5B-BEAD-BE028B47C9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8A-4E5B-BEAD-BE028B47C9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8A-4E5B-BEAD-BE028B47C9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8A-4E5B-BEAD-BE028B47C9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8A-4E5B-BEAD-BE028B47C9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88A-4E5B-BEAD-BE028B47C9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88A-4E5B-BEAD-BE028B47C98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88A-4E5B-BEAD-BE028B47C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Yekan" panose="020B0506030804020204" pitchFamily="34" charset="-78"/>
                    <a:ea typeface="+mn-ea"/>
                    <a:cs typeface="IRANYekan" panose="020B0506030804020204" pitchFamily="34" charset="-78"/>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Sheet1!$B$2:$B$10</c:f>
              <c:strCache>
                <c:ptCount val="9"/>
                <c:pt idx="0">
                  <c:v>نیروی انسانی</c:v>
                </c:pt>
                <c:pt idx="1">
                  <c:v>تبلیغات و بازاریابی</c:v>
                </c:pt>
                <c:pt idx="2">
                  <c:v>سرور</c:v>
                </c:pt>
                <c:pt idx="3">
                  <c:v>کولوکیشن دیتاسنتر ۲ سال</c:v>
                </c:pt>
                <c:pt idx="4">
                  <c:v>پیش‌بینی نشده</c:v>
                </c:pt>
                <c:pt idx="5">
                  <c:v>دفتر شرکت</c:v>
                </c:pt>
                <c:pt idx="6">
                  <c:v>سیستم و تجهیزات دفتری</c:v>
                </c:pt>
                <c:pt idx="7">
                  <c:v>سرمایه در گردش</c:v>
                </c:pt>
                <c:pt idx="8">
                  <c:v>بکاپ و سرور خارج ایران</c:v>
                </c:pt>
              </c:strCache>
            </c:strRef>
          </c:cat>
          <c:val>
            <c:numRef>
              <c:f>Sheet1!$C$2:$C$10</c:f>
              <c:numCache>
                <c:formatCode>General</c:formatCode>
                <c:ptCount val="9"/>
                <c:pt idx="0">
                  <c:v>1800</c:v>
                </c:pt>
                <c:pt idx="1">
                  <c:v>700</c:v>
                </c:pt>
                <c:pt idx="2">
                  <c:v>600</c:v>
                </c:pt>
                <c:pt idx="3">
                  <c:v>500</c:v>
                </c:pt>
                <c:pt idx="4">
                  <c:v>500</c:v>
                </c:pt>
                <c:pt idx="5">
                  <c:v>400</c:v>
                </c:pt>
                <c:pt idx="6">
                  <c:v>300</c:v>
                </c:pt>
                <c:pt idx="7">
                  <c:v>100</c:v>
                </c:pt>
                <c:pt idx="8">
                  <c:v>100</c:v>
                </c:pt>
              </c:numCache>
            </c:numRef>
          </c:val>
          <c:extLst>
            <c:ext xmlns:c16="http://schemas.microsoft.com/office/drawing/2014/chart" uri="{C3380CC4-5D6E-409C-BE32-E72D297353CC}">
              <c16:uniqueId val="{00000012-A88A-4E5B-BEAD-BE028B47C98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Yekan" panose="020B0506030804020204" pitchFamily="34" charset="-78"/>
          <a:cs typeface="IRANYekan" panose="020B0506030804020204" pitchFamily="34"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g"/><Relationship Id="rId5" Type="http://schemas.openxmlformats.org/officeDocument/2006/relationships/image" Target="../media/image40.png"/><Relationship Id="rId4" Type="http://schemas.openxmlformats.org/officeDocument/2006/relationships/image" Target="../media/image3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g"/><Relationship Id="rId5" Type="http://schemas.openxmlformats.org/officeDocument/2006/relationships/image" Target="../media/image40.png"/><Relationship Id="rId4"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2021-05-12</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17</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845449469"/>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بازارچه‌ساز</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سرمایه موردنیاز</a:t>
            </a:r>
            <a:endParaRPr lang="en-US" dirty="0"/>
          </a:p>
        </p:txBody>
      </p:sp>
      <p:graphicFrame>
        <p:nvGraphicFramePr>
          <p:cNvPr id="4" name="Content Placeholder 3">
            <a:extLst>
              <a:ext uri="{FF2B5EF4-FFF2-40B4-BE49-F238E27FC236}">
                <a16:creationId xmlns:a16="http://schemas.microsoft.com/office/drawing/2014/main" id="{6ABF2F81-5FB9-48B0-8CAA-8AB2DA95E0D2}"/>
              </a:ext>
            </a:extLst>
          </p:cNvPr>
          <p:cNvGraphicFramePr>
            <a:graphicFrameLocks noGrp="1"/>
          </p:cNvGraphicFramePr>
          <p:nvPr>
            <p:ph sz="half" idx="1"/>
            <p:extLst>
              <p:ext uri="{D42A27DB-BD31-4B8C-83A1-F6EECF244321}">
                <p14:modId xmlns:p14="http://schemas.microsoft.com/office/powerpoint/2010/main" val="3845339250"/>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39B21174-4A2E-4CC9-BC16-4631ECCC7439}"/>
              </a:ext>
            </a:extLst>
          </p:cNvPr>
          <p:cNvSpPr>
            <a:spLocks noGrp="1"/>
          </p:cNvSpPr>
          <p:nvPr>
            <p:ph sz="half" idx="2"/>
          </p:nvPr>
        </p:nvSpPr>
        <p:spPr/>
        <p:txBody>
          <a:bodyPr/>
          <a:lstStyle/>
          <a:p>
            <a:r>
              <a:rPr lang="fa-IR" dirty="0"/>
              <a:t>حداقل ۵ میلیارد تومان</a:t>
            </a:r>
          </a:p>
        </p:txBody>
      </p:sp>
    </p:spTree>
    <p:extLst>
      <p:ext uri="{BB962C8B-B14F-4D97-AF65-F5344CB8AC3E}">
        <p14:creationId xmlns:p14="http://schemas.microsoft.com/office/powerpoint/2010/main" val="2230933723"/>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800" i="0" dirty="0">
                <a:solidFill>
                  <a:srgbClr val="33475B"/>
                </a:solidFill>
                <a:effectLst/>
                <a:latin typeface="+mj-lt"/>
              </a:rPr>
              <a:t>Feature limitation - </a:t>
            </a:r>
            <a:r>
              <a:rPr lang="en-US" sz="2800" i="0" dirty="0">
                <a:solidFill>
                  <a:srgbClr val="33475B"/>
                </a:solidFill>
                <a:effectLst/>
                <a:latin typeface="AvenirNext"/>
              </a:rPr>
              <a:t>Usage quotas - Limited support</a:t>
            </a:r>
            <a:endParaRPr lang="fa-IR" sz="3600" dirty="0">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3302</TotalTime>
  <Words>782</Words>
  <Application>Microsoft Office PowerPoint</Application>
  <PresentationFormat>Widescreen</PresentationFormat>
  <Paragraphs>176</Paragraphs>
  <Slides>18</Slides>
  <Notes>13</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37" baseType="lpstr">
      <vt:lpstr>Acre Medium</vt:lpstr>
      <vt:lpstr>Arial</vt:lpstr>
      <vt:lpstr>AvenirNext</vt:lpstr>
      <vt:lpstr>Calibri</vt:lpstr>
      <vt:lpstr>charter</vt:lpstr>
      <vt:lpstr>Corbel</vt:lpstr>
      <vt:lpstr>Dana UltraBold</vt:lpstr>
      <vt:lpstr>GT America</vt:lpstr>
      <vt:lpstr>IRANSans</vt:lpstr>
      <vt:lpstr>IRANSansWeb UltraLight</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نکات برجسته برای سرمایه‌گذاری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676</cp:revision>
  <dcterms:created xsi:type="dcterms:W3CDTF">2020-12-30T23:51:10Z</dcterms:created>
  <dcterms:modified xsi:type="dcterms:W3CDTF">2021-05-12T10:33:09Z</dcterms:modified>
  <cp:category>PitchDeck</cp:category>
</cp:coreProperties>
</file>