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9"/>
  </p:notesMasterIdLst>
  <p:handoutMasterIdLst>
    <p:handoutMasterId r:id="rId20"/>
  </p:handoutMasterIdLst>
  <p:sldIdLst>
    <p:sldId id="262" r:id="rId2"/>
    <p:sldId id="259" r:id="rId3"/>
    <p:sldId id="257" r:id="rId4"/>
    <p:sldId id="277" r:id="rId5"/>
    <p:sldId id="270" r:id="rId6"/>
    <p:sldId id="258" r:id="rId7"/>
    <p:sldId id="271" r:id="rId8"/>
    <p:sldId id="266" r:id="rId9"/>
    <p:sldId id="269" r:id="rId10"/>
    <p:sldId id="272" r:id="rId11"/>
    <p:sldId id="265" r:id="rId12"/>
    <p:sldId id="273" r:id="rId13"/>
    <p:sldId id="275" r:id="rId14"/>
    <p:sldId id="268" r:id="rId15"/>
    <p:sldId id="276" r:id="rId16"/>
    <p:sldId id="274" r:id="rId17"/>
    <p:sldId id="261" r:id="rId18"/>
  </p:sldIdLst>
  <p:sldSz cx="12192000" cy="6858000"/>
  <p:notesSz cx="6858000" cy="9144000"/>
  <p:custShowLst>
    <p:custShow name="Normal" id="0">
      <p:sldLst>
        <p:sld r:id="rId2"/>
        <p:sld r:id="rId3"/>
        <p:sld r:id="rId4"/>
        <p:sld r:id="rId6"/>
        <p:sld r:id="rId7"/>
        <p:sld r:id="rId8"/>
        <p:sld r:id="rId9"/>
        <p:sld r:id="rId10"/>
        <p:sld r:id="rId11"/>
        <p:sld r:id="rId12"/>
        <p:sld r:id="rId13"/>
        <p:sld r:id="rId15"/>
        <p:sld r:id="rId18"/>
      </p:sldLst>
    </p:custShow>
    <p:custShow name="Demo Day" id="1">
      <p:sldLst>
        <p:sld r:id="rId2"/>
        <p:sld r:id="rId13"/>
        <p:sld r:id="rId3"/>
        <p:sld r:id="rId4"/>
        <p:sld r:id="rId6"/>
        <p:sld r:id="rId8"/>
        <p:sld r:id="rId7"/>
        <p:sld r:id="rId9"/>
        <p:sld r:id="rId10"/>
        <p:sld r:id="rId11"/>
        <p:sld r:id="rId12"/>
        <p:sld r:id="rId15"/>
        <p:sld r:id="rId18"/>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D290706E-D8E2-4E1D-968B-B6BCE5A573BD}">
          <p14:sldIdLst>
            <p14:sldId id="262"/>
          </p14:sldIdLst>
        </p14:section>
        <p14:section name="Problem" id="{5C54EF71-EDF3-476E-9D0E-B474C1BAFBDC}">
          <p14:sldIdLst>
            <p14:sldId id="259"/>
          </p14:sldIdLst>
        </p14:section>
        <p14:section name="Solution" id="{8FC4EC59-1F84-4F78-B6F0-78F4CB8A3139}">
          <p14:sldIdLst>
            <p14:sldId id="257"/>
          </p14:sldIdLst>
        </p14:section>
        <p14:section name="Market Validation" id="{33AA2443-7388-4C85-A494-2C2129BCA270}">
          <p14:sldIdLst>
            <p14:sldId id="277"/>
          </p14:sldIdLst>
        </p14:section>
        <p14:section name="Demo" id="{40F2F240-9D91-412E-A23A-8E95F7901267}">
          <p14:sldIdLst>
            <p14:sldId id="270"/>
          </p14:sldIdLst>
        </p14:section>
        <p14:section name="Market Size" id="{5DF3C2D2-C074-4565-B2A8-F9E4834D2E8B}">
          <p14:sldIdLst>
            <p14:sldId id="258"/>
          </p14:sldIdLst>
        </p14:section>
        <p14:section name="Business Model" id="{D1157D31-CABC-4511-997C-CBA167CBDC80}">
          <p14:sldIdLst>
            <p14:sldId id="271"/>
          </p14:sldIdLst>
        </p14:section>
        <p14:section name="Competition" id="{9841FE96-0834-4BD6-A9D4-0C3EE4E23D5B}">
          <p14:sldIdLst>
            <p14:sldId id="266"/>
          </p14:sldIdLst>
        </p14:section>
        <p14:section name="Underlying Magic" id="{25DF5541-CEF0-45A4-ADBF-419CCD04F1F4}">
          <p14:sldIdLst>
            <p14:sldId id="269"/>
          </p14:sldIdLst>
        </p14:section>
        <p14:section name="Go-to Market" id="{EAA96F2F-94EB-4941-9A92-DC502CAA175C}">
          <p14:sldIdLst>
            <p14:sldId id="272"/>
          </p14:sldIdLst>
        </p14:section>
        <p14:section name="Team" id="{D4C05A04-0ADA-4C01-9773-B9E1B7226CDA}">
          <p14:sldIdLst>
            <p14:sldId id="265"/>
          </p14:sldIdLst>
        </p14:section>
        <p14:section name="Milestones" id="{92E69060-957B-47C2-A16B-37AA92C78854}">
          <p14:sldIdLst>
            <p14:sldId id="273"/>
          </p14:sldIdLst>
        </p14:section>
        <p14:section name="Fundraising Information" id="{222D225F-40B8-4430-8E08-05153F3F2DA9}">
          <p14:sldIdLst>
            <p14:sldId id="275"/>
            <p14:sldId id="268"/>
            <p14:sldId id="276"/>
          </p14:sldIdLst>
        </p14:section>
        <p14:section name="ThankYou" id="{51284E2B-BF4B-4503-A37B-18509E1F92C9}">
          <p14:sldIdLst>
            <p14:sldId id="274"/>
          </p14:sldIdLst>
        </p14:section>
        <p14:section name="Jibres" id="{00CC254F-6A85-49A5-A813-69506AD69DF8}">
          <p14:sldIdLst>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A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8772" autoAdjust="0"/>
  </p:normalViewPr>
  <p:slideViewPr>
    <p:cSldViewPr snapToGrid="0">
      <p:cViewPr varScale="1">
        <p:scale>
          <a:sx n="98" d="100"/>
          <a:sy n="98" d="100"/>
        </p:scale>
        <p:origin x="2622" y="84"/>
      </p:cViewPr>
      <p:guideLst>
        <p:guide orient="horz" pos="2160"/>
        <p:guide pos="3840"/>
      </p:guideLst>
    </p:cSldViewPr>
  </p:slideViewPr>
  <p:notesTextViewPr>
    <p:cViewPr>
      <p:scale>
        <a:sx n="3" d="2"/>
        <a:sy n="3" d="2"/>
      </p:scale>
      <p:origin x="0" y="0"/>
    </p:cViewPr>
  </p:notesTextViewPr>
  <p:notesViewPr>
    <p:cSldViewPr snapToGrid="0" showGuides="1">
      <p:cViewPr varScale="1">
        <p:scale>
          <a:sx n="84" d="100"/>
          <a:sy n="84" d="100"/>
        </p:scale>
        <p:origin x="489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3756-73D7-4315-A47A-7FA21AA99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21F8AF-BF22-467F-B65F-793C467EC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E15A7-A56F-4E25-873C-50B597AA8420}" type="datetimeFigureOut">
              <a:rPr lang="en-US" smtClean="0"/>
              <a:t>2021-05-07</a:t>
            </a:fld>
            <a:endParaRPr lang="en-US"/>
          </a:p>
        </p:txBody>
      </p:sp>
      <p:sp>
        <p:nvSpPr>
          <p:cNvPr id="4" name="Footer Placeholder 3">
            <a:extLst>
              <a:ext uri="{FF2B5EF4-FFF2-40B4-BE49-F238E27FC236}">
                <a16:creationId xmlns:a16="http://schemas.microsoft.com/office/drawing/2014/main" id="{56CFEB82-28F5-44FD-B38E-FF03C150A7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153515-E17A-4BA1-9C3C-28FF7F00F6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89C96-7AC7-46DE-AB43-E76BC5478BC9}" type="slidenum">
              <a:rPr lang="en-US" smtClean="0"/>
              <a:t>‹#›</a:t>
            </a:fld>
            <a:endParaRPr lang="en-US"/>
          </a:p>
        </p:txBody>
      </p:sp>
    </p:spTree>
    <p:extLst>
      <p:ext uri="{BB962C8B-B14F-4D97-AF65-F5344CB8AC3E}">
        <p14:creationId xmlns:p14="http://schemas.microsoft.com/office/powerpoint/2010/main" val="336107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A832-66EE-44A0-BEBE-A62E02B5B452}" type="datetimeFigureOut">
              <a:rPr lang="en-US" smtClean="0"/>
              <a:t>2021-05-07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9E1AC-3210-4C03-93DF-294BFDB0FAF7}" type="slidenum">
              <a:rPr lang="en-US" smtClean="0"/>
              <a:t>‹#›</a:t>
            </a:fld>
            <a:endParaRPr lang="en-US"/>
          </a:p>
        </p:txBody>
      </p:sp>
    </p:spTree>
    <p:extLst>
      <p:ext uri="{BB962C8B-B14F-4D97-AF65-F5344CB8AC3E}">
        <p14:creationId xmlns:p14="http://schemas.microsoft.com/office/powerpoint/2010/main" val="23845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forbes.com/sites/alejandrocremades/2018/07/12/the-3-most-important-slides-in-your-pitch-deck/"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latin typeface="IRANSansWeb UltraLight" panose="02040503050201020203" pitchFamily="18" charset="-78"/>
                <a:cs typeface="IRANSansWeb UltraLight" panose="02040503050201020203" pitchFamily="18" charset="-78"/>
              </a:rPr>
              <a:t>شروع با سوال برای جلب توجه</a:t>
            </a:r>
            <a:endParaRPr lang="en-US" dirty="0">
              <a:latin typeface="IRANSansWeb UltraLight" panose="02040503050201020203" pitchFamily="18" charset="-78"/>
              <a:cs typeface="IRANSansWeb UltraLight" panose="02040503050201020203" pitchFamily="18" charset="-78"/>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1</a:t>
            </a:fld>
            <a:endParaRPr lang="en-US"/>
          </a:p>
        </p:txBody>
      </p:sp>
    </p:spTree>
    <p:extLst>
      <p:ext uri="{BB962C8B-B14F-4D97-AF65-F5344CB8AC3E}">
        <p14:creationId xmlns:p14="http://schemas.microsoft.com/office/powerpoint/2010/main" val="2755188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نمایش هدف برای ادامه جلب توجه در روز ارائه</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12</a:t>
            </a:fld>
            <a:endParaRPr lang="en-US"/>
          </a:p>
        </p:txBody>
      </p:sp>
    </p:spTree>
    <p:extLst>
      <p:ext uri="{BB962C8B-B14F-4D97-AF65-F5344CB8AC3E}">
        <p14:creationId xmlns:p14="http://schemas.microsoft.com/office/powerpoint/2010/main" val="277381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financials slide is one that investors will spend the most time on. It’s one of the three most important slides in your pitch deck, according to the data in this </a:t>
            </a:r>
            <a:r>
              <a:rPr lang="en-US" sz="1200" b="0" i="0" u="none" strike="noStrike" kern="1200" dirty="0">
                <a:solidFill>
                  <a:schemeClr val="tx1"/>
                </a:solidFill>
                <a:effectLst/>
                <a:latin typeface="+mn-lt"/>
                <a:ea typeface="+mn-ea"/>
                <a:cs typeface="+mn-cs"/>
                <a:hlinkClick r:id="rId3"/>
              </a:rPr>
              <a:t>Forbes article</a:t>
            </a:r>
            <a:r>
              <a:rPr lang="en-US" sz="1200" b="0" i="0" kern="1200" dirty="0">
                <a:solidFill>
                  <a:schemeClr val="tx1"/>
                </a:solidFill>
                <a:effectLst/>
                <a:latin typeface="+mn-lt"/>
                <a:ea typeface="+mn-ea"/>
                <a:cs typeface="+mn-cs"/>
              </a:rPr>
              <a:t>. Key points include your burn rate, break even point and how many users you need to make a profit.</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13</a:t>
            </a:fld>
            <a:endParaRPr lang="en-US"/>
          </a:p>
        </p:txBody>
      </p:sp>
    </p:spTree>
    <p:extLst>
      <p:ext uri="{BB962C8B-B14F-4D97-AF65-F5344CB8AC3E}">
        <p14:creationId xmlns:p14="http://schemas.microsoft.com/office/powerpoint/2010/main" val="1515327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you going to do with the money? Spend it on rent or buy up customers and squeeze the competition out of business?</a:t>
            </a:r>
          </a:p>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15</a:t>
            </a:fld>
            <a:endParaRPr lang="en-US"/>
          </a:p>
        </p:txBody>
      </p:sp>
    </p:spTree>
    <p:extLst>
      <p:ext uri="{BB962C8B-B14F-4D97-AF65-F5344CB8AC3E}">
        <p14:creationId xmlns:p14="http://schemas.microsoft.com/office/powerpoint/2010/main" val="3536382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851421"/>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944875-DFC9-4662-AF8D-2D0B8720E9F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15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Jibres Logo EN">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E5B302-3817-4F34-969A-89E656C1C0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
        <p:nvSpPr>
          <p:cNvPr id="5" name="Rectangle 4">
            <a:extLst>
              <a:ext uri="{FF2B5EF4-FFF2-40B4-BE49-F238E27FC236}">
                <a16:creationId xmlns:a16="http://schemas.microsoft.com/office/drawing/2014/main" id="{7039606E-BF47-4C86-87AE-8DAB4D6684BA}"/>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84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Jibres Logo F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FA521B-3B02-4B0A-99D8-3C6E0AB73C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
        <p:nvSpPr>
          <p:cNvPr id="5" name="Rectangle 4">
            <a:extLst>
              <a:ext uri="{FF2B5EF4-FFF2-40B4-BE49-F238E27FC236}">
                <a16:creationId xmlns:a16="http://schemas.microsoft.com/office/drawing/2014/main" id="{733B950D-85CE-4436-8843-C44D847BBEFD}"/>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40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Jibres Logo EN Vertical">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F398751-4BF2-4CFA-BF95-30B895E1BB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0FD7E893-85A4-4ED7-B0A1-E27FA1EAA342}"/>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81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bres Logo FA Vertica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AB2406F-04A7-4507-9F24-E62DF4ACD71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54A2333B-2489-431F-9B29-27844549E47E}"/>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04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Jibres Logo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9DC7C22D-5F3D-411F-8E27-E73218A6ED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43232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Jibres Logo EN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1AF9B7C0-2283-4259-BF02-3457921662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Tree>
    <p:extLst>
      <p:ext uri="{BB962C8B-B14F-4D97-AF65-F5344CB8AC3E}">
        <p14:creationId xmlns:p14="http://schemas.microsoft.com/office/powerpoint/2010/main" val="4288679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Jibres Logo FA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75047735-339B-4751-A8CD-99BE7BF7082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Tree>
    <p:extLst>
      <p:ext uri="{BB962C8B-B14F-4D97-AF65-F5344CB8AC3E}">
        <p14:creationId xmlns:p14="http://schemas.microsoft.com/office/powerpoint/2010/main" val="3864539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Jibres Logo EN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87E4D6C0-C7DD-4821-B374-B7E2D589AEE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649675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711236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9342" y="564179"/>
            <a:ext cx="4713316" cy="4713316"/>
          </a:xfrm>
          <a:prstGeom prst="rect">
            <a:avLst/>
          </a:prstGeom>
        </p:spPr>
      </p:pic>
      <p:grpSp>
        <p:nvGrpSpPr>
          <p:cNvPr id="3" name="Group 2">
            <a:extLst>
              <a:ext uri="{FF2B5EF4-FFF2-40B4-BE49-F238E27FC236}">
                <a16:creationId xmlns:a16="http://schemas.microsoft.com/office/drawing/2014/main" id="{A180BAFA-023F-45D5-BE4B-53484D683BCD}"/>
              </a:ext>
            </a:extLst>
          </p:cNvPr>
          <p:cNvGrpSpPr/>
          <p:nvPr userDrawn="1"/>
        </p:nvGrpSpPr>
        <p:grpSpPr>
          <a:xfrm>
            <a:off x="4403725" y="5025963"/>
            <a:ext cx="3384275" cy="634639"/>
            <a:chOff x="4403725" y="5025963"/>
            <a:chExt cx="3384275" cy="634639"/>
          </a:xfrm>
        </p:grpSpPr>
        <p:sp>
          <p:nvSpPr>
            <p:cNvPr id="2" name="Rectangle 1">
              <a:extLst>
                <a:ext uri="{FF2B5EF4-FFF2-40B4-BE49-F238E27FC236}">
                  <a16:creationId xmlns:a16="http://schemas.microsoft.com/office/drawing/2014/main" id="{8797B2C8-56F5-4113-A3BB-224470D88EC1}"/>
                </a:ext>
              </a:extLst>
            </p:cNvPr>
            <p:cNvSpPr/>
            <p:nvPr userDrawn="1"/>
          </p:nvSpPr>
          <p:spPr>
            <a:xfrm>
              <a:off x="4414837" y="5025963"/>
              <a:ext cx="3361257" cy="581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F8F38-8A65-46FD-B239-C8090D2396FB}"/>
                </a:ext>
              </a:extLst>
            </p:cNvPr>
            <p:cNvSpPr txBox="1"/>
            <p:nvPr userDrawn="1"/>
          </p:nvSpPr>
          <p:spPr>
            <a:xfrm>
              <a:off x="4403725" y="5075827"/>
              <a:ext cx="3384275" cy="584775"/>
            </a:xfrm>
            <a:prstGeom prst="rect">
              <a:avLst/>
            </a:prstGeom>
            <a:noFill/>
          </p:spPr>
          <p:txBody>
            <a:bodyPr wrap="square" lIns="0" rIns="0" rtlCol="0">
              <a:spAutoFit/>
            </a:bodyPr>
            <a:lstStyle/>
            <a:p>
              <a:pPr algn="ctr" rtl="1"/>
              <a:r>
                <a:rPr lang="fa-IR" sz="3200" dirty="0">
                  <a:solidFill>
                    <a:schemeClr val="bg1"/>
                  </a:solidFill>
                  <a:latin typeface="Dana UltraBold" panose="00000900000000000000" pitchFamily="2" charset="-78"/>
                  <a:cs typeface="Dana UltraBold" panose="00000900000000000000" pitchFamily="2" charset="-78"/>
                </a:rPr>
                <a:t>بفروش و لذت ببر</a:t>
              </a:r>
              <a:endParaRPr lang="en-US" sz="3200" dirty="0">
                <a:solidFill>
                  <a:schemeClr val="bg1"/>
                </a:solidFill>
                <a:latin typeface="Dana UltraBold" panose="00000900000000000000" pitchFamily="2" charset="-78"/>
                <a:cs typeface="Dana UltraBold" panose="00000900000000000000" pitchFamily="2" charset="-78"/>
              </a:endParaRPr>
            </a:p>
          </p:txBody>
        </p:sp>
      </p:grpSp>
    </p:spTree>
    <p:extLst>
      <p:ext uri="{BB962C8B-B14F-4D97-AF65-F5344CB8AC3E}">
        <p14:creationId xmlns:p14="http://schemas.microsoft.com/office/powerpoint/2010/main" val="262277374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906" userDrawn="1">
          <p15:clr>
            <a:srgbClr val="FBAE40"/>
          </p15:clr>
        </p15:guide>
        <p15:guide id="3" pos="277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9411694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2197032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7878543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9755509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854231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70065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19926" y="6223828"/>
            <a:ext cx="2329074"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53694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19926" y="6223828"/>
            <a:ext cx="2329074"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046206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19926" y="6223828"/>
            <a:ext cx="2329074"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15606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Jibres Blank">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37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Jibres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AE05F50-0A8F-4094-B41E-FC155B7B83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11" name="Rectangle 10">
            <a:extLst>
              <a:ext uri="{FF2B5EF4-FFF2-40B4-BE49-F238E27FC236}">
                <a16:creationId xmlns:a16="http://schemas.microsoft.com/office/drawing/2014/main" id="{08BE35FC-3135-4450-935C-E5B3BB78E738}"/>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57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sv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0A5A"/>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3000" y="2057400"/>
            <a:ext cx="9872871" cy="38390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35502"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1113015" y="6218131"/>
            <a:ext cx="720000" cy="360000"/>
          </a:xfrm>
          <a:prstGeom prst="rect">
            <a:avLst/>
          </a:prstGeom>
        </p:spPr>
        <p:txBody>
          <a:bodyPr vert="horz" lIns="91440" tIns="45720" rIns="91440" bIns="45720" rtlCol="0" anchor="ctr"/>
          <a:lstStyle>
            <a:lvl1pPr algn="r" rtl="1">
              <a:defRPr sz="1400" baseline="0">
                <a:solidFill>
                  <a:schemeClr val="accent1"/>
                </a:solidFill>
                <a:latin typeface="IRANYekan" panose="020B0506030804020204" pitchFamily="34" charset="-78"/>
                <a:cs typeface="IRANYekan" panose="020B0506030804020204" pitchFamily="34" charset="-78"/>
              </a:defRPr>
            </a:lvl1pPr>
          </a:lstStyle>
          <a:p>
            <a:fld id="{92944875-DFC9-4662-AF8D-2D0B8720E9F1}" type="slidenum">
              <a:rPr lang="en-US" smtClean="0"/>
              <a:pPr/>
              <a:t>‹#›</a:t>
            </a:fld>
            <a:endParaRPr lang="en-US" dirty="0"/>
          </a:p>
        </p:txBody>
      </p:sp>
      <p:pic>
        <p:nvPicPr>
          <p:cNvPr id="17" name="Graphic 16">
            <a:extLst>
              <a:ext uri="{FF2B5EF4-FFF2-40B4-BE49-F238E27FC236}">
                <a16:creationId xmlns:a16="http://schemas.microsoft.com/office/drawing/2014/main" id="{3A100DF1-AB4A-49BB-A6D4-DADD7166FF3E}"/>
              </a:ext>
            </a:extLst>
          </p:cNvPr>
          <p:cNvPicPr>
            <a:picLocks noChangeAspect="1"/>
          </p:cNvPicPr>
          <p:nvPr userDrawn="1"/>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36311" y="5899098"/>
            <a:ext cx="1670400" cy="720000"/>
          </a:xfrm>
          <a:prstGeom prst="rect">
            <a:avLst/>
          </a:prstGeom>
        </p:spPr>
      </p:pic>
    </p:spTree>
    <p:extLst>
      <p:ext uri="{BB962C8B-B14F-4D97-AF65-F5344CB8AC3E}">
        <p14:creationId xmlns:p14="http://schemas.microsoft.com/office/powerpoint/2010/main" val="11816099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37" r:id="rId8"/>
    <p:sldLayoutId id="2147483726" r:id="rId9"/>
    <p:sldLayoutId id="2147483729" r:id="rId10"/>
    <p:sldLayoutId id="2147483730" r:id="rId11"/>
    <p:sldLayoutId id="2147483733" r:id="rId12"/>
    <p:sldLayoutId id="2147483734" r:id="rId13"/>
    <p:sldLayoutId id="2147483728" r:id="rId14"/>
    <p:sldLayoutId id="2147483731" r:id="rId15"/>
    <p:sldLayoutId id="2147483732" r:id="rId16"/>
    <p:sldLayoutId id="2147483735" r:id="rId17"/>
    <p:sldLayoutId id="2147483736" r:id="rId18"/>
    <p:sldLayoutId id="2147483739" r:id="rId19"/>
    <p:sldLayoutId id="2147483722" r:id="rId20"/>
    <p:sldLayoutId id="2147483723" r:id="rId21"/>
    <p:sldLayoutId id="2147483724" r:id="rId22"/>
    <p:sldLayoutId id="2147483725" r:id="rId23"/>
  </p:sldLayoutIdLst>
  <p:hf hdr="0" ftr="0" dt="0"/>
  <p:txStyles>
    <p:titleStyle>
      <a:lvl1pPr algn="r" defTabSz="914400" rtl="1"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8FB49-2E76-4241-9623-821354372A31}"/>
              </a:ext>
            </a:extLst>
          </p:cNvPr>
          <p:cNvSpPr txBox="1"/>
          <p:nvPr/>
        </p:nvSpPr>
        <p:spPr>
          <a:xfrm>
            <a:off x="8988726" y="6195357"/>
            <a:ext cx="2849592" cy="338554"/>
          </a:xfrm>
          <a:prstGeom prst="rect">
            <a:avLst/>
          </a:prstGeom>
          <a:noFill/>
        </p:spPr>
        <p:txBody>
          <a:bodyPr wrap="square" rtlCol="0">
            <a:spAutoFit/>
          </a:bodyPr>
          <a:lstStyle/>
          <a:p>
            <a:pPr algn="r" rtl="1"/>
            <a:r>
              <a:rPr lang="fa-IR" sz="1600" dirty="0">
                <a:solidFill>
                  <a:schemeClr val="bg1">
                    <a:lumMod val="95000"/>
                  </a:schemeClr>
                </a:solidFill>
              </a:rPr>
              <a:t>اردیبهشت ۱۴۰۰</a:t>
            </a:r>
            <a:endParaRPr lang="en-US" sz="1600" dirty="0">
              <a:solidFill>
                <a:schemeClr val="bg1">
                  <a:lumMod val="95000"/>
                </a:schemeClr>
              </a:solidFill>
            </a:endParaRPr>
          </a:p>
        </p:txBody>
      </p:sp>
      <p:sp>
        <p:nvSpPr>
          <p:cNvPr id="5" name="TextBox 4">
            <a:extLst>
              <a:ext uri="{FF2B5EF4-FFF2-40B4-BE49-F238E27FC236}">
                <a16:creationId xmlns:a16="http://schemas.microsoft.com/office/drawing/2014/main" id="{9EDC219B-6586-46B7-97CF-072F95D47B0B}"/>
              </a:ext>
            </a:extLst>
          </p:cNvPr>
          <p:cNvSpPr txBox="1"/>
          <p:nvPr/>
        </p:nvSpPr>
        <p:spPr>
          <a:xfrm>
            <a:off x="353683" y="6072246"/>
            <a:ext cx="1639019" cy="461665"/>
          </a:xfrm>
          <a:prstGeom prst="rect">
            <a:avLst/>
          </a:prstGeom>
          <a:noFill/>
        </p:spPr>
        <p:txBody>
          <a:bodyPr wrap="square" rtlCol="0">
            <a:spAutoFit/>
          </a:bodyPr>
          <a:lstStyle/>
          <a:p>
            <a:r>
              <a:rPr lang="en-US" sz="2400" dirty="0">
                <a:solidFill>
                  <a:schemeClr val="bg1">
                    <a:lumMod val="95000"/>
                  </a:schemeClr>
                </a:solidFill>
                <a:latin typeface="+mj-lt"/>
              </a:rPr>
              <a:t>Jibres.ir</a:t>
            </a:r>
          </a:p>
        </p:txBody>
      </p:sp>
      <p:sp>
        <p:nvSpPr>
          <p:cNvPr id="6" name="TextBox 5">
            <a:extLst>
              <a:ext uri="{FF2B5EF4-FFF2-40B4-BE49-F238E27FC236}">
                <a16:creationId xmlns:a16="http://schemas.microsoft.com/office/drawing/2014/main" id="{723C8B36-7254-47E3-8823-C270796ED3A8}"/>
              </a:ext>
            </a:extLst>
          </p:cNvPr>
          <p:cNvSpPr txBox="1"/>
          <p:nvPr/>
        </p:nvSpPr>
        <p:spPr>
          <a:xfrm>
            <a:off x="8988726" y="5794077"/>
            <a:ext cx="2849592" cy="338554"/>
          </a:xfrm>
          <a:prstGeom prst="rect">
            <a:avLst/>
          </a:prstGeom>
          <a:noFill/>
        </p:spPr>
        <p:txBody>
          <a:bodyPr wrap="square" rtlCol="0">
            <a:spAutoFit/>
          </a:bodyPr>
          <a:lstStyle/>
          <a:p>
            <a:pPr algn="r" rtl="1"/>
            <a:r>
              <a:rPr lang="fa-IR" sz="1600" dirty="0">
                <a:solidFill>
                  <a:schemeClr val="bg1">
                    <a:lumMod val="95000"/>
                  </a:schemeClr>
                </a:solidFill>
              </a:rPr>
              <a:t>جواد ادیب</a:t>
            </a:r>
            <a:endParaRPr lang="en-US" sz="1600" dirty="0">
              <a:solidFill>
                <a:schemeClr val="bg1">
                  <a:lumMod val="95000"/>
                </a:schemeClr>
              </a:solidFill>
            </a:endParaRPr>
          </a:p>
        </p:txBody>
      </p:sp>
    </p:spTree>
    <p:extLst>
      <p:ext uri="{BB962C8B-B14F-4D97-AF65-F5344CB8AC3E}">
        <p14:creationId xmlns:p14="http://schemas.microsoft.com/office/powerpoint/2010/main" val="265920651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C3F-ED25-483A-94FA-D2CE60013342}"/>
              </a:ext>
            </a:extLst>
          </p:cNvPr>
          <p:cNvSpPr>
            <a:spLocks noGrp="1"/>
          </p:cNvSpPr>
          <p:nvPr>
            <p:ph type="title"/>
          </p:nvPr>
        </p:nvSpPr>
        <p:spPr/>
        <p:txBody>
          <a:bodyPr/>
          <a:lstStyle/>
          <a:p>
            <a:r>
              <a:rPr lang="fa-IR" dirty="0"/>
              <a:t>استراتژی بازاریابی</a:t>
            </a:r>
            <a:endParaRPr lang="en-US" dirty="0"/>
          </a:p>
        </p:txBody>
      </p:sp>
      <p:sp>
        <p:nvSpPr>
          <p:cNvPr id="3" name="Content Placeholder 2">
            <a:extLst>
              <a:ext uri="{FF2B5EF4-FFF2-40B4-BE49-F238E27FC236}">
                <a16:creationId xmlns:a16="http://schemas.microsoft.com/office/drawing/2014/main" id="{46F6534D-E736-4D33-B628-2F504052D3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197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B8C1-6180-431A-B964-C1F4DCF47BEB}"/>
              </a:ext>
            </a:extLst>
          </p:cNvPr>
          <p:cNvSpPr>
            <a:spLocks noGrp="1"/>
          </p:cNvSpPr>
          <p:nvPr>
            <p:ph type="title"/>
          </p:nvPr>
        </p:nvSpPr>
        <p:spPr/>
        <p:txBody>
          <a:bodyPr/>
          <a:lstStyle/>
          <a:p>
            <a:r>
              <a:rPr lang="fa-IR" dirty="0"/>
              <a:t>تیم</a:t>
            </a:r>
            <a:endParaRPr lang="en-US" dirty="0"/>
          </a:p>
        </p:txBody>
      </p:sp>
      <p:sp>
        <p:nvSpPr>
          <p:cNvPr id="3" name="Content Placeholder 2">
            <a:extLst>
              <a:ext uri="{FF2B5EF4-FFF2-40B4-BE49-F238E27FC236}">
                <a16:creationId xmlns:a16="http://schemas.microsoft.com/office/drawing/2014/main" id="{092DD4A4-12C4-4972-9756-B15D521CB5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09526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2767-FAF5-42FE-B0B3-0078F8DFEA8D}"/>
              </a:ext>
            </a:extLst>
          </p:cNvPr>
          <p:cNvSpPr>
            <a:spLocks noGrp="1"/>
          </p:cNvSpPr>
          <p:nvPr>
            <p:ph type="title"/>
          </p:nvPr>
        </p:nvSpPr>
        <p:spPr/>
        <p:txBody>
          <a:bodyPr/>
          <a:lstStyle/>
          <a:p>
            <a:r>
              <a:rPr lang="fa-IR" dirty="0"/>
              <a:t>چشم انداز</a:t>
            </a:r>
            <a:endParaRPr lang="en-US" dirty="0"/>
          </a:p>
        </p:txBody>
      </p:sp>
      <p:sp>
        <p:nvSpPr>
          <p:cNvPr id="3" name="Content Placeholder 2">
            <a:extLst>
              <a:ext uri="{FF2B5EF4-FFF2-40B4-BE49-F238E27FC236}">
                <a16:creationId xmlns:a16="http://schemas.microsoft.com/office/drawing/2014/main" id="{464B4C08-6DC1-4F90-8085-F78FF2E008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19861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361B-7244-4C25-AFDB-1BFA5464214E}"/>
              </a:ext>
            </a:extLst>
          </p:cNvPr>
          <p:cNvSpPr>
            <a:spLocks noGrp="1"/>
          </p:cNvSpPr>
          <p:nvPr>
            <p:ph type="title"/>
          </p:nvPr>
        </p:nvSpPr>
        <p:spPr/>
        <p:txBody>
          <a:bodyPr/>
          <a:lstStyle/>
          <a:p>
            <a:r>
              <a:rPr lang="fa-IR" dirty="0"/>
              <a:t>پیش بینی مالی</a:t>
            </a:r>
            <a:endParaRPr lang="en-US" dirty="0"/>
          </a:p>
        </p:txBody>
      </p:sp>
      <p:sp>
        <p:nvSpPr>
          <p:cNvPr id="3" name="Content Placeholder 2">
            <a:extLst>
              <a:ext uri="{FF2B5EF4-FFF2-40B4-BE49-F238E27FC236}">
                <a16:creationId xmlns:a16="http://schemas.microsoft.com/office/drawing/2014/main" id="{59D86E9E-6883-496F-925A-355E3D0A4AB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1857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AE9E-A8AD-4894-BC43-63F3564DE479}"/>
              </a:ext>
            </a:extLst>
          </p:cNvPr>
          <p:cNvSpPr>
            <a:spLocks noGrp="1"/>
          </p:cNvSpPr>
          <p:nvPr>
            <p:ph type="title"/>
          </p:nvPr>
        </p:nvSpPr>
        <p:spPr/>
        <p:txBody>
          <a:bodyPr/>
          <a:lstStyle/>
          <a:p>
            <a:r>
              <a:rPr lang="fa-IR" dirty="0"/>
              <a:t>سرمایه موردنیاز</a:t>
            </a:r>
            <a:endParaRPr lang="en-US" dirty="0"/>
          </a:p>
        </p:txBody>
      </p:sp>
      <p:sp>
        <p:nvSpPr>
          <p:cNvPr id="3" name="Content Placeholder 2">
            <a:extLst>
              <a:ext uri="{FF2B5EF4-FFF2-40B4-BE49-F238E27FC236}">
                <a16:creationId xmlns:a16="http://schemas.microsoft.com/office/drawing/2014/main" id="{15F7D831-E496-4504-9E71-87A60A269D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1523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59-CFFA-40E0-900B-A1FB45DF9BC8}"/>
              </a:ext>
            </a:extLst>
          </p:cNvPr>
          <p:cNvSpPr>
            <a:spLocks noGrp="1"/>
          </p:cNvSpPr>
          <p:nvPr>
            <p:ph type="title"/>
          </p:nvPr>
        </p:nvSpPr>
        <p:spPr/>
        <p:txBody>
          <a:bodyPr/>
          <a:lstStyle/>
          <a:p>
            <a:r>
              <a:rPr lang="fa-IR" dirty="0"/>
              <a:t>محل استفاده از سرمایه تامین شده</a:t>
            </a:r>
            <a:endParaRPr lang="en-US" dirty="0"/>
          </a:p>
        </p:txBody>
      </p:sp>
      <p:sp>
        <p:nvSpPr>
          <p:cNvPr id="3" name="Content Placeholder 2">
            <a:extLst>
              <a:ext uri="{FF2B5EF4-FFF2-40B4-BE49-F238E27FC236}">
                <a16:creationId xmlns:a16="http://schemas.microsoft.com/office/drawing/2014/main" id="{2754D455-BEBD-4CC9-A815-4C111FA323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0933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4F0C-D55A-4293-A3D0-E7A9B00C04D1}"/>
              </a:ext>
            </a:extLst>
          </p:cNvPr>
          <p:cNvSpPr>
            <a:spLocks noGrp="1"/>
          </p:cNvSpPr>
          <p:nvPr>
            <p:ph type="title"/>
          </p:nvPr>
        </p:nvSpPr>
        <p:spPr/>
        <p:txBody>
          <a:bodyPr/>
          <a:lstStyle/>
          <a:p>
            <a:r>
              <a:rPr lang="fa-IR" dirty="0"/>
              <a:t>سپاس</a:t>
            </a:r>
            <a:endParaRPr lang="en-US" dirty="0"/>
          </a:p>
        </p:txBody>
      </p:sp>
      <p:sp>
        <p:nvSpPr>
          <p:cNvPr id="3" name="Content Placeholder 2">
            <a:extLst>
              <a:ext uri="{FF2B5EF4-FFF2-40B4-BE49-F238E27FC236}">
                <a16:creationId xmlns:a16="http://schemas.microsoft.com/office/drawing/2014/main" id="{5D9013ED-7863-46BD-AAB7-9699CA9C9EA2}"/>
              </a:ext>
            </a:extLst>
          </p:cNvPr>
          <p:cNvSpPr>
            <a:spLocks noGrp="1"/>
          </p:cNvSpPr>
          <p:nvPr>
            <p:ph idx="1"/>
          </p:nvPr>
        </p:nvSpPr>
        <p:spPr/>
        <p:txBody>
          <a:bodyPr/>
          <a:lstStyle/>
          <a:p>
            <a:r>
              <a:rPr lang="fa-IR" dirty="0"/>
              <a:t>درصد</a:t>
            </a:r>
          </a:p>
          <a:p>
            <a:r>
              <a:rPr lang="fa-IR" dirty="0"/>
              <a:t>مبلغ</a:t>
            </a:r>
          </a:p>
          <a:p>
            <a:r>
              <a:rPr lang="fa-IR" dirty="0"/>
              <a:t>سایر سرمایه‌گذاران</a:t>
            </a:r>
          </a:p>
        </p:txBody>
      </p:sp>
    </p:spTree>
    <p:extLst>
      <p:ext uri="{BB962C8B-B14F-4D97-AF65-F5344CB8AC3E}">
        <p14:creationId xmlns:p14="http://schemas.microsoft.com/office/powerpoint/2010/main" val="73181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00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1F0-428F-47B9-9A12-B3A1374A2850}"/>
              </a:ext>
            </a:extLst>
          </p:cNvPr>
          <p:cNvSpPr>
            <a:spLocks noGrp="1"/>
          </p:cNvSpPr>
          <p:nvPr>
            <p:ph type="title"/>
          </p:nvPr>
        </p:nvSpPr>
        <p:spPr/>
        <p:txBody>
          <a:bodyPr/>
          <a:lstStyle/>
          <a:p>
            <a:r>
              <a:rPr lang="fa-IR" dirty="0"/>
              <a:t>مشکل</a:t>
            </a:r>
            <a:endParaRPr lang="en-US" dirty="0"/>
          </a:p>
        </p:txBody>
      </p:sp>
      <p:sp>
        <p:nvSpPr>
          <p:cNvPr id="7" name="Content Placeholder 6">
            <a:extLst>
              <a:ext uri="{FF2B5EF4-FFF2-40B4-BE49-F238E27FC236}">
                <a16:creationId xmlns:a16="http://schemas.microsoft.com/office/drawing/2014/main" id="{67AD3715-0CE8-423C-BF69-DA98D9FCC516}"/>
              </a:ext>
            </a:extLst>
          </p:cNvPr>
          <p:cNvSpPr>
            <a:spLocks noGrp="1"/>
          </p:cNvSpPr>
          <p:nvPr>
            <p:ph idx="1"/>
          </p:nvPr>
        </p:nvSpPr>
        <p:spPr/>
        <p:txBody>
          <a:bodyPr/>
          <a:lstStyle/>
          <a:p>
            <a:r>
              <a:rPr lang="fa-IR" dirty="0"/>
              <a:t>یکپارچگی</a:t>
            </a:r>
          </a:p>
          <a:p>
            <a:r>
              <a:rPr lang="fa-IR" dirty="0"/>
              <a:t>هزینه</a:t>
            </a:r>
          </a:p>
          <a:p>
            <a:r>
              <a:rPr lang="fa-IR" dirty="0"/>
              <a:t>سرعت راه‌اندازی</a:t>
            </a:r>
            <a:endParaRPr lang="en-US" dirty="0"/>
          </a:p>
        </p:txBody>
      </p:sp>
    </p:spTree>
    <p:extLst>
      <p:ext uri="{BB962C8B-B14F-4D97-AF65-F5344CB8AC3E}">
        <p14:creationId xmlns:p14="http://schemas.microsoft.com/office/powerpoint/2010/main" val="794564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A3D6-F5C9-4E64-8700-D858AD1A9CA2}"/>
              </a:ext>
            </a:extLst>
          </p:cNvPr>
          <p:cNvSpPr>
            <a:spLocks noGrp="1"/>
          </p:cNvSpPr>
          <p:nvPr>
            <p:ph type="title"/>
          </p:nvPr>
        </p:nvSpPr>
        <p:spPr/>
        <p:txBody>
          <a:bodyPr/>
          <a:lstStyle/>
          <a:p>
            <a:r>
              <a:rPr lang="fa-IR" dirty="0"/>
              <a:t>راهکار</a:t>
            </a:r>
            <a:endParaRPr lang="en-US" dirty="0"/>
          </a:p>
        </p:txBody>
      </p:sp>
      <p:sp>
        <p:nvSpPr>
          <p:cNvPr id="3" name="Content Placeholder 2">
            <a:extLst>
              <a:ext uri="{FF2B5EF4-FFF2-40B4-BE49-F238E27FC236}">
                <a16:creationId xmlns:a16="http://schemas.microsoft.com/office/drawing/2014/main" id="{66DDAEC7-413A-4FC9-B3B7-F998134C531A}"/>
              </a:ext>
            </a:extLst>
          </p:cNvPr>
          <p:cNvSpPr>
            <a:spLocks noGrp="1"/>
          </p:cNvSpPr>
          <p:nvPr>
            <p:ph idx="1"/>
          </p:nvPr>
        </p:nvSpPr>
        <p:spPr/>
        <p:txBody>
          <a:bodyPr/>
          <a:lstStyle/>
          <a:p>
            <a:r>
              <a:rPr lang="fa-IR" dirty="0"/>
              <a:t>توضیحات کلی</a:t>
            </a:r>
            <a:endParaRPr lang="en-US" dirty="0"/>
          </a:p>
        </p:txBody>
      </p:sp>
    </p:spTree>
    <p:extLst>
      <p:ext uri="{BB962C8B-B14F-4D97-AF65-F5344CB8AC3E}">
        <p14:creationId xmlns:p14="http://schemas.microsoft.com/office/powerpoint/2010/main" val="279147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6EEC-326E-44DB-AB86-A5680D5E7517}"/>
              </a:ext>
            </a:extLst>
          </p:cNvPr>
          <p:cNvSpPr>
            <a:spLocks noGrp="1"/>
          </p:cNvSpPr>
          <p:nvPr>
            <p:ph type="title"/>
          </p:nvPr>
        </p:nvSpPr>
        <p:spPr/>
        <p:txBody>
          <a:bodyPr/>
          <a:lstStyle/>
          <a:p>
            <a:r>
              <a:rPr lang="fa-IR" dirty="0"/>
              <a:t>اعتبارسنجی بازار</a:t>
            </a:r>
            <a:endParaRPr lang="en-US" dirty="0"/>
          </a:p>
        </p:txBody>
      </p:sp>
      <p:sp>
        <p:nvSpPr>
          <p:cNvPr id="3" name="Content Placeholder 2">
            <a:extLst>
              <a:ext uri="{FF2B5EF4-FFF2-40B4-BE49-F238E27FC236}">
                <a16:creationId xmlns:a16="http://schemas.microsoft.com/office/drawing/2014/main" id="{75367ABD-D08C-4BD8-A9D8-F8C1EB607050}"/>
              </a:ext>
            </a:extLst>
          </p:cNvPr>
          <p:cNvSpPr>
            <a:spLocks noGrp="1"/>
          </p:cNvSpPr>
          <p:nvPr>
            <p:ph idx="1"/>
          </p:nvPr>
        </p:nvSpPr>
        <p:spPr/>
        <p:txBody>
          <a:bodyPr/>
          <a:lstStyle/>
          <a:p>
            <a:r>
              <a:rPr lang="fa-IR" dirty="0"/>
              <a:t>چرا الان؟</a:t>
            </a:r>
          </a:p>
          <a:p>
            <a:endParaRPr lang="en-US" dirty="0"/>
          </a:p>
        </p:txBody>
      </p:sp>
    </p:spTree>
    <p:extLst>
      <p:ext uri="{BB962C8B-B14F-4D97-AF65-F5344CB8AC3E}">
        <p14:creationId xmlns:p14="http://schemas.microsoft.com/office/powerpoint/2010/main" val="3322250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4C-CC92-44AD-9C90-C33F0A725232}"/>
              </a:ext>
            </a:extLst>
          </p:cNvPr>
          <p:cNvSpPr>
            <a:spLocks noGrp="1"/>
          </p:cNvSpPr>
          <p:nvPr>
            <p:ph type="title"/>
          </p:nvPr>
        </p:nvSpPr>
        <p:spPr/>
        <p:txBody>
          <a:bodyPr/>
          <a:lstStyle/>
          <a:p>
            <a:r>
              <a:rPr lang="fa-IR" dirty="0"/>
              <a:t>دموی محصول</a:t>
            </a:r>
            <a:endParaRPr lang="en-US" dirty="0"/>
          </a:p>
        </p:txBody>
      </p:sp>
      <p:sp>
        <p:nvSpPr>
          <p:cNvPr id="3" name="Content Placeholder 2">
            <a:extLst>
              <a:ext uri="{FF2B5EF4-FFF2-40B4-BE49-F238E27FC236}">
                <a16:creationId xmlns:a16="http://schemas.microsoft.com/office/drawing/2014/main" id="{D281949B-4E50-4E45-A287-8E59954A83B0}"/>
              </a:ext>
            </a:extLst>
          </p:cNvPr>
          <p:cNvSpPr>
            <a:spLocks noGrp="1"/>
          </p:cNvSpPr>
          <p:nvPr>
            <p:ph idx="1"/>
          </p:nvPr>
        </p:nvSpPr>
        <p:spPr/>
        <p:txBody>
          <a:bodyPr/>
          <a:lstStyle/>
          <a:p>
            <a:r>
              <a:rPr lang="fa-IR" dirty="0"/>
              <a:t>درباره امکانات و ریز اون‌ها</a:t>
            </a:r>
            <a:endParaRPr lang="en-US" dirty="0"/>
          </a:p>
        </p:txBody>
      </p:sp>
    </p:spTree>
    <p:extLst>
      <p:ext uri="{BB962C8B-B14F-4D97-AF65-F5344CB8AC3E}">
        <p14:creationId xmlns:p14="http://schemas.microsoft.com/office/powerpoint/2010/main" val="2509938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23B-4760-4F62-AB7A-4FB209399CE6}"/>
              </a:ext>
            </a:extLst>
          </p:cNvPr>
          <p:cNvSpPr>
            <a:spLocks noGrp="1"/>
          </p:cNvSpPr>
          <p:nvPr>
            <p:ph type="title"/>
          </p:nvPr>
        </p:nvSpPr>
        <p:spPr/>
        <p:txBody>
          <a:bodyPr/>
          <a:lstStyle/>
          <a:p>
            <a:r>
              <a:rPr lang="fa-IR" dirty="0"/>
              <a:t>حجم بازار</a:t>
            </a:r>
            <a:endParaRPr lang="en-US" dirty="0"/>
          </a:p>
        </p:txBody>
      </p:sp>
      <p:sp>
        <p:nvSpPr>
          <p:cNvPr id="3" name="Content Placeholder 2">
            <a:extLst>
              <a:ext uri="{FF2B5EF4-FFF2-40B4-BE49-F238E27FC236}">
                <a16:creationId xmlns:a16="http://schemas.microsoft.com/office/drawing/2014/main" id="{625CBF74-0A34-4DD1-A217-7A71D7E2FE0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4898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E65-B826-4419-A372-7178F0A2FF18}"/>
              </a:ext>
            </a:extLst>
          </p:cNvPr>
          <p:cNvSpPr>
            <a:spLocks noGrp="1"/>
          </p:cNvSpPr>
          <p:nvPr>
            <p:ph type="title"/>
          </p:nvPr>
        </p:nvSpPr>
        <p:spPr/>
        <p:txBody>
          <a:bodyPr/>
          <a:lstStyle/>
          <a:p>
            <a:r>
              <a:rPr lang="fa-IR" dirty="0"/>
              <a:t>بیزینس مدل فری‌میوم</a:t>
            </a:r>
            <a:endParaRPr lang="en-US" dirty="0"/>
          </a:p>
        </p:txBody>
      </p:sp>
      <p:sp>
        <p:nvSpPr>
          <p:cNvPr id="3" name="Content Placeholder 2">
            <a:extLst>
              <a:ext uri="{FF2B5EF4-FFF2-40B4-BE49-F238E27FC236}">
                <a16:creationId xmlns:a16="http://schemas.microsoft.com/office/drawing/2014/main" id="{5D06C720-2A35-4AE3-9E85-7EF30AB81A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188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67C3-8489-4637-B0E1-62E01A9DF117}"/>
              </a:ext>
            </a:extLst>
          </p:cNvPr>
          <p:cNvSpPr>
            <a:spLocks noGrp="1"/>
          </p:cNvSpPr>
          <p:nvPr>
            <p:ph type="title"/>
          </p:nvPr>
        </p:nvSpPr>
        <p:spPr/>
        <p:txBody>
          <a:bodyPr/>
          <a:lstStyle/>
          <a:p>
            <a:r>
              <a:rPr lang="fa-IR" dirty="0"/>
              <a:t>رقبا</a:t>
            </a:r>
            <a:endParaRPr lang="en-US" dirty="0"/>
          </a:p>
        </p:txBody>
      </p:sp>
      <p:sp>
        <p:nvSpPr>
          <p:cNvPr id="3" name="Content Placeholder 2">
            <a:extLst>
              <a:ext uri="{FF2B5EF4-FFF2-40B4-BE49-F238E27FC236}">
                <a16:creationId xmlns:a16="http://schemas.microsoft.com/office/drawing/2014/main" id="{B04D06BC-3FD3-4B50-807E-200EE28669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36734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47BF-7704-454D-89C6-8AD163CBED44}"/>
              </a:ext>
            </a:extLst>
          </p:cNvPr>
          <p:cNvSpPr>
            <a:spLocks noGrp="1"/>
          </p:cNvSpPr>
          <p:nvPr>
            <p:ph type="title"/>
          </p:nvPr>
        </p:nvSpPr>
        <p:spPr/>
        <p:txBody>
          <a:bodyPr/>
          <a:lstStyle/>
          <a:p>
            <a:r>
              <a:rPr lang="fa-IR" dirty="0"/>
              <a:t>مزیت رقابتی</a:t>
            </a:r>
            <a:endParaRPr lang="en-US" dirty="0"/>
          </a:p>
        </p:txBody>
      </p:sp>
      <p:sp>
        <p:nvSpPr>
          <p:cNvPr id="3" name="Content Placeholder 2">
            <a:extLst>
              <a:ext uri="{FF2B5EF4-FFF2-40B4-BE49-F238E27FC236}">
                <a16:creationId xmlns:a16="http://schemas.microsoft.com/office/drawing/2014/main" id="{E54C571F-BC54-41C3-80D4-2B49DEB9574A}"/>
              </a:ext>
            </a:extLst>
          </p:cNvPr>
          <p:cNvSpPr>
            <a:spLocks noGrp="1"/>
          </p:cNvSpPr>
          <p:nvPr>
            <p:ph idx="1"/>
          </p:nvPr>
        </p:nvSpPr>
        <p:spPr/>
        <p:txBody>
          <a:bodyPr/>
          <a:lstStyle/>
          <a:p>
            <a:r>
              <a:rPr lang="fa-IR" dirty="0"/>
              <a:t>مزیت رقابتی</a:t>
            </a:r>
          </a:p>
          <a:p>
            <a:r>
              <a:rPr lang="fa-IR" dirty="0"/>
              <a:t>بیزینس مدل یا روش کسب درآمد</a:t>
            </a:r>
          </a:p>
          <a:p>
            <a:r>
              <a:rPr lang="fa-IR" dirty="0"/>
              <a:t>مارکتینگ و روش فروش</a:t>
            </a:r>
            <a:endParaRPr lang="en-US" dirty="0"/>
          </a:p>
        </p:txBody>
      </p:sp>
    </p:spTree>
    <p:extLst>
      <p:ext uri="{BB962C8B-B14F-4D97-AF65-F5344CB8AC3E}">
        <p14:creationId xmlns:p14="http://schemas.microsoft.com/office/powerpoint/2010/main" val="3074796233"/>
      </p:ext>
    </p:extLst>
  </p:cSld>
  <p:clrMapOvr>
    <a:masterClrMapping/>
  </p:clrMapOvr>
</p:sld>
</file>

<file path=ppt/theme/theme1.xml><?xml version="1.0" encoding="utf-8"?>
<a:theme xmlns:a="http://schemas.openxmlformats.org/drawingml/2006/main" name="Basis">
  <a:themeElements>
    <a:clrScheme name="Jibres Color">
      <a:dk1>
        <a:sysClr val="windowText" lastClr="000000"/>
      </a:dk1>
      <a:lt1>
        <a:sysClr val="window" lastClr="FFFFFF"/>
      </a:lt1>
      <a:dk2>
        <a:srgbClr val="454551"/>
      </a:dk2>
      <a:lt2>
        <a:srgbClr val="D8D9DC"/>
      </a:lt2>
      <a:accent1>
        <a:srgbClr val="C80A5A"/>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Jibres Fonts">
      <a:majorFont>
        <a:latin typeface="Acre Medium"/>
        <a:ea typeface=""/>
        <a:cs typeface="IRANYekan ExtraBold"/>
      </a:majorFont>
      <a:minorFont>
        <a:latin typeface="Ubuntu"/>
        <a:ea typeface=""/>
        <a:cs typeface="IRANYeka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1269</TotalTime>
  <Words>146</Words>
  <Application>Microsoft Office PowerPoint</Application>
  <PresentationFormat>Widescreen</PresentationFormat>
  <Paragraphs>38</Paragraphs>
  <Slides>17</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17</vt:i4>
      </vt:variant>
      <vt:variant>
        <vt:lpstr>Custom Shows</vt:lpstr>
      </vt:variant>
      <vt:variant>
        <vt:i4>2</vt:i4>
      </vt:variant>
    </vt:vector>
  </HeadingPairs>
  <TitlesOfParts>
    <vt:vector size="27" baseType="lpstr">
      <vt:lpstr>Acre Medium</vt:lpstr>
      <vt:lpstr>Calibri</vt:lpstr>
      <vt:lpstr>Corbel</vt:lpstr>
      <vt:lpstr>Dana UltraBold</vt:lpstr>
      <vt:lpstr>IRANSansWeb UltraLight</vt:lpstr>
      <vt:lpstr>IRANYekan</vt:lpstr>
      <vt:lpstr>Ubuntu</vt:lpstr>
      <vt:lpstr>Basis</vt:lpstr>
      <vt:lpstr>PowerPoint Presentation</vt:lpstr>
      <vt:lpstr>مشکل</vt:lpstr>
      <vt:lpstr>راهکار</vt:lpstr>
      <vt:lpstr>اعتبارسنجی بازار</vt:lpstr>
      <vt:lpstr>دموی محصول</vt:lpstr>
      <vt:lpstr>حجم بازار</vt:lpstr>
      <vt:lpstr>بیزینس مدل فری‌میوم</vt:lpstr>
      <vt:lpstr>رقبا</vt:lpstr>
      <vt:lpstr>مزیت رقابتی</vt:lpstr>
      <vt:lpstr>استراتژی بازاریابی</vt:lpstr>
      <vt:lpstr>تیم</vt:lpstr>
      <vt:lpstr>چشم انداز</vt:lpstr>
      <vt:lpstr>پیش بینی مالی</vt:lpstr>
      <vt:lpstr>سرمایه موردنیاز</vt:lpstr>
      <vt:lpstr>محل استفاده از سرمایه تامین شده</vt:lpstr>
      <vt:lpstr>سپاس</vt:lpstr>
      <vt:lpstr>PowerPoint Presentation</vt:lpstr>
      <vt:lpstr>Normal</vt:lpstr>
      <vt:lpstr>Demo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Javad Adib</dc:creator>
  <cp:lastModifiedBy>Javad Adib</cp:lastModifiedBy>
  <cp:revision>128</cp:revision>
  <dcterms:created xsi:type="dcterms:W3CDTF">2020-12-30T23:51:10Z</dcterms:created>
  <dcterms:modified xsi:type="dcterms:W3CDTF">2021-05-07T03:53:21Z</dcterms:modified>
</cp:coreProperties>
</file>