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5"/>
  </p:notesMasterIdLst>
  <p:handoutMasterIdLst>
    <p:handoutMasterId r:id="rId26"/>
  </p:handoutMasterIdLst>
  <p:sldIdLst>
    <p:sldId id="262" r:id="rId2"/>
    <p:sldId id="259" r:id="rId3"/>
    <p:sldId id="280" r:id="rId4"/>
    <p:sldId id="270" r:id="rId5"/>
    <p:sldId id="258" r:id="rId6"/>
    <p:sldId id="282" r:id="rId7"/>
    <p:sldId id="285" r:id="rId8"/>
    <p:sldId id="271" r:id="rId9"/>
    <p:sldId id="266" r:id="rId10"/>
    <p:sldId id="269" r:id="rId11"/>
    <p:sldId id="281" r:id="rId12"/>
    <p:sldId id="272" r:id="rId13"/>
    <p:sldId id="265" r:id="rId14"/>
    <p:sldId id="273" r:id="rId15"/>
    <p:sldId id="275" r:id="rId16"/>
    <p:sldId id="268" r:id="rId17"/>
    <p:sldId id="276" r:id="rId18"/>
    <p:sldId id="274" r:id="rId19"/>
    <p:sldId id="279" r:id="rId20"/>
    <p:sldId id="283" r:id="rId21"/>
    <p:sldId id="284" r:id="rId22"/>
    <p:sldId id="286" r:id="rId23"/>
    <p:sldId id="261" r:id="rId24"/>
  </p:sldIdLst>
  <p:sldSz cx="12192000" cy="6858000"/>
  <p:notesSz cx="6858000" cy="9144000"/>
  <p:custShowLst>
    <p:custShow name="Normal" id="0">
      <p:sldLst>
        <p:sld r:id="rId2"/>
        <p:sld r:id="rId3"/>
        <p:sld r:id="rId5"/>
        <p:sld r:id="rId6"/>
        <p:sld r:id="rId9"/>
        <p:sld r:id="rId10"/>
        <p:sld r:id="rId11"/>
        <p:sld r:id="rId13"/>
        <p:sld r:id="rId14"/>
        <p:sld r:id="rId15"/>
        <p:sld r:id="rId17"/>
        <p:sld r:id="rId24"/>
      </p:sldLst>
    </p:custShow>
    <p:custShow name="Demo Day" id="1">
      <p:sldLst>
        <p:sld r:id="rId2"/>
        <p:sld r:id="rId15"/>
        <p:sld r:id="rId3"/>
        <p:sld r:id="rId5"/>
        <p:sld r:id="rId9"/>
        <p:sld r:id="rId6"/>
        <p:sld r:id="rId10"/>
        <p:sld r:id="rId11"/>
        <p:sld r:id="rId13"/>
        <p:sld r:id="rId14"/>
        <p:sld r:id="rId17"/>
        <p:sld r:id="rId24"/>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 id="282"/>
            <p14:sldId id="285"/>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 id="281"/>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5"/>
          </p14:sldIdLst>
        </p14:section>
        <p14:section name="سرمایه موردنیاز" id="{0015CE12-1864-48BA-847C-BE9F3263F1E2}">
          <p14:sldIdLst>
            <p14:sldId id="268"/>
          </p14:sldIdLst>
        </p14:section>
        <p14:section name="محل استفاده از سرمایه تامین شده" id="{970402E4-893E-4090-A925-66F233360702}">
          <p14:sldIdLst>
            <p14:sldId id="276"/>
          </p14:sldIdLst>
        </p14:section>
        <p14:section name="ThankYou" id="{51284E2B-BF4B-4503-A37B-18509E1F92C9}">
          <p14:sldIdLst>
            <p14:sldId id="274"/>
          </p14:sldIdLst>
        </p14:section>
        <p14:section name="Jibres" id="{00CC254F-6A85-49A5-A813-69506AD69DF8}">
          <p14:sldIdLst>
            <p14:sldId id="279"/>
            <p14:sldId id="283"/>
            <p14:sldId id="284"/>
            <p14:sldId id="286"/>
            <p14:sldId id="261"/>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8F8F"/>
    <a:srgbClr val="B963DD"/>
    <a:srgbClr val="C80A5A"/>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8830" autoAdjust="0"/>
  </p:normalViewPr>
  <p:slideViewPr>
    <p:cSldViewPr snapToGrid="0">
      <p:cViewPr>
        <p:scale>
          <a:sx n="75" d="100"/>
          <a:sy n="75" d="100"/>
        </p:scale>
        <p:origin x="1884" y="324"/>
      </p:cViewPr>
      <p:guideLst>
        <p:guide orient="horz" pos="2183"/>
        <p:guide pos="3840"/>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B963DD"/>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'Summary Quarter'!$K$1</c:f>
              <c:strCache>
                <c:ptCount val="1"/>
                <c:pt idx="0">
                  <c:v>GMV Filtered</c:v>
                </c:pt>
              </c:strCache>
            </c:strRef>
          </c:tx>
          <c:spPr>
            <a:solidFill>
              <a:srgbClr val="8F8F8F"/>
            </a:solidFill>
            <a:ln w="63500">
              <a:solidFill>
                <a:srgbClr val="8F8F8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cat>
            <c:strRef>
              <c:f>'Summary Quarter'!$C$3:$C$15</c:f>
              <c:strCache>
                <c:ptCount val="13"/>
                <c:pt idx="0">
                  <c:v>18 Q1</c:v>
                </c:pt>
                <c:pt idx="1">
                  <c:v>18 Q2</c:v>
                </c:pt>
                <c:pt idx="2">
                  <c:v>18 Q3</c:v>
                </c:pt>
                <c:pt idx="3">
                  <c:v>18 Q4</c:v>
                </c:pt>
                <c:pt idx="4">
                  <c:v>19 Q1</c:v>
                </c:pt>
                <c:pt idx="5">
                  <c:v>19 Q2</c:v>
                </c:pt>
                <c:pt idx="6">
                  <c:v>19 Q3</c:v>
                </c:pt>
                <c:pt idx="7">
                  <c:v>19 Q4</c:v>
                </c:pt>
                <c:pt idx="8">
                  <c:v>20 Q1</c:v>
                </c:pt>
                <c:pt idx="9">
                  <c:v>20 Q2</c:v>
                </c:pt>
                <c:pt idx="10">
                  <c:v>20 Q3</c:v>
                </c:pt>
                <c:pt idx="11">
                  <c:v>20 Q4</c:v>
                </c:pt>
                <c:pt idx="12">
                  <c:v>21 Q1</c:v>
                </c:pt>
              </c:strCache>
              <c:extLst/>
            </c:strRef>
          </c:cat>
          <c:val>
            <c:numRef>
              <c:f>'Summary Quarter'!$K$3:$K$15</c:f>
              <c:numCache>
                <c:formatCode>_(* #,##0_);_(* \(#,##0\);_(* "-"??_);_(@_)</c:formatCode>
                <c:ptCount val="13"/>
                <c:pt idx="0">
                  <c:v>203215527</c:v>
                </c:pt>
                <c:pt idx="1">
                  <c:v>235019170</c:v>
                </c:pt>
                <c:pt idx="2">
                  <c:v>357678372</c:v>
                </c:pt>
                <c:pt idx="3">
                  <c:v>505192094</c:v>
                </c:pt>
                <c:pt idx="4">
                  <c:v>566162090</c:v>
                </c:pt>
                <c:pt idx="5">
                  <c:v>554276248</c:v>
                </c:pt>
                <c:pt idx="6">
                  <c:v>531471033</c:v>
                </c:pt>
                <c:pt idx="7">
                  <c:v>630383836</c:v>
                </c:pt>
                <c:pt idx="8">
                  <c:v>730777096</c:v>
                </c:pt>
                <c:pt idx="9">
                  <c:v>796791486</c:v>
                </c:pt>
                <c:pt idx="10">
                  <c:v>1028758990</c:v>
                </c:pt>
                <c:pt idx="11">
                  <c:v>1299989980</c:v>
                </c:pt>
                <c:pt idx="12">
                  <c:v>1507002143</c:v>
                </c:pt>
              </c:numCache>
              <c:extLst/>
            </c:numRef>
          </c:val>
          <c:extLst>
            <c:ext xmlns:c16="http://schemas.microsoft.com/office/drawing/2014/chart" uri="{C3380CC4-5D6E-409C-BE32-E72D297353CC}">
              <c16:uniqueId val="{00000001-7B01-49B6-AFE2-9163153A4325}"/>
            </c:ext>
          </c:extLst>
        </c:ser>
        <c:dLbls>
          <c:showLegendKey val="0"/>
          <c:showVal val="0"/>
          <c:showCatName val="0"/>
          <c:showSerName val="0"/>
          <c:showPercent val="0"/>
          <c:showBubbleSize val="0"/>
        </c:dLbls>
        <c:gapWidth val="219"/>
        <c:overlap val="90"/>
        <c:axId val="2127249376"/>
        <c:axId val="2127249792"/>
      </c:barChart>
      <c:catAx>
        <c:axId val="212724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792"/>
        <c:crosses val="autoZero"/>
        <c:auto val="1"/>
        <c:lblAlgn val="ctr"/>
        <c:lblOffset val="100"/>
        <c:noMultiLvlLbl val="0"/>
      </c:catAx>
      <c:valAx>
        <c:axId val="2127249792"/>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37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t>Growing merchants before release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'Summary Year'!$B$1</c:f>
              <c:strCache>
                <c:ptCount val="1"/>
                <c:pt idx="0">
                  <c:v>New Business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 Year'!$A$3:$A$6</c:f>
              <c:numCache>
                <c:formatCode>General</c:formatCode>
                <c:ptCount val="4"/>
                <c:pt idx="0">
                  <c:v>2018</c:v>
                </c:pt>
                <c:pt idx="1">
                  <c:v>2019</c:v>
                </c:pt>
                <c:pt idx="2">
                  <c:v>2020</c:v>
                </c:pt>
                <c:pt idx="3">
                  <c:v>2021</c:v>
                </c:pt>
              </c:numCache>
              <c:extLst/>
            </c:numRef>
          </c:cat>
          <c:val>
            <c:numRef>
              <c:f>'Summary Year'!$B$3:$B$6</c:f>
              <c:numCache>
                <c:formatCode>_(* #,##0_);_(* \(#,##0\);_(* "-"??_);_(@_)</c:formatCode>
                <c:ptCount val="4"/>
                <c:pt idx="0">
                  <c:v>7</c:v>
                </c:pt>
                <c:pt idx="1">
                  <c:v>28</c:v>
                </c:pt>
                <c:pt idx="2">
                  <c:v>99</c:v>
                </c:pt>
                <c:pt idx="3">
                  <c:v>427</c:v>
                </c:pt>
              </c:numCache>
              <c:extLst/>
            </c:numRef>
          </c:val>
          <c:extLst>
            <c:ext xmlns:c16="http://schemas.microsoft.com/office/drawing/2014/chart" uri="{C3380CC4-5D6E-409C-BE32-E72D297353CC}">
              <c16:uniqueId val="{00000000-1826-4886-BC91-641CA4B33EA9}"/>
            </c:ext>
          </c:extLst>
        </c:ser>
        <c:dLbls>
          <c:showLegendKey val="0"/>
          <c:showVal val="0"/>
          <c:showCatName val="0"/>
          <c:showSerName val="0"/>
          <c:showPercent val="0"/>
          <c:showBubbleSize val="0"/>
        </c:dLbls>
        <c:gapWidth val="219"/>
        <c:overlap val="-27"/>
        <c:axId val="2063771200"/>
        <c:axId val="2127240224"/>
      </c:barChart>
      <c:catAx>
        <c:axId val="20637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0224"/>
        <c:crosses val="autoZero"/>
        <c:auto val="1"/>
        <c:lblAlgn val="ctr"/>
        <c:lblOffset val="100"/>
        <c:noMultiLvlLbl val="0"/>
      </c:catAx>
      <c:valAx>
        <c:axId val="2127240224"/>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3771200"/>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BF0928EF-0EF3-4E7B-9565-C06F089B682A}">
      <dgm:prSet phldrT="[Text]"/>
      <dgm:spPr/>
      <dgm:t>
        <a:bodyPr/>
        <a:lstStyle/>
        <a:p>
          <a:r>
            <a:rPr lang="fa-IR" dirty="0"/>
            <a:t>تعداد کل محصولات</a:t>
          </a:r>
          <a:endParaRPr lang="en-US" dirty="0"/>
        </a:p>
      </dgm:t>
    </dgm:pt>
    <dgm:pt modelId="{8914CEE7-BC69-44BE-98F7-C7EA467DC38C}" type="parTrans" cxnId="{5FEAD28D-DEC9-4ACC-9E49-5976872C12F3}">
      <dgm:prSet/>
      <dgm:spPr/>
      <dgm:t>
        <a:bodyPr/>
        <a:lstStyle/>
        <a:p>
          <a:endParaRPr lang="en-US"/>
        </a:p>
      </dgm:t>
    </dgm:pt>
    <dgm:pt modelId="{3D44A235-E486-49DD-9E23-80385FFB5688}" type="sibTrans" cxnId="{5FEAD28D-DEC9-4ACC-9E49-5976872C12F3}">
      <dgm:prSet/>
      <dgm:spPr/>
      <dgm:t>
        <a:bodyPr/>
        <a:lstStyle/>
        <a:p>
          <a:endParaRPr lang="en-US"/>
        </a:p>
      </dgm:t>
    </dgm:pt>
    <dgm:pt modelId="{99F4549B-CE0B-41E4-88F6-7CDC86BC77AC}">
      <dgm:prSet phldrT="[Text]" custT="1"/>
      <dgm:spPr/>
      <dgm:t>
        <a:bodyPr/>
        <a:lstStyle/>
        <a:p>
          <a:pPr>
            <a:buNone/>
          </a:pPr>
          <a:r>
            <a:rPr lang="en-US" sz="2800" dirty="0"/>
            <a:t>9.7 B+</a:t>
          </a:r>
        </a:p>
      </dgm:t>
    </dgm:pt>
    <dgm:pt modelId="{83277F15-6FF3-4637-B2D1-BADFDFE65C0B}" type="sibTrans" cxnId="{208E2E99-778D-4101-A4E7-851E6E3FC70E}">
      <dgm:prSet/>
      <dgm:spPr/>
      <dgm:t>
        <a:bodyPr/>
        <a:lstStyle/>
        <a:p>
          <a:endParaRPr lang="en-US"/>
        </a:p>
      </dgm:t>
    </dgm:pt>
    <dgm:pt modelId="{211AD392-F887-4323-8586-46F3DF11060E}" type="parTrans" cxnId="{208E2E99-778D-4101-A4E7-851E6E3FC70E}">
      <dgm:prSet/>
      <dgm:spPr/>
      <dgm:t>
        <a:bodyPr/>
        <a:lstStyle/>
        <a:p>
          <a:endParaRPr lang="en-US"/>
        </a:p>
      </dgm:t>
    </dgm:pt>
    <dgm:pt modelId="{E1391CF1-289F-40A1-A8CE-7708920DF33A}">
      <dgm:prSet phldrT="[Text]" custT="1"/>
      <dgm:spPr/>
      <dgm:t>
        <a:bodyPr/>
        <a:lstStyle/>
        <a:p>
          <a:pPr>
            <a:buNone/>
          </a:pPr>
          <a:r>
            <a:rPr lang="en-US" sz="2800" dirty="0"/>
            <a:t>20,000 +</a:t>
          </a:r>
        </a:p>
      </dgm:t>
    </dgm:pt>
    <dgm:pt modelId="{C66D54D9-0609-48E1-B3C3-00D0B6888D77}" type="parTrans" cxnId="{B9A3EFA9-2DF4-4BE3-9DC1-65E5EFD0CDA6}">
      <dgm:prSet/>
      <dgm:spPr/>
      <dgm:t>
        <a:bodyPr/>
        <a:lstStyle/>
        <a:p>
          <a:endParaRPr lang="en-US"/>
        </a:p>
      </dgm:t>
    </dgm:pt>
    <dgm:pt modelId="{34C6AEA2-6BB5-4594-A66E-CA0F7A287DB0}" type="sibTrans" cxnId="{B9A3EFA9-2DF4-4BE3-9DC1-65E5EFD0CDA6}">
      <dgm:prSet/>
      <dgm:spPr/>
      <dgm:t>
        <a:bodyPr/>
        <a:lstStyle/>
        <a:p>
          <a:endParaRPr lang="en-US"/>
        </a:p>
      </dgm:t>
    </dgm:pt>
    <dgm:pt modelId="{A922B16F-6814-4451-ADA2-5F4651213E92}">
      <dgm:prSet phldrT="[Text]"/>
      <dgm:spPr/>
      <dgm:t>
        <a:bodyPr/>
        <a:lstStyle/>
        <a:p>
          <a:r>
            <a:rPr lang="fa-IR" dirty="0"/>
            <a:t>جمع کل فروش</a:t>
          </a:r>
          <a:endParaRPr lang="en-US" dirty="0"/>
        </a:p>
      </dgm:t>
    </dgm:pt>
    <dgm:pt modelId="{A39A4730-0CD3-4DDF-9EDD-7CB2348FC083}" type="parTrans" cxnId="{EA5BA8CA-0663-45BD-B186-624F8F3B5CD9}">
      <dgm:prSet/>
      <dgm:spPr/>
      <dgm:t>
        <a:bodyPr/>
        <a:lstStyle/>
        <a:p>
          <a:endParaRPr lang="en-US"/>
        </a:p>
      </dgm:t>
    </dgm:pt>
    <dgm:pt modelId="{4D14215A-C062-4837-8977-DD03C6F6B596}" type="sibTrans" cxnId="{EA5BA8CA-0663-45BD-B186-624F8F3B5CD9}">
      <dgm:prSet/>
      <dgm:spPr/>
      <dgm:t>
        <a:bodyPr/>
        <a:lstStyle/>
        <a:p>
          <a:endParaRPr lang="en-US"/>
        </a:p>
      </dgm:t>
    </dgm:pt>
    <dgm:pt modelId="{289B0E12-8EDD-4C2D-A574-A1BD83D9F742}">
      <dgm:prSet phldrT="[Text]"/>
      <dgm:spPr/>
      <dgm:t>
        <a:bodyPr/>
        <a:lstStyle/>
        <a:p>
          <a:r>
            <a:rPr lang="fa-IR"/>
            <a:t>تعداد کل فاکتورها</a:t>
          </a:r>
          <a:endParaRPr lang="en-US" dirty="0"/>
        </a:p>
      </dgm:t>
    </dgm:pt>
    <dgm:pt modelId="{71A0B1F1-F119-4159-BC78-07BAD7115471}" type="parTrans" cxnId="{D7FEBE44-AAB0-45BB-A415-94D21BEBA4A5}">
      <dgm:prSet/>
      <dgm:spPr/>
      <dgm:t>
        <a:bodyPr/>
        <a:lstStyle/>
        <a:p>
          <a:endParaRPr lang="en-US"/>
        </a:p>
      </dgm:t>
    </dgm:pt>
    <dgm:pt modelId="{C36A62F3-FF18-46EB-B6FB-23B6AEC31836}" type="sibTrans" cxnId="{D7FEBE44-AAB0-45BB-A415-94D21BEBA4A5}">
      <dgm:prSet/>
      <dgm:spPr/>
      <dgm:t>
        <a:bodyPr/>
        <a:lstStyle/>
        <a:p>
          <a:endParaRPr lang="en-US"/>
        </a:p>
      </dgm:t>
    </dgm:pt>
    <dgm:pt modelId="{5900247C-CF5B-4BE6-98A0-4B1966DE6930}">
      <dgm:prSet phldrT="[Text]" custT="1"/>
      <dgm:spPr/>
      <dgm:t>
        <a:bodyPr/>
        <a:lstStyle/>
        <a:p>
          <a:pPr>
            <a:buNone/>
          </a:pPr>
          <a:r>
            <a:rPr lang="en-US" sz="2800" dirty="0"/>
            <a:t>450,000 +</a:t>
          </a:r>
        </a:p>
      </dgm:t>
    </dgm:pt>
    <dgm:pt modelId="{3BC3D111-B7D1-46BA-9BBB-7D80E6CF0D55}" type="parTrans" cxnId="{9B0C49BF-49B8-4307-A7C3-4A015DA519A4}">
      <dgm:prSet/>
      <dgm:spPr/>
      <dgm:t>
        <a:bodyPr/>
        <a:lstStyle/>
        <a:p>
          <a:endParaRPr lang="en-US"/>
        </a:p>
      </dgm:t>
    </dgm:pt>
    <dgm:pt modelId="{966A3442-FE5C-4025-86F6-B6CE9304FE27}" type="sibTrans" cxnId="{9B0C49BF-49B8-4307-A7C3-4A015DA519A4}">
      <dgm:prSet/>
      <dgm:spPr/>
      <dgm:t>
        <a:bodyPr/>
        <a:lstStyle/>
        <a:p>
          <a:endParaRPr lang="en-US"/>
        </a:p>
      </dgm:t>
    </dgm:pt>
    <dgm:pt modelId="{8E1ED590-D10B-4919-85C6-3D3A98B6701A}">
      <dgm:prSet phldrT="[Text]" custT="1"/>
      <dgm:spPr>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gm:spPr>
      <dgm:t>
        <a:bodyPr spcFirstLastPara="0" vert="horz" wrap="square" lIns="49530" tIns="24765" rIns="49530" bIns="24765" numCol="1" spcCol="1270" anchor="ctr" anchorCtr="0"/>
        <a:lstStyle/>
        <a:p>
          <a:pPr>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gm:t>
    </dgm:pt>
    <dgm:pt modelId="{3BECE579-3FB6-4133-BB52-FD04C504F86F}" type="parTrans" cxnId="{7DC5CBFB-03A1-486B-88DC-2AB916FC1D4F}">
      <dgm:prSet/>
      <dgm:spPr/>
      <dgm:t>
        <a:bodyPr/>
        <a:lstStyle/>
        <a:p>
          <a:endParaRPr lang="en-US"/>
        </a:p>
      </dgm:t>
    </dgm:pt>
    <dgm:pt modelId="{4D495D74-A071-4A76-A28C-29F691CF331D}" type="sibTrans" cxnId="{7DC5CBFB-03A1-486B-88DC-2AB916FC1D4F}">
      <dgm:prSet/>
      <dgm:spPr/>
      <dgm:t>
        <a:bodyPr/>
        <a:lstStyle/>
        <a:p>
          <a:endParaRPr lang="en-US"/>
        </a:p>
      </dgm:t>
    </dgm:pt>
    <dgm:pt modelId="{CF2C1B68-60F6-44C6-9ED7-558055625EB7}">
      <dgm:prSet phldrT="[Text]" custT="1"/>
      <dgm:spPr/>
      <dgm:t>
        <a:bodyPr/>
        <a:lstStyle/>
        <a:p>
          <a:pPr>
            <a:buNone/>
          </a:pPr>
          <a:r>
            <a:rPr lang="fa-IR" sz="2800" dirty="0"/>
            <a:t>560</a:t>
          </a:r>
          <a:r>
            <a:rPr lang="en-US" sz="2800" dirty="0"/>
            <a:t> +</a:t>
          </a:r>
        </a:p>
      </dgm:t>
    </dgm:pt>
    <dgm:pt modelId="{8F89E0A6-77F2-46C6-81F8-C25C9E4E96D9}" type="parTrans" cxnId="{A1D1C4A1-C719-440D-8B7B-EF114509F260}">
      <dgm:prSet/>
      <dgm:spPr/>
      <dgm:t>
        <a:bodyPr/>
        <a:lstStyle/>
        <a:p>
          <a:endParaRPr lang="en-US"/>
        </a:p>
      </dgm:t>
    </dgm:pt>
    <dgm:pt modelId="{8AD43DDC-3BD9-456B-A183-70F91A6B1DA7}" type="sibTrans" cxnId="{A1D1C4A1-C719-440D-8B7B-EF114509F260}">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026FBD42-166E-4D50-BB40-0E6CC45CD5D1}" type="pres">
      <dgm:prSet presAssocID="{BF0928EF-0EF3-4E7B-9565-C06F089B682A}" presName="linNode" presStyleCnt="0"/>
      <dgm:spPr/>
    </dgm:pt>
    <dgm:pt modelId="{AFAF1B8D-B6E7-4E57-B97F-4B35F86A8683}" type="pres">
      <dgm:prSet presAssocID="{BF0928EF-0EF3-4E7B-9565-C06F089B682A}" presName="parentText" presStyleLbl="node1" presStyleIdx="0" presStyleCnt="4">
        <dgm:presLayoutVars>
          <dgm:chMax val="1"/>
          <dgm:bulletEnabled val="1"/>
        </dgm:presLayoutVars>
      </dgm:prSet>
      <dgm:spPr/>
    </dgm:pt>
    <dgm:pt modelId="{B297F64E-501F-4FA0-8D5F-EE72F0D379CF}" type="pres">
      <dgm:prSet presAssocID="{BF0928EF-0EF3-4E7B-9565-C06F089B682A}" presName="descendantText" presStyleLbl="alignAccFollowNode1" presStyleIdx="0" presStyleCnt="4">
        <dgm:presLayoutVars>
          <dgm:bulletEnabled val="1"/>
        </dgm:presLayoutVars>
      </dgm:prSet>
      <dgm:spPr/>
    </dgm:pt>
    <dgm:pt modelId="{BA9CA199-E9DE-4F29-855D-D90E97244371}" type="pres">
      <dgm:prSet presAssocID="{3D44A235-E486-49DD-9E23-80385FFB5688}"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1" presStyleCnt="4">
        <dgm:presLayoutVars>
          <dgm:chMax val="1"/>
          <dgm:bulletEnabled val="1"/>
        </dgm:presLayoutVars>
      </dgm:prSet>
      <dgm:spPr/>
    </dgm:pt>
    <dgm:pt modelId="{EFED500B-58B7-4168-930C-84D4911901E1}" type="pres">
      <dgm:prSet presAssocID="{289B0E12-8EDD-4C2D-A574-A1BD83D9F742}" presName="descendantText" presStyleLbl="alignAccFollowNode1" presStyleIdx="1" presStyleCnt="4">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2" presStyleCnt="4">
        <dgm:presLayoutVars>
          <dgm:chMax val="1"/>
          <dgm:bulletEnabled val="1"/>
        </dgm:presLayoutVars>
      </dgm:prSet>
      <dgm:spPr/>
    </dgm:pt>
    <dgm:pt modelId="{ED93BD0B-1783-4AD7-84F9-25523B1941C1}" type="pres">
      <dgm:prSet presAssocID="{A922B16F-6814-4451-ADA2-5F4651213E92}" presName="descendantText" presStyleLbl="alignAccFollowNode1" presStyleIdx="2"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3" presStyleCnt="4">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3" presStyleCnt="4">
        <dgm:presLayoutVars>
          <dgm:bulletEnabled val="1"/>
        </dgm:presLayoutVars>
      </dgm:prSet>
      <dgm:spPr/>
    </dgm:pt>
  </dgm:ptLst>
  <dgm:cxnLst>
    <dgm:cxn modelId="{B1F17440-4118-4A6C-B21F-612B3E941D8F}" type="presOf" srcId="{BF0928EF-0EF3-4E7B-9565-C06F089B682A}" destId="{AFAF1B8D-B6E7-4E57-B97F-4B35F86A8683}" srcOrd="0" destOrd="0" presId="urn:microsoft.com/office/officeart/2005/8/layout/vList5"/>
    <dgm:cxn modelId="{D7FEBE44-AAB0-45BB-A415-94D21BEBA4A5}" srcId="{A35DD026-1A1A-4E21-AD89-0FE1FB790C0F}" destId="{289B0E12-8EDD-4C2D-A574-A1BD83D9F742}" srcOrd="1"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ED70695A-0E3C-4AE5-A63D-44A7D526DC95}" type="presOf" srcId="{E1391CF1-289F-40A1-A8CE-7708920DF33A}" destId="{B297F64E-501F-4FA0-8D5F-EE72F0D379CF}" srcOrd="0" destOrd="0" presId="urn:microsoft.com/office/officeart/2005/8/layout/vList5"/>
    <dgm:cxn modelId="{5FEAD28D-DEC9-4ACC-9E49-5976872C12F3}" srcId="{A35DD026-1A1A-4E21-AD89-0FE1FB790C0F}" destId="{BF0928EF-0EF3-4E7B-9565-C06F089B682A}" srcOrd="0" destOrd="0" parTransId="{8914CEE7-BC69-44BE-98F7-C7EA467DC38C}" sibTransId="{3D44A235-E486-49DD-9E23-80385FFB5688}"/>
    <dgm:cxn modelId="{6CDFD78D-8542-4FA2-A168-7970D9FBDD79}" type="presOf" srcId="{A35DD026-1A1A-4E21-AD89-0FE1FB790C0F}" destId="{BE10A3E0-AF32-4339-82A9-B9007264D690}" srcOrd="0" destOrd="0" presId="urn:microsoft.com/office/officeart/2005/8/layout/vList5"/>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B9A3EFA9-2DF4-4BE3-9DC1-65E5EFD0CDA6}" srcId="{BF0928EF-0EF3-4E7B-9565-C06F089B682A}" destId="{E1391CF1-289F-40A1-A8CE-7708920DF33A}" srcOrd="0" destOrd="0" parTransId="{C66D54D9-0609-48E1-B3C3-00D0B6888D77}" sibTransId="{34C6AEA2-6BB5-4594-A66E-CA0F7A287DB0}"/>
    <dgm:cxn modelId="{9B0C49BF-49B8-4307-A7C3-4A015DA519A4}" srcId="{289B0E12-8EDD-4C2D-A574-A1BD83D9F742}" destId="{5900247C-CF5B-4BE6-98A0-4B1966DE6930}" srcOrd="0" destOrd="0" parTransId="{3BC3D111-B7D1-46BA-9BBB-7D80E6CF0D55}" sibTransId="{966A3442-FE5C-4025-86F6-B6CE9304FE27}"/>
    <dgm:cxn modelId="{EA5BA8CA-0663-45BD-B186-624F8F3B5CD9}" srcId="{A35DD026-1A1A-4E21-AD89-0FE1FB790C0F}" destId="{A922B16F-6814-4451-ADA2-5F4651213E92}" srcOrd="2" destOrd="0" parTransId="{A39A4730-0CD3-4DDF-9EDD-7CB2348FC083}" sibTransId="{4D14215A-C062-4837-8977-DD03C6F6B596}"/>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7DC5CBFB-03A1-486B-88DC-2AB916FC1D4F}" srcId="{A35DD026-1A1A-4E21-AD89-0FE1FB790C0F}" destId="{8E1ED590-D10B-4919-85C6-3D3A98B6701A}" srcOrd="3" destOrd="0" parTransId="{3BECE579-3FB6-4133-BB52-FD04C504F86F}" sibTransId="{4D495D74-A071-4A76-A28C-29F691CF331D}"/>
    <dgm:cxn modelId="{C1ABB083-4A71-4D3B-B9A5-EF2FC2109CE4}" type="presParOf" srcId="{BE10A3E0-AF32-4339-82A9-B9007264D690}" destId="{026FBD42-166E-4D50-BB40-0E6CC45CD5D1}" srcOrd="0" destOrd="0" presId="urn:microsoft.com/office/officeart/2005/8/layout/vList5"/>
    <dgm:cxn modelId="{A43F1688-C77F-4ECF-AD7C-5B6ACFD83587}" type="presParOf" srcId="{026FBD42-166E-4D50-BB40-0E6CC45CD5D1}" destId="{AFAF1B8D-B6E7-4E57-B97F-4B35F86A8683}" srcOrd="0" destOrd="0" presId="urn:microsoft.com/office/officeart/2005/8/layout/vList5"/>
    <dgm:cxn modelId="{8AE0DE30-C4BA-4B88-AA2D-1E1CCF1E8FEB}" type="presParOf" srcId="{026FBD42-166E-4D50-BB40-0E6CC45CD5D1}" destId="{B297F64E-501F-4FA0-8D5F-EE72F0D379CF}" srcOrd="1" destOrd="0" presId="urn:microsoft.com/office/officeart/2005/8/layout/vList5"/>
    <dgm:cxn modelId="{20B12976-37AF-4790-850C-7D3EF6157F2D}" type="presParOf" srcId="{BE10A3E0-AF32-4339-82A9-B9007264D690}" destId="{BA9CA199-E9DE-4F29-855D-D90E97244371}" srcOrd="1" destOrd="0" presId="urn:microsoft.com/office/officeart/2005/8/layout/vList5"/>
    <dgm:cxn modelId="{59D56882-67E8-4AF9-B5D2-298EF8A4ABA4}" type="presParOf" srcId="{BE10A3E0-AF32-4339-82A9-B9007264D690}" destId="{D57E7665-195B-428C-A93B-E6A2793E8C6C}" srcOrd="2"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3" destOrd="0" presId="urn:microsoft.com/office/officeart/2005/8/layout/vList5"/>
    <dgm:cxn modelId="{4D905CF1-43B8-4F3B-A93B-36D59562F433}" type="presParOf" srcId="{BE10A3E0-AF32-4339-82A9-B9007264D690}" destId="{472E4A30-5579-409E-B7EF-0A5A64FC56F6}" srcOrd="4"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5" destOrd="0" presId="urn:microsoft.com/office/officeart/2005/8/layout/vList5"/>
    <dgm:cxn modelId="{29C70650-A977-442C-80BA-7EB8793D899F}" type="presParOf" srcId="{BE10A3E0-AF32-4339-82A9-B9007264D690}" destId="{8A89AC67-A15E-4159-896B-347B8F0EDF91}" srcOrd="6"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chemeClr val="accent5">
            <a:hueOff val="1771018"/>
            <a:satOff val="-761"/>
            <a:lumOff val="-352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chemeClr val="accent5">
            <a:hueOff val="3542036"/>
            <a:satOff val="-1523"/>
            <a:lumOff val="-705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7F64E-501F-4FA0-8D5F-EE72F0D379CF}">
      <dsp:nvSpPr>
        <dsp:cNvPr id="0" name=""/>
        <dsp:cNvSpPr/>
      </dsp:nvSpPr>
      <dsp:spPr>
        <a:xfrm rot="16200000">
          <a:off x="1168316" y="-1117994"/>
          <a:ext cx="394375" cy="2731008"/>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20,000 +</a:t>
          </a:r>
        </a:p>
      </dsp:txBody>
      <dsp:txXfrm rot="5400000">
        <a:off x="19252" y="69574"/>
        <a:ext cx="2711756" cy="355871"/>
      </dsp:txXfrm>
    </dsp:sp>
    <dsp:sp modelId="{AFAF1B8D-B6E7-4E57-B97F-4B35F86A8683}">
      <dsp:nvSpPr>
        <dsp:cNvPr id="0" name=""/>
        <dsp:cNvSpPr/>
      </dsp:nvSpPr>
      <dsp:spPr>
        <a:xfrm>
          <a:off x="2731008" y="1024"/>
          <a:ext cx="1536192" cy="4929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تعداد کل محصولات</a:t>
          </a:r>
          <a:endParaRPr lang="en-US" sz="1300" kern="1200" dirty="0"/>
        </a:p>
      </dsp:txBody>
      <dsp:txXfrm>
        <a:off x="2755073" y="25089"/>
        <a:ext cx="1488062" cy="444839"/>
      </dsp:txXfrm>
    </dsp:sp>
    <dsp:sp modelId="{EFED500B-58B7-4168-930C-84D4911901E1}">
      <dsp:nvSpPr>
        <dsp:cNvPr id="0" name=""/>
        <dsp:cNvSpPr/>
      </dsp:nvSpPr>
      <dsp:spPr>
        <a:xfrm rot="16200000">
          <a:off x="1168316" y="-600376"/>
          <a:ext cx="394375" cy="2731008"/>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450,000 +</a:t>
          </a:r>
        </a:p>
      </dsp:txBody>
      <dsp:txXfrm rot="5400000">
        <a:off x="19252" y="587192"/>
        <a:ext cx="2711756" cy="355871"/>
      </dsp:txXfrm>
    </dsp:sp>
    <dsp:sp modelId="{9ECA73F4-8A09-4668-B118-3B8FC09F03ED}">
      <dsp:nvSpPr>
        <dsp:cNvPr id="0" name=""/>
        <dsp:cNvSpPr/>
      </dsp:nvSpPr>
      <dsp:spPr>
        <a:xfrm>
          <a:off x="2731008" y="518643"/>
          <a:ext cx="1536192" cy="49296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a:t>تعداد کل فاکتورها</a:t>
          </a:r>
          <a:endParaRPr lang="en-US" sz="1300" kern="1200" dirty="0"/>
        </a:p>
      </dsp:txBody>
      <dsp:txXfrm>
        <a:off x="2755073" y="542708"/>
        <a:ext cx="1488062" cy="444839"/>
      </dsp:txXfrm>
    </dsp:sp>
    <dsp:sp modelId="{ED93BD0B-1783-4AD7-84F9-25523B1941C1}">
      <dsp:nvSpPr>
        <dsp:cNvPr id="0" name=""/>
        <dsp:cNvSpPr/>
      </dsp:nvSpPr>
      <dsp:spPr>
        <a:xfrm rot="16200000">
          <a:off x="1168316" y="-82757"/>
          <a:ext cx="394375" cy="2731008"/>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9.7 B+</a:t>
          </a:r>
        </a:p>
      </dsp:txBody>
      <dsp:txXfrm rot="5400000">
        <a:off x="19252" y="1104811"/>
        <a:ext cx="2711756" cy="355871"/>
      </dsp:txXfrm>
    </dsp:sp>
    <dsp:sp modelId="{9DB16810-82A4-4AED-B5DD-B623E2064468}">
      <dsp:nvSpPr>
        <dsp:cNvPr id="0" name=""/>
        <dsp:cNvSpPr/>
      </dsp:nvSpPr>
      <dsp:spPr>
        <a:xfrm>
          <a:off x="2731008" y="1036261"/>
          <a:ext cx="1536192" cy="49296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جمع کل فروش</a:t>
          </a:r>
          <a:endParaRPr lang="en-US" sz="1300" kern="1200" dirty="0"/>
        </a:p>
      </dsp:txBody>
      <dsp:txXfrm>
        <a:off x="2755073" y="1060326"/>
        <a:ext cx="1488062" cy="444839"/>
      </dsp:txXfrm>
    </dsp:sp>
    <dsp:sp modelId="{5B3E4F1C-5E19-4B23-8FFD-5B2203BCAFC7}">
      <dsp:nvSpPr>
        <dsp:cNvPr id="0" name=""/>
        <dsp:cNvSpPr/>
      </dsp:nvSpPr>
      <dsp:spPr>
        <a:xfrm rot="16200000">
          <a:off x="1168316" y="434860"/>
          <a:ext cx="394375" cy="2731008"/>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fa-IR" sz="2800" kern="1200" dirty="0"/>
            <a:t>560</a:t>
          </a:r>
          <a:r>
            <a:rPr lang="en-US" sz="2800" kern="1200" dirty="0"/>
            <a:t> +</a:t>
          </a:r>
        </a:p>
      </dsp:txBody>
      <dsp:txXfrm rot="5400000">
        <a:off x="19252" y="1622428"/>
        <a:ext cx="2711756" cy="355871"/>
      </dsp:txXfrm>
    </dsp:sp>
    <dsp:sp modelId="{E330E993-8214-4602-8195-133D882DF2BA}">
      <dsp:nvSpPr>
        <dsp:cNvPr id="0" name=""/>
        <dsp:cNvSpPr/>
      </dsp:nvSpPr>
      <dsp:spPr>
        <a:xfrm>
          <a:off x="2731008" y="1553880"/>
          <a:ext cx="1536192" cy="492969"/>
        </a:xfrm>
        <a:prstGeom prst="roundRect">
          <a:avLst/>
        </a:prstGeom>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sp:txBody>
      <dsp:txXfrm>
        <a:off x="2755073" y="1577945"/>
        <a:ext cx="1488062" cy="4448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2021-05-10</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17</a:t>
            </a:fld>
            <a:endParaRPr lang="en-US"/>
          </a:p>
        </p:txBody>
      </p:sp>
    </p:spTree>
    <p:extLst>
      <p:ext uri="{BB962C8B-B14F-4D97-AF65-F5344CB8AC3E}">
        <p14:creationId xmlns:p14="http://schemas.microsoft.com/office/powerpoint/2010/main" val="3536382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IRANSans" panose="020B0506030804020204" pitchFamily="34" charset="-78"/>
                <a:cs typeface="IRANSans" panose="020B0506030804020204" pitchFamily="34" charset="-78"/>
              </a:rPr>
              <a:t>CAGR</a:t>
            </a:r>
            <a:r>
              <a:rPr lang="en-US" b="0" i="0" dirty="0">
                <a:solidFill>
                  <a:srgbClr val="202122"/>
                </a:solidFill>
                <a:effectLst/>
                <a:latin typeface="IRANSans" panose="020B0506030804020204" pitchFamily="34" charset="-78"/>
                <a:cs typeface="IRANSans" panose="020B0506030804020204" pitchFamily="34" charset="-78"/>
              </a:rPr>
              <a:t> - Compound annual growth rate</a:t>
            </a:r>
          </a:p>
          <a:p>
            <a:pPr algn="l"/>
            <a:r>
              <a:rPr lang="en-US" b="1" i="0" dirty="0">
                <a:solidFill>
                  <a:srgbClr val="292929"/>
                </a:solidFill>
                <a:effectLst/>
                <a:latin typeface="charter"/>
              </a:rPr>
              <a:t>---</a:t>
            </a:r>
          </a:p>
          <a:p>
            <a:pPr algn="l"/>
            <a:r>
              <a:rPr lang="en-US" b="1" i="0" dirty="0">
                <a:solidFill>
                  <a:srgbClr val="292929"/>
                </a:solidFill>
                <a:effectLst/>
                <a:latin typeface="charter"/>
              </a:rPr>
              <a:t>PAM - </a:t>
            </a:r>
            <a:r>
              <a:rPr lang="en-US" b="0" i="0" dirty="0">
                <a:solidFill>
                  <a:srgbClr val="292929"/>
                </a:solidFill>
                <a:effectLst/>
                <a:latin typeface="charter"/>
              </a:rPr>
              <a:t>potential available market</a:t>
            </a:r>
          </a:p>
          <a:p>
            <a:pPr algn="l"/>
            <a:r>
              <a:rPr lang="en-US" b="1" i="0" dirty="0">
                <a:solidFill>
                  <a:srgbClr val="292929"/>
                </a:solidFill>
                <a:effectLst/>
                <a:latin typeface="charter"/>
              </a:rPr>
              <a:t>TAM -</a:t>
            </a:r>
            <a:r>
              <a:rPr lang="en-US" b="0" i="0" dirty="0">
                <a:solidFill>
                  <a:srgbClr val="292929"/>
                </a:solidFill>
                <a:effectLst/>
                <a:latin typeface="charter"/>
              </a:rPr>
              <a:t> total addressable/available market</a:t>
            </a:r>
          </a:p>
          <a:p>
            <a:pPr algn="l"/>
            <a:r>
              <a:rPr lang="en-US" b="1" i="0" dirty="0">
                <a:solidFill>
                  <a:srgbClr val="292929"/>
                </a:solidFill>
                <a:effectLst/>
                <a:latin typeface="charter"/>
              </a:rPr>
              <a:t>SAM</a:t>
            </a:r>
            <a:r>
              <a:rPr lang="en-US" b="0" i="0" dirty="0">
                <a:solidFill>
                  <a:srgbClr val="292929"/>
                </a:solidFill>
                <a:effectLst/>
                <a:latin typeface="charter"/>
              </a:rPr>
              <a:t> - serviceable available market</a:t>
            </a:r>
          </a:p>
          <a:p>
            <a:pPr algn="l"/>
            <a:r>
              <a:rPr lang="en-US" b="1" i="0" dirty="0">
                <a:solidFill>
                  <a:srgbClr val="292929"/>
                </a:solidFill>
                <a:effectLst/>
                <a:latin typeface="charter"/>
              </a:rPr>
              <a:t>SOM</a:t>
            </a:r>
            <a:r>
              <a:rPr lang="en-US" b="0" i="0" dirty="0">
                <a:solidFill>
                  <a:srgbClr val="292929"/>
                </a:solidFill>
                <a:effectLst/>
                <a:latin typeface="charter"/>
              </a:rPr>
              <a:t> - serviceable and obtainable market</a:t>
            </a:r>
            <a:br>
              <a:rPr lang="en-US" b="0" i="0" dirty="0">
                <a:solidFill>
                  <a:srgbClr val="292929"/>
                </a:solidFill>
                <a:effectLst/>
                <a:latin typeface="charter"/>
              </a:rPr>
            </a:b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Arial" panose="020B0604020202020204" pitchFamily="34" charset="0"/>
              </a:rPr>
              <a:t>MRR </a:t>
            </a:r>
            <a:r>
              <a:rPr lang="en-US" b="0" i="0" dirty="0">
                <a:solidFill>
                  <a:srgbClr val="202122"/>
                </a:solidFill>
                <a:effectLst/>
                <a:latin typeface="Arial" panose="020B0604020202020204" pitchFamily="34" charset="0"/>
              </a:rPr>
              <a:t>- Monthly Recurring Revenue</a:t>
            </a:r>
          </a:p>
          <a:p>
            <a:pPr algn="l"/>
            <a:r>
              <a:rPr lang="en-US" b="1" i="0" dirty="0">
                <a:solidFill>
                  <a:srgbClr val="292929"/>
                </a:solidFill>
                <a:effectLst/>
                <a:latin typeface="charter"/>
              </a:rPr>
              <a:t>ARR</a:t>
            </a:r>
            <a:r>
              <a:rPr lang="en-US" b="0" i="0" dirty="0">
                <a:solidFill>
                  <a:srgbClr val="292929"/>
                </a:solidFill>
                <a:effectLst/>
                <a:latin typeface="charter"/>
              </a:rPr>
              <a:t> - </a:t>
            </a:r>
            <a:r>
              <a:rPr lang="en-US" b="0" i="0" dirty="0">
                <a:solidFill>
                  <a:srgbClr val="202122"/>
                </a:solidFill>
                <a:effectLst/>
                <a:latin typeface="Arial" panose="020B0604020202020204" pitchFamily="34" charset="0"/>
              </a:rPr>
              <a:t>Annual Recurring Revenue</a:t>
            </a:r>
          </a:p>
          <a:p>
            <a:pPr algn="l"/>
            <a:r>
              <a:rPr lang="en-US" b="0" i="0" dirty="0">
                <a:solidFill>
                  <a:srgbClr val="202122"/>
                </a:solidFill>
                <a:effectLst/>
                <a:latin typeface="Arial" panose="020B0604020202020204" pitchFamily="34" charset="0"/>
              </a:rPr>
              <a:t>---</a:t>
            </a:r>
            <a:br>
              <a:rPr lang="en-US" b="0" i="0" dirty="0">
                <a:solidFill>
                  <a:srgbClr val="292929"/>
                </a:solidFill>
                <a:effectLst/>
                <a:latin typeface="charter"/>
              </a:rPr>
            </a:br>
            <a:r>
              <a:rPr lang="en-US" b="0" i="0" dirty="0">
                <a:solidFill>
                  <a:srgbClr val="292929"/>
                </a:solidFill>
                <a:effectLst/>
                <a:latin typeface="charter"/>
              </a:rPr>
              <a:t>Shopify Founded </a:t>
            </a:r>
            <a:r>
              <a:rPr lang="en-US" b="0" i="0" u="none" dirty="0">
                <a:solidFill>
                  <a:srgbClr val="292929"/>
                </a:solidFill>
                <a:effectLst/>
                <a:latin typeface="charter"/>
              </a:rPr>
              <a:t>2006</a:t>
            </a:r>
          </a:p>
          <a:p>
            <a:pPr algn="l"/>
            <a:r>
              <a:rPr lang="en-US" b="0" i="0" u="none" dirty="0">
                <a:solidFill>
                  <a:srgbClr val="292929"/>
                </a:solidFill>
                <a:effectLst/>
                <a:latin typeface="charter"/>
              </a:rPr>
              <a:t>2012 </a:t>
            </a:r>
            <a:r>
              <a:rPr lang="en-US" b="1" i="0" u="none" dirty="0">
                <a:solidFill>
                  <a:srgbClr val="292929"/>
                </a:solidFill>
                <a:effectLst/>
                <a:latin typeface="charter"/>
              </a:rPr>
              <a:t>1.1M, </a:t>
            </a:r>
            <a:r>
              <a:rPr lang="en-US" b="0" i="0" u="none" dirty="0">
                <a:solidFill>
                  <a:srgbClr val="292929"/>
                </a:solidFill>
                <a:effectLst/>
                <a:latin typeface="charter"/>
              </a:rPr>
              <a:t>2015 </a:t>
            </a:r>
            <a:r>
              <a:rPr lang="en-US" b="1" i="0" u="none" dirty="0">
                <a:solidFill>
                  <a:srgbClr val="292929"/>
                </a:solidFill>
                <a:effectLst/>
                <a:latin typeface="charter"/>
              </a:rPr>
              <a:t>7.5M</a:t>
            </a:r>
            <a:r>
              <a:rPr lang="en-US" b="0" i="0" u="none" dirty="0">
                <a:solidFill>
                  <a:srgbClr val="292929"/>
                </a:solidFill>
                <a:effectLst/>
                <a:latin typeface="charter"/>
              </a:rPr>
              <a:t>, 2020 </a:t>
            </a:r>
            <a:r>
              <a:rPr lang="en-US" b="1" i="0" u="none" dirty="0">
                <a:solidFill>
                  <a:srgbClr val="292929"/>
                </a:solidFill>
                <a:effectLst/>
                <a:latin typeface="charter"/>
              </a:rPr>
              <a:t>82M</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2012-2015 </a:t>
            </a:r>
            <a:r>
              <a:rPr lang="en-US" b="1" i="0" dirty="0">
                <a:solidFill>
                  <a:srgbClr val="292929"/>
                </a:solidFill>
                <a:effectLst/>
                <a:latin typeface="charter"/>
              </a:rPr>
              <a:t>90%</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2015-2020 </a:t>
            </a:r>
            <a:r>
              <a:rPr lang="en-US" b="1" i="0" dirty="0">
                <a:solidFill>
                  <a:srgbClr val="292929"/>
                </a:solidFill>
                <a:effectLst/>
                <a:latin typeface="charter"/>
              </a:rPr>
              <a:t>50%</a:t>
            </a:r>
            <a:br>
              <a:rPr lang="en-US" b="1" i="0" dirty="0">
                <a:solidFill>
                  <a:srgbClr val="292929"/>
                </a:solidFill>
                <a:effectLst/>
                <a:latin typeface="charter"/>
              </a:rPr>
            </a:br>
            <a:endParaRPr lang="en-US" b="1"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5</a:t>
            </a:fld>
            <a:endParaRPr lang="en-US"/>
          </a:p>
        </p:txBody>
      </p:sp>
    </p:spTree>
    <p:extLst>
      <p:ext uri="{BB962C8B-B14F-4D97-AF65-F5344CB8AC3E}">
        <p14:creationId xmlns:p14="http://schemas.microsoft.com/office/powerpoint/2010/main" val="28686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Consistent Revenue Growth </a:t>
            </a:r>
          </a:p>
        </p:txBody>
      </p:sp>
      <p:sp>
        <p:nvSpPr>
          <p:cNvPr id="4" name="Slide Number Placeholder 3"/>
          <p:cNvSpPr>
            <a:spLocks noGrp="1"/>
          </p:cNvSpPr>
          <p:nvPr>
            <p:ph type="sldNum" sz="quarter" idx="5"/>
          </p:nvPr>
        </p:nvSpPr>
        <p:spPr/>
        <p:txBody>
          <a:bodyPr/>
          <a:lstStyle/>
          <a:p>
            <a:fld id="{EC29E1AC-3210-4C03-93DF-294BFDB0FAF7}" type="slidenum">
              <a:rPr lang="en-US" smtClean="0"/>
              <a:t>6</a:t>
            </a:fld>
            <a:endParaRPr lang="en-US"/>
          </a:p>
        </p:txBody>
      </p:sp>
    </p:spTree>
    <p:extLst>
      <p:ext uri="{BB962C8B-B14F-4D97-AF65-F5344CB8AC3E}">
        <p14:creationId xmlns:p14="http://schemas.microsoft.com/office/powerpoint/2010/main" val="394769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7</a:t>
            </a:fld>
            <a:endParaRPr lang="en-US"/>
          </a:p>
        </p:txBody>
      </p:sp>
    </p:spTree>
    <p:extLst>
      <p:ext uri="{BB962C8B-B14F-4D97-AF65-F5344CB8AC3E}">
        <p14:creationId xmlns:p14="http://schemas.microsoft.com/office/powerpoint/2010/main" val="42473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14</a:t>
            </a:fld>
            <a:endParaRPr lang="en-US"/>
          </a:p>
        </p:txBody>
      </p:sp>
    </p:spTree>
    <p:extLst>
      <p:ext uri="{BB962C8B-B14F-4D97-AF65-F5344CB8AC3E}">
        <p14:creationId xmlns:p14="http://schemas.microsoft.com/office/powerpoint/2010/main" val="277381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15</a:t>
            </a:fld>
            <a:endParaRPr lang="en-US"/>
          </a:p>
        </p:txBody>
      </p:sp>
    </p:spTree>
    <p:extLst>
      <p:ext uri="{BB962C8B-B14F-4D97-AF65-F5344CB8AC3E}">
        <p14:creationId xmlns:p14="http://schemas.microsoft.com/office/powerpoint/2010/main" val="151532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slide" Target="slide1.xml"/><Relationship Id="rId26" Type="http://schemas.openxmlformats.org/officeDocument/2006/relationships/slide" Target="slide12.xml"/><Relationship Id="rId3" Type="http://schemas.openxmlformats.org/officeDocument/2006/relationships/image" Target="../media/image25.png"/><Relationship Id="rId21" Type="http://schemas.openxmlformats.org/officeDocument/2006/relationships/slide" Target="slide4.xml"/><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slide" Target="slide10.xml"/><Relationship Id="rId33" Type="http://schemas.openxmlformats.org/officeDocument/2006/relationships/slide" Target="slide19.xml"/><Relationship Id="rId2" Type="http://schemas.openxmlformats.org/officeDocument/2006/relationships/image" Target="../media/image24.png"/><Relationship Id="rId16" Type="http://schemas.openxmlformats.org/officeDocument/2006/relationships/image" Target="../media/image38.png"/><Relationship Id="rId20" Type="http://schemas.openxmlformats.org/officeDocument/2006/relationships/slide" Target="slide3.xml"/><Relationship Id="rId29"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slide" Target="slide9.xml"/><Relationship Id="rId32" Type="http://schemas.openxmlformats.org/officeDocument/2006/relationships/slide" Target="slide18.xml"/><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slide" Target="slide8.xml"/><Relationship Id="rId28" Type="http://schemas.openxmlformats.org/officeDocument/2006/relationships/slide" Target="slide14.xml"/><Relationship Id="rId10" Type="http://schemas.openxmlformats.org/officeDocument/2006/relationships/image" Target="../media/image32.png"/><Relationship Id="rId19" Type="http://schemas.openxmlformats.org/officeDocument/2006/relationships/slide" Target="slide2.xml"/><Relationship Id="rId31" Type="http://schemas.openxmlformats.org/officeDocument/2006/relationships/slide" Target="slide17.xml"/><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slide" Target="slide5.xml"/><Relationship Id="rId27" Type="http://schemas.openxmlformats.org/officeDocument/2006/relationships/slide" Target="slide13.xml"/><Relationship Id="rId30" Type="http://schemas.openxmlformats.org/officeDocument/2006/relationships/slide" Target="slide16.xml"/><Relationship Id="rId8"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globenewswire.com/news-release/2020/10/13/2107582/0/en/Global-Digital-Commerce-Platform-Market-Trajectory-Analytics-2012-2019-2020-2027.html" TargetMode="External"/><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chart" Target="../charts/chart2.xml"/><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492443"/>
          </a:xfrm>
          <a:prstGeom prst="rect">
            <a:avLst/>
          </a:prstGeom>
          <a:noFill/>
        </p:spPr>
        <p:txBody>
          <a:bodyPr wrap="square" rtlCol="0">
            <a:spAutoFit/>
          </a:bodyPr>
          <a:lstStyle/>
          <a:p>
            <a:pPr rtl="1"/>
            <a:r>
              <a:rPr lang="fa-IR" sz="1300" dirty="0">
                <a:solidFill>
                  <a:schemeClr val="bg1">
                    <a:lumMod val="95000"/>
                  </a:schemeClr>
                </a:solidFill>
              </a:rPr>
              <a:t>اردیبهشت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sp>
        <p:nvSpPr>
          <p:cNvPr id="3" name="Content Placeholder 2">
            <a:extLst>
              <a:ext uri="{FF2B5EF4-FFF2-40B4-BE49-F238E27FC236}">
                <a16:creationId xmlns:a16="http://schemas.microsoft.com/office/drawing/2014/main" id="{E54C571F-BC54-41C3-80D4-2B49DEB9574A}"/>
              </a:ext>
            </a:extLst>
          </p:cNvPr>
          <p:cNvSpPr>
            <a:spLocks noGrp="1"/>
          </p:cNvSpPr>
          <p:nvPr>
            <p:ph idx="1"/>
          </p:nvPr>
        </p:nvSpPr>
        <p:spPr/>
        <p:txBody>
          <a:bodyPr/>
          <a:lstStyle/>
          <a:p>
            <a:r>
              <a:rPr lang="fa-IR" dirty="0"/>
              <a:t>مزیت رقابتی</a:t>
            </a:r>
          </a:p>
          <a:p>
            <a:r>
              <a:rPr lang="fa-IR" dirty="0"/>
              <a:t>بیزینس مدل یا روش کسب درآمد</a:t>
            </a:r>
          </a:p>
          <a:p>
            <a:r>
              <a:rPr lang="fa-IR" dirty="0"/>
              <a:t>مارکتینگ و روش فروش</a:t>
            </a:r>
            <a:endParaRPr lang="en-US" dirty="0"/>
          </a:p>
        </p:txBody>
      </p:sp>
    </p:spTree>
    <p:extLst>
      <p:ext uri="{BB962C8B-B14F-4D97-AF65-F5344CB8AC3E}">
        <p14:creationId xmlns:p14="http://schemas.microsoft.com/office/powerpoint/2010/main" val="3074796233"/>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46-0407-4448-AE11-8A242789819B}"/>
              </a:ext>
            </a:extLst>
          </p:cNvPr>
          <p:cNvSpPr>
            <a:spLocks noGrp="1"/>
          </p:cNvSpPr>
          <p:nvPr>
            <p:ph type="title"/>
          </p:nvPr>
        </p:nvSpPr>
        <p:spPr/>
        <p:txBody>
          <a:bodyPr/>
          <a:lstStyle/>
          <a:p>
            <a:r>
              <a:rPr lang="fa-IR" dirty="0"/>
              <a:t>نگاه بلندمدت</a:t>
            </a:r>
            <a:endParaRPr lang="en-US" dirty="0"/>
          </a:p>
        </p:txBody>
      </p:sp>
      <p:sp>
        <p:nvSpPr>
          <p:cNvPr id="3" name="Content Placeholder 2">
            <a:extLst>
              <a:ext uri="{FF2B5EF4-FFF2-40B4-BE49-F238E27FC236}">
                <a16:creationId xmlns:a16="http://schemas.microsoft.com/office/drawing/2014/main" id="{80241BC9-3514-4B6E-B5F8-E92F0419A0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396824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sp>
        <p:nvSpPr>
          <p:cNvPr id="3" name="Content Placeholder 2">
            <a:extLst>
              <a:ext uri="{FF2B5EF4-FFF2-40B4-BE49-F238E27FC236}">
                <a16:creationId xmlns:a16="http://schemas.microsoft.com/office/drawing/2014/main" id="{46F6534D-E736-4D33-B628-2F504052D3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197967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3" name="Content Placeholder 2">
            <a:extLst>
              <a:ext uri="{FF2B5EF4-FFF2-40B4-BE49-F238E27FC236}">
                <a16:creationId xmlns:a16="http://schemas.microsoft.com/office/drawing/2014/main" id="{092DD4A4-12C4-4972-9756-B15D521CB5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952697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ctrTitle"/>
          </p:nvPr>
        </p:nvSpPr>
        <p:spPr/>
        <p:txBody>
          <a:bodyPr>
            <a:normAutofit/>
          </a:bodyPr>
          <a:lstStyle/>
          <a:p>
            <a:r>
              <a:rPr lang="fa-IR" sz="4400" b="0" dirty="0"/>
              <a:t>بزرگ‌ترین پلتفرم تجارت الکترونیک جهان</a:t>
            </a:r>
            <a:endParaRPr lang="en-US" sz="4400" b="0"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type="subTitle" idx="1"/>
          </p:nvPr>
        </p:nvSpPr>
        <p:spPr/>
        <p:txBody>
          <a:bodyPr>
            <a:normAutofit/>
          </a:bodyPr>
          <a:lstStyle/>
          <a:p>
            <a:pPr marL="45720" indent="0" algn="ctr">
              <a:buNone/>
            </a:pPr>
            <a:r>
              <a:rPr lang="fa-IR" sz="4400" dirty="0">
                <a:effectLst/>
                <a:ea typeface="IRANYekan" panose="020B0506030804020204" pitchFamily="34" charset="-78"/>
                <a:cs typeface="IRANYekan" panose="020B0506030804020204" pitchFamily="34" charset="-78"/>
              </a:rPr>
              <a:t>ماموریت </a:t>
            </a:r>
            <a:r>
              <a:rPr lang="fa-IR" sz="4400" dirty="0">
                <a:ea typeface="IRANYekan" panose="020B0506030804020204" pitchFamily="34" charset="-78"/>
                <a:cs typeface="IRANYekan" panose="020B0506030804020204" pitchFamily="34" charset="-78"/>
              </a:rPr>
              <a:t>جیبرس</a:t>
            </a:r>
            <a:endParaRPr lang="fa-IR" sz="4400" dirty="0">
              <a:effectLst/>
              <a:ea typeface="IRANYekan" panose="020B0506030804020204" pitchFamily="34" charset="-78"/>
              <a:cs typeface="IRANYekan" panose="020B0506030804020204" pitchFamily="34" charset="-78"/>
            </a:endParaRPr>
          </a:p>
        </p:txBody>
      </p:sp>
    </p:spTree>
    <p:extLst>
      <p:ext uri="{BB962C8B-B14F-4D97-AF65-F5344CB8AC3E}">
        <p14:creationId xmlns:p14="http://schemas.microsoft.com/office/powerpoint/2010/main" val="381986112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361B-7244-4C25-AFDB-1BFA5464214E}"/>
              </a:ext>
            </a:extLst>
          </p:cNvPr>
          <p:cNvSpPr>
            <a:spLocks noGrp="1"/>
          </p:cNvSpPr>
          <p:nvPr>
            <p:ph type="title"/>
          </p:nvPr>
        </p:nvSpPr>
        <p:spPr/>
        <p:txBody>
          <a:bodyPr/>
          <a:lstStyle/>
          <a:p>
            <a:r>
              <a:rPr lang="fa-IR" dirty="0"/>
              <a:t>پیش بینی مالی</a:t>
            </a:r>
            <a:endParaRPr lang="en-US" dirty="0"/>
          </a:p>
        </p:txBody>
      </p:sp>
      <p:sp>
        <p:nvSpPr>
          <p:cNvPr id="3" name="Content Placeholder 2">
            <a:extLst>
              <a:ext uri="{FF2B5EF4-FFF2-40B4-BE49-F238E27FC236}">
                <a16:creationId xmlns:a16="http://schemas.microsoft.com/office/drawing/2014/main" id="{59D86E9E-6883-496F-925A-355E3D0A4A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1857419"/>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AE9E-A8AD-4894-BC43-63F3564DE479}"/>
              </a:ext>
            </a:extLst>
          </p:cNvPr>
          <p:cNvSpPr>
            <a:spLocks noGrp="1"/>
          </p:cNvSpPr>
          <p:nvPr>
            <p:ph type="title"/>
          </p:nvPr>
        </p:nvSpPr>
        <p:spPr/>
        <p:txBody>
          <a:bodyPr/>
          <a:lstStyle/>
          <a:p>
            <a:r>
              <a:rPr lang="fa-IR" dirty="0"/>
              <a:t>سرمایه موردنیاز</a:t>
            </a:r>
            <a:endParaRPr lang="en-US" dirty="0"/>
          </a:p>
        </p:txBody>
      </p:sp>
      <p:sp>
        <p:nvSpPr>
          <p:cNvPr id="3" name="Content Placeholder 2">
            <a:extLst>
              <a:ext uri="{FF2B5EF4-FFF2-40B4-BE49-F238E27FC236}">
                <a16:creationId xmlns:a16="http://schemas.microsoft.com/office/drawing/2014/main" id="{15F7D831-E496-4504-9E71-87A60A269D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152355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محل استفاده از سرمایه تامین شده</a:t>
            </a:r>
            <a:endParaRPr lang="en-US" dirty="0"/>
          </a:p>
        </p:txBody>
      </p:sp>
      <p:sp>
        <p:nvSpPr>
          <p:cNvPr id="3" name="Content Placeholder 2">
            <a:extLst>
              <a:ext uri="{FF2B5EF4-FFF2-40B4-BE49-F238E27FC236}">
                <a16:creationId xmlns:a16="http://schemas.microsoft.com/office/drawing/2014/main" id="{2754D455-BEBD-4CC9-A815-4C111FA323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933723"/>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4F0C-D55A-4293-A3D0-E7A9B00C04D1}"/>
              </a:ext>
            </a:extLst>
          </p:cNvPr>
          <p:cNvSpPr>
            <a:spLocks noGrp="1"/>
          </p:cNvSpPr>
          <p:nvPr>
            <p:ph type="title"/>
          </p:nvPr>
        </p:nvSpPr>
        <p:spPr/>
        <p:txBody>
          <a:bodyPr/>
          <a:lstStyle/>
          <a:p>
            <a:r>
              <a:rPr lang="fa-IR" dirty="0"/>
              <a:t>سپاس</a:t>
            </a:r>
            <a:endParaRPr lang="en-US" dirty="0"/>
          </a:p>
        </p:txBody>
      </p:sp>
      <p:sp>
        <p:nvSpPr>
          <p:cNvPr id="3" name="Content Placeholder 2">
            <a:extLst>
              <a:ext uri="{FF2B5EF4-FFF2-40B4-BE49-F238E27FC236}">
                <a16:creationId xmlns:a16="http://schemas.microsoft.com/office/drawing/2014/main" id="{5D9013ED-7863-46BD-AAB7-9699CA9C9EA2}"/>
              </a:ext>
            </a:extLst>
          </p:cNvPr>
          <p:cNvSpPr>
            <a:spLocks noGrp="1"/>
          </p:cNvSpPr>
          <p:nvPr>
            <p:ph idx="1"/>
          </p:nvPr>
        </p:nvSpPr>
        <p:spPr/>
        <p:txBody>
          <a:bodyPr/>
          <a:lstStyle/>
          <a:p>
            <a:r>
              <a:rPr lang="fa-IR" dirty="0"/>
              <a:t>درصد</a:t>
            </a:r>
          </a:p>
          <a:p>
            <a:r>
              <a:rPr lang="fa-IR" dirty="0"/>
              <a:t>مبلغ</a:t>
            </a:r>
          </a:p>
          <a:p>
            <a:r>
              <a:rPr lang="fa-IR" dirty="0"/>
              <a:t>سایر سرمایه‌گذاران</a:t>
            </a:r>
          </a:p>
        </p:txBody>
      </p:sp>
    </p:spTree>
    <p:extLst>
      <p:ext uri="{BB962C8B-B14F-4D97-AF65-F5344CB8AC3E}">
        <p14:creationId xmlns:p14="http://schemas.microsoft.com/office/powerpoint/2010/main" val="7318129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2C8E-8FDB-42E3-BA0F-9024C8C771A9}"/>
              </a:ext>
            </a:extLst>
          </p:cNvPr>
          <p:cNvSpPr>
            <a:spLocks noGrp="1"/>
          </p:cNvSpPr>
          <p:nvPr>
            <p:ph type="title"/>
          </p:nvPr>
        </p:nvSpPr>
        <p:spPr/>
        <p:txBody>
          <a:bodyPr/>
          <a:lstStyle/>
          <a:p>
            <a:r>
              <a:rPr lang="fa-IR" dirty="0"/>
              <a:t>خلاصه</a:t>
            </a:r>
            <a:endParaRPr lang="en-US" dirty="0"/>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5189D324-4126-4181-87C3-1381BCCCF11D}"/>
                  </a:ext>
                </a:extLst>
              </p:cNvPr>
              <p:cNvGraphicFramePr>
                <a:graphicFrameLocks noChangeAspect="1"/>
              </p:cNvGraphicFramePr>
              <p:nvPr>
                <p:extLst>
                  <p:ext uri="{D42A27DB-BD31-4B8C-83A1-F6EECF244321}">
                    <p14:modId xmlns:p14="http://schemas.microsoft.com/office/powerpoint/2010/main" val="1970347461"/>
                  </p:ext>
                </p:extLst>
              </p:nvPr>
            </p:nvGraphicFramePr>
            <p:xfrm>
              <a:off x="1143000" y="2057400"/>
              <a:ext cx="9872663" cy="3838575"/>
            </p:xfrm>
            <a:graphic>
              <a:graphicData uri="http://schemas.microsoft.com/office/powerpoint/2016/summaryzoom">
                <psuz:summaryZm>
                  <psuz:summaryZmObj sectionId="{D290706E-D8E2-4E1D-968B-B6BCE5A573BD}">
                    <psuz:zmPr id="{A569D692-EBD4-4A0C-84C1-8261D9E8D4DC}" transitionDur="1000">
                      <p166:blipFill xmlns:p166="http://schemas.microsoft.com/office/powerpoint/2016/6/main">
                        <a:blip r:embed="rId2"/>
                        <a:stretch>
                          <a:fillRect/>
                        </a:stretch>
                      </p166:blipFill>
                      <p166:spPr xmlns:p166="http://schemas.microsoft.com/office/powerpoint/2016/6/main">
                        <a:xfrm>
                          <a:off x="1779105" y="105561"/>
                          <a:ext cx="1535429" cy="863679"/>
                        </a:xfrm>
                        <a:prstGeom prst="rect">
                          <a:avLst/>
                        </a:prstGeom>
                        <a:ln w="3175">
                          <a:solidFill>
                            <a:prstClr val="ltGray"/>
                          </a:solidFill>
                        </a:ln>
                      </p166:spPr>
                    </psuz:zmPr>
                  </psuz:summaryZmObj>
                  <psuz:summaryZmObj sectionId="{5C54EF71-EDF3-476E-9D0E-B474C1BAFBDC}">
                    <psuz:zmPr id="{6D19A96F-ABDC-4A60-BE1E-3BF3DDE5812F}" transitionDur="1000">
                      <p166:blipFill xmlns:p166="http://schemas.microsoft.com/office/powerpoint/2016/6/main">
                        <a:blip r:embed="rId3"/>
                        <a:stretch>
                          <a:fillRect/>
                        </a:stretch>
                      </p166:blipFill>
                      <p166:spPr xmlns:p166="http://schemas.microsoft.com/office/powerpoint/2016/6/main">
                        <a:xfrm>
                          <a:off x="3372113" y="105561"/>
                          <a:ext cx="1535429" cy="863679"/>
                        </a:xfrm>
                        <a:prstGeom prst="rect">
                          <a:avLst/>
                        </a:prstGeom>
                        <a:ln w="3175">
                          <a:solidFill>
                            <a:prstClr val="ltGray"/>
                          </a:solidFill>
                        </a:ln>
                      </p166:spPr>
                    </psuz:zmPr>
                  </psuz:summaryZmObj>
                  <psuz:summaryZmObj sectionId="{8FC4EC59-1F84-4F78-B6F0-78F4CB8A3139}">
                    <psuz:zmPr id="{067B7312-B253-4115-A9B4-AD88A57BC1F5}" transitionDur="1000">
                      <p166:blipFill xmlns:p166="http://schemas.microsoft.com/office/powerpoint/2016/6/main">
                        <a:blip r:embed="rId4"/>
                        <a:stretch>
                          <a:fillRect/>
                        </a:stretch>
                      </p166:blipFill>
                      <p166:spPr xmlns:p166="http://schemas.microsoft.com/office/powerpoint/2016/6/main">
                        <a:xfrm>
                          <a:off x="4965121" y="105561"/>
                          <a:ext cx="1535429" cy="863679"/>
                        </a:xfrm>
                        <a:prstGeom prst="rect">
                          <a:avLst/>
                        </a:prstGeom>
                        <a:ln w="3175">
                          <a:solidFill>
                            <a:prstClr val="ltGray"/>
                          </a:solidFill>
                        </a:ln>
                      </p166:spPr>
                    </psuz:zmPr>
                  </psuz:summaryZmObj>
                  <psuz:summaryZmObj sectionId="{40F2F240-9D91-412E-A23A-8E95F7901267}">
                    <psuz:zmPr id="{E6EF96D8-0F1D-409D-ABF2-FBE23577B3A3}" transitionDur="1000">
                      <p166:blipFill xmlns:p166="http://schemas.microsoft.com/office/powerpoint/2016/6/main">
                        <a:blip r:embed="rId5"/>
                        <a:stretch>
                          <a:fillRect/>
                        </a:stretch>
                      </p166:blipFill>
                      <p166:spPr xmlns:p166="http://schemas.microsoft.com/office/powerpoint/2016/6/main">
                        <a:xfrm>
                          <a:off x="6558129" y="105561"/>
                          <a:ext cx="1535429" cy="863679"/>
                        </a:xfrm>
                        <a:prstGeom prst="rect">
                          <a:avLst/>
                        </a:prstGeom>
                        <a:ln w="3175">
                          <a:solidFill>
                            <a:prstClr val="ltGray"/>
                          </a:solidFill>
                        </a:ln>
                      </p166:spPr>
                    </psuz:zmPr>
                  </psuz:summaryZmObj>
                  <psuz:summaryZmObj sectionId="{5DF3C2D2-C074-4565-B2A8-F9E4834D2E8B}">
                    <psuz:zmPr id="{162BBB29-9EA9-4696-9113-083E82E55D87}" transitionDur="1000">
                      <p166:blipFill xmlns:p166="http://schemas.microsoft.com/office/powerpoint/2016/6/main">
                        <a:blip r:embed="rId6"/>
                        <a:stretch>
                          <a:fillRect/>
                        </a:stretch>
                      </p166:blipFill>
                      <p166:spPr xmlns:p166="http://schemas.microsoft.com/office/powerpoint/2016/6/main">
                        <a:xfrm>
                          <a:off x="1779105" y="1026819"/>
                          <a:ext cx="1535429" cy="863679"/>
                        </a:xfrm>
                        <a:prstGeom prst="rect">
                          <a:avLst/>
                        </a:prstGeom>
                        <a:ln w="3175">
                          <a:solidFill>
                            <a:prstClr val="ltGray"/>
                          </a:solidFill>
                        </a:ln>
                      </p166:spPr>
                    </psuz:zmPr>
                  </psuz:summaryZmObj>
                  <psuz:summaryZmObj sectionId="{D1157D31-CABC-4511-997C-CBA167CBDC80}">
                    <psuz:zmPr id="{721AE835-4B9E-47A0-A3AE-B109C3E19140}" transitionDur="1000">
                      <p166:blipFill xmlns:p166="http://schemas.microsoft.com/office/powerpoint/2016/6/main">
                        <a:blip r:embed="rId7"/>
                        <a:stretch>
                          <a:fillRect/>
                        </a:stretch>
                      </p166:blipFill>
                      <p166:spPr xmlns:p166="http://schemas.microsoft.com/office/powerpoint/2016/6/main">
                        <a:xfrm>
                          <a:off x="3372113" y="1026819"/>
                          <a:ext cx="1535429" cy="863679"/>
                        </a:xfrm>
                        <a:prstGeom prst="rect">
                          <a:avLst/>
                        </a:prstGeom>
                        <a:ln w="3175">
                          <a:solidFill>
                            <a:prstClr val="ltGray"/>
                          </a:solidFill>
                        </a:ln>
                      </p166:spPr>
                    </psuz:zmPr>
                  </psuz:summaryZmObj>
                  <psuz:summaryZmObj sectionId="{9841FE96-0834-4BD6-A9D4-0C3EE4E23D5B}">
                    <psuz:zmPr id="{C22E16F5-1BD7-4DA0-824A-81DEC4F5E227}" transitionDur="1000">
                      <p166:blipFill xmlns:p166="http://schemas.microsoft.com/office/powerpoint/2016/6/main">
                        <a:blip r:embed="rId8"/>
                        <a:stretch>
                          <a:fillRect/>
                        </a:stretch>
                      </p166:blipFill>
                      <p166:spPr xmlns:p166="http://schemas.microsoft.com/office/powerpoint/2016/6/main">
                        <a:xfrm>
                          <a:off x="4965121" y="1026819"/>
                          <a:ext cx="1535429" cy="863679"/>
                        </a:xfrm>
                        <a:prstGeom prst="rect">
                          <a:avLst/>
                        </a:prstGeom>
                        <a:ln w="3175">
                          <a:solidFill>
                            <a:prstClr val="ltGray"/>
                          </a:solidFill>
                        </a:ln>
                      </p166:spPr>
                    </psuz:zmPr>
                  </psuz:summaryZmObj>
                  <psuz:summaryZmObj sectionId="{25DF5541-CEF0-45A4-ADBF-419CCD04F1F4}">
                    <psuz:zmPr id="{5B60C9DF-183D-444A-B5CB-D7EE330B3DB9}" transitionDur="1000">
                      <p166:blipFill xmlns:p166="http://schemas.microsoft.com/office/powerpoint/2016/6/main">
                        <a:blip r:embed="rId9"/>
                        <a:stretch>
                          <a:fillRect/>
                        </a:stretch>
                      </p166:blipFill>
                      <p166:spPr xmlns:p166="http://schemas.microsoft.com/office/powerpoint/2016/6/main">
                        <a:xfrm>
                          <a:off x="6558129" y="1026819"/>
                          <a:ext cx="1535429" cy="863679"/>
                        </a:xfrm>
                        <a:prstGeom prst="rect">
                          <a:avLst/>
                        </a:prstGeom>
                        <a:ln w="3175">
                          <a:solidFill>
                            <a:prstClr val="ltGray"/>
                          </a:solidFill>
                        </a:ln>
                      </p166:spPr>
                    </psuz:zmPr>
                  </psuz:summaryZmObj>
                  <psuz:summaryZmObj sectionId="{EAA96F2F-94EB-4941-9A92-DC502CAA175C}">
                    <psuz:zmPr id="{4F7914BA-17C8-4A97-A7E0-83AAAED6D683}" transitionDur="1000">
                      <p166:blipFill xmlns:p166="http://schemas.microsoft.com/office/powerpoint/2016/6/main">
                        <a:blip r:embed="rId10"/>
                        <a:stretch>
                          <a:fillRect/>
                        </a:stretch>
                      </p166:blipFill>
                      <p166:spPr xmlns:p166="http://schemas.microsoft.com/office/powerpoint/2016/6/main">
                        <a:xfrm>
                          <a:off x="1779105" y="1948077"/>
                          <a:ext cx="1535429" cy="863679"/>
                        </a:xfrm>
                        <a:prstGeom prst="rect">
                          <a:avLst/>
                        </a:prstGeom>
                        <a:ln w="3175">
                          <a:solidFill>
                            <a:prstClr val="ltGray"/>
                          </a:solidFill>
                        </a:ln>
                      </p166:spPr>
                    </psuz:zmPr>
                  </psuz:summaryZmObj>
                  <psuz:summaryZmObj sectionId="{D4C05A04-0ADA-4C01-9773-B9E1B7226CDA}">
                    <psuz:zmPr id="{A9629705-CD96-401F-BD2A-F3D6A0B526A1}" transitionDur="1000">
                      <p166:blipFill xmlns:p166="http://schemas.microsoft.com/office/powerpoint/2016/6/main">
                        <a:blip r:embed="rId11"/>
                        <a:stretch>
                          <a:fillRect/>
                        </a:stretch>
                      </p166:blipFill>
                      <p166:spPr xmlns:p166="http://schemas.microsoft.com/office/powerpoint/2016/6/main">
                        <a:xfrm>
                          <a:off x="3372113" y="1948077"/>
                          <a:ext cx="1535429" cy="863679"/>
                        </a:xfrm>
                        <a:prstGeom prst="rect">
                          <a:avLst/>
                        </a:prstGeom>
                        <a:ln w="3175">
                          <a:solidFill>
                            <a:prstClr val="ltGray"/>
                          </a:solidFill>
                        </a:ln>
                      </p166:spPr>
                    </psuz:zmPr>
                  </psuz:summaryZmObj>
                  <psuz:summaryZmObj sectionId="{92E69060-957B-47C2-A16B-37AA92C78854}">
                    <psuz:zmPr id="{5C552B16-4972-44F1-BCA7-5D0ECB21D534}" transitionDur="1000">
                      <p166:blipFill xmlns:p166="http://schemas.microsoft.com/office/powerpoint/2016/6/main">
                        <a:blip r:embed="rId12"/>
                        <a:stretch>
                          <a:fillRect/>
                        </a:stretch>
                      </p166:blipFill>
                      <p166:spPr xmlns:p166="http://schemas.microsoft.com/office/powerpoint/2016/6/main">
                        <a:xfrm>
                          <a:off x="4965121" y="1948077"/>
                          <a:ext cx="1535429" cy="863679"/>
                        </a:xfrm>
                        <a:prstGeom prst="rect">
                          <a:avLst/>
                        </a:prstGeom>
                        <a:ln w="3175">
                          <a:solidFill>
                            <a:prstClr val="ltGray"/>
                          </a:solidFill>
                        </a:ln>
                      </p166:spPr>
                    </psuz:zmPr>
                  </psuz:summaryZmObj>
                  <psuz:summaryZmObj sectionId="{222D225F-40B8-4430-8E08-05153F3F2DA9}">
                    <psuz:zmPr id="{48D13BDB-B68A-4CB0-9156-33F2CDE1D1B3}" transitionDur="1000">
                      <p166:blipFill xmlns:p166="http://schemas.microsoft.com/office/powerpoint/2016/6/main">
                        <a:blip r:embed="rId13"/>
                        <a:stretch>
                          <a:fillRect/>
                        </a:stretch>
                      </p166:blipFill>
                      <p166:spPr xmlns:p166="http://schemas.microsoft.com/office/powerpoint/2016/6/main">
                        <a:xfrm>
                          <a:off x="6558129" y="1948077"/>
                          <a:ext cx="1535429" cy="863679"/>
                        </a:xfrm>
                        <a:prstGeom prst="rect">
                          <a:avLst/>
                        </a:prstGeom>
                        <a:ln w="3175">
                          <a:solidFill>
                            <a:prstClr val="ltGray"/>
                          </a:solidFill>
                        </a:ln>
                      </p166:spPr>
                    </psuz:zmPr>
                  </psuz:summaryZmObj>
                  <psuz:summaryZmObj sectionId="{0015CE12-1864-48BA-847C-BE9F3263F1E2}">
                    <psuz:zmPr id="{C7C31001-B364-4010-98D9-57F00EBBEE2B}" transitionDur="1000">
                      <p166:blipFill xmlns:p166="http://schemas.microsoft.com/office/powerpoint/2016/6/main">
                        <a:blip r:embed="rId14"/>
                        <a:stretch>
                          <a:fillRect/>
                        </a:stretch>
                      </p166:blipFill>
                      <p166:spPr xmlns:p166="http://schemas.microsoft.com/office/powerpoint/2016/6/main">
                        <a:xfrm>
                          <a:off x="1779105" y="2869335"/>
                          <a:ext cx="1535429" cy="863679"/>
                        </a:xfrm>
                        <a:prstGeom prst="rect">
                          <a:avLst/>
                        </a:prstGeom>
                        <a:ln w="3175">
                          <a:solidFill>
                            <a:prstClr val="ltGray"/>
                          </a:solidFill>
                        </a:ln>
                      </p166:spPr>
                    </psuz:zmPr>
                  </psuz:summaryZmObj>
                  <psuz:summaryZmObj sectionId="{970402E4-893E-4090-A925-66F233360702}">
                    <psuz:zmPr id="{39226ADD-3647-480C-BBD7-C596237E3CA5}" transitionDur="1000">
                      <p166:blipFill xmlns:p166="http://schemas.microsoft.com/office/powerpoint/2016/6/main">
                        <a:blip r:embed="rId15"/>
                        <a:stretch>
                          <a:fillRect/>
                        </a:stretch>
                      </p166:blipFill>
                      <p166:spPr xmlns:p166="http://schemas.microsoft.com/office/powerpoint/2016/6/main">
                        <a:xfrm>
                          <a:off x="3372113" y="2869335"/>
                          <a:ext cx="1535429" cy="863679"/>
                        </a:xfrm>
                        <a:prstGeom prst="rect">
                          <a:avLst/>
                        </a:prstGeom>
                        <a:ln w="3175">
                          <a:solidFill>
                            <a:prstClr val="ltGray"/>
                          </a:solidFill>
                        </a:ln>
                      </p166:spPr>
                    </psuz:zmPr>
                  </psuz:summaryZmObj>
                  <psuz:summaryZmObj sectionId="{51284E2B-BF4B-4503-A37B-18509E1F92C9}">
                    <psuz:zmPr id="{6044E972-EA99-4923-8040-47EF2BA7C946}" transitionDur="1000">
                      <p166:blipFill xmlns:p166="http://schemas.microsoft.com/office/powerpoint/2016/6/main">
                        <a:blip r:embed="rId16"/>
                        <a:stretch>
                          <a:fillRect/>
                        </a:stretch>
                      </p166:blipFill>
                      <p166:spPr xmlns:p166="http://schemas.microsoft.com/office/powerpoint/2016/6/main">
                        <a:xfrm>
                          <a:off x="4965121" y="2869335"/>
                          <a:ext cx="1535429" cy="863679"/>
                        </a:xfrm>
                        <a:prstGeom prst="rect">
                          <a:avLst/>
                        </a:prstGeom>
                        <a:ln w="3175">
                          <a:solidFill>
                            <a:prstClr val="ltGray"/>
                          </a:solidFill>
                        </a:ln>
                      </p166:spPr>
                    </psuz:zmPr>
                  </psuz:summaryZmObj>
                  <psuz:summaryZmObj sectionId="{00CC254F-6A85-49A5-A813-69506AD69DF8}">
                    <psuz:zmPr id="{B876EE0C-210A-4D87-B8B8-452686F394D0}" transitionDur="1000">
                      <p166:blipFill xmlns:p166="http://schemas.microsoft.com/office/powerpoint/2016/6/main">
                        <a:blip r:embed="rId17"/>
                        <a:stretch>
                          <a:fillRect/>
                        </a:stretch>
                      </p166:blipFill>
                      <p166:spPr xmlns:p166="http://schemas.microsoft.com/office/powerpoint/2016/6/main">
                        <a:xfrm>
                          <a:off x="6558129" y="2869335"/>
                          <a:ext cx="1535429" cy="86367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5189D324-4126-4181-87C3-1381BCCCF11D}"/>
                  </a:ext>
                </a:extLst>
              </p:cNvPr>
              <p:cNvGrpSpPr>
                <a:grpSpLocks noGrp="1" noUngrp="1" noRot="1" noChangeAspect="1" noMove="1" noResize="1"/>
              </p:cNvGrpSpPr>
              <p:nvPr/>
            </p:nvGrpSpPr>
            <p:grpSpPr>
              <a:xfrm>
                <a:off x="1143000" y="2057400"/>
                <a:ext cx="9872663" cy="3838575"/>
                <a:chOff x="1143000" y="2057400"/>
                <a:chExt cx="9872663" cy="3838575"/>
              </a:xfrm>
            </p:grpSpPr>
            <p:pic>
              <p:nvPicPr>
                <p:cNvPr id="3" name="Picture 3">
                  <a:hlinkClick r:id="rId1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922105" y="2162961"/>
                  <a:ext cx="1535429" cy="863679"/>
                </a:xfrm>
                <a:prstGeom prst="rect">
                  <a:avLst/>
                </a:prstGeom>
                <a:ln w="3175">
                  <a:solidFill>
                    <a:prstClr val="ltGray"/>
                  </a:solidFill>
                </a:ln>
              </p:spPr>
            </p:pic>
            <p:pic>
              <p:nvPicPr>
                <p:cNvPr id="4" name="Picture 4">
                  <a:hlinkClick r:id="rId1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15113" y="2162961"/>
                  <a:ext cx="1535429" cy="863679"/>
                </a:xfrm>
                <a:prstGeom prst="rect">
                  <a:avLst/>
                </a:prstGeom>
                <a:ln w="3175">
                  <a:solidFill>
                    <a:prstClr val="ltGray"/>
                  </a:solidFill>
                </a:ln>
              </p:spPr>
            </p:pic>
            <p:pic>
              <p:nvPicPr>
                <p:cNvPr id="6" name="Picture 6">
                  <a:hlinkClick r:id="rId2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6108121" y="2162961"/>
                  <a:ext cx="1535429" cy="863679"/>
                </a:xfrm>
                <a:prstGeom prst="rect">
                  <a:avLst/>
                </a:prstGeom>
                <a:ln w="3175">
                  <a:solidFill>
                    <a:prstClr val="ltGray"/>
                  </a:solidFill>
                </a:ln>
              </p:spPr>
            </p:pic>
            <p:pic>
              <p:nvPicPr>
                <p:cNvPr id="7" name="Picture 7">
                  <a:hlinkClick r:id="rId2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7701129" y="2162961"/>
                  <a:ext cx="1535429" cy="863679"/>
                </a:xfrm>
                <a:prstGeom prst="rect">
                  <a:avLst/>
                </a:prstGeom>
                <a:ln w="3175">
                  <a:solidFill>
                    <a:prstClr val="ltGray"/>
                  </a:solidFill>
                </a:ln>
              </p:spPr>
            </p:pic>
            <p:pic>
              <p:nvPicPr>
                <p:cNvPr id="8" name="Picture 8">
                  <a:hlinkClick r:id="rId2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2922105" y="3084219"/>
                  <a:ext cx="1535429" cy="863679"/>
                </a:xfrm>
                <a:prstGeom prst="rect">
                  <a:avLst/>
                </a:prstGeom>
                <a:ln w="3175">
                  <a:solidFill>
                    <a:prstClr val="ltGray"/>
                  </a:solidFill>
                </a:ln>
              </p:spPr>
            </p:pic>
            <p:pic>
              <p:nvPicPr>
                <p:cNvPr id="9" name="Picture 9">
                  <a:hlinkClick r:id="rId2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4515113" y="3084219"/>
                  <a:ext cx="1535429" cy="863679"/>
                </a:xfrm>
                <a:prstGeom prst="rect">
                  <a:avLst/>
                </a:prstGeom>
                <a:ln w="3175">
                  <a:solidFill>
                    <a:prstClr val="ltGray"/>
                  </a:solidFill>
                </a:ln>
              </p:spPr>
            </p:pic>
            <p:pic>
              <p:nvPicPr>
                <p:cNvPr id="10" name="Picture 10">
                  <a:hlinkClick r:id="rId24"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6108121" y="3084219"/>
                  <a:ext cx="1535429" cy="863679"/>
                </a:xfrm>
                <a:prstGeom prst="rect">
                  <a:avLst/>
                </a:prstGeom>
                <a:ln w="3175">
                  <a:solidFill>
                    <a:prstClr val="ltGray"/>
                  </a:solidFill>
                </a:ln>
              </p:spPr>
            </p:pic>
            <p:pic>
              <p:nvPicPr>
                <p:cNvPr id="11" name="Picture 11">
                  <a:hlinkClick r:id="rId25"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7701129" y="3084219"/>
                  <a:ext cx="1535429" cy="863679"/>
                </a:xfrm>
                <a:prstGeom prst="rect">
                  <a:avLst/>
                </a:prstGeom>
                <a:ln w="3175">
                  <a:solidFill>
                    <a:prstClr val="ltGray"/>
                  </a:solidFill>
                </a:ln>
              </p:spPr>
            </p:pic>
            <p:pic>
              <p:nvPicPr>
                <p:cNvPr id="12" name="Picture 12">
                  <a:hlinkClick r:id="rId26"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2922105" y="4005477"/>
                  <a:ext cx="1535429" cy="863679"/>
                </a:xfrm>
                <a:prstGeom prst="rect">
                  <a:avLst/>
                </a:prstGeom>
                <a:ln w="3175">
                  <a:solidFill>
                    <a:prstClr val="ltGray"/>
                  </a:solidFill>
                </a:ln>
              </p:spPr>
            </p:pic>
            <p:pic>
              <p:nvPicPr>
                <p:cNvPr id="13" name="Picture 13">
                  <a:hlinkClick r:id="rId27"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4515113" y="4005477"/>
                  <a:ext cx="1535429" cy="863679"/>
                </a:xfrm>
                <a:prstGeom prst="rect">
                  <a:avLst/>
                </a:prstGeom>
                <a:ln w="3175">
                  <a:solidFill>
                    <a:prstClr val="ltGray"/>
                  </a:solidFill>
                </a:ln>
              </p:spPr>
            </p:pic>
            <p:pic>
              <p:nvPicPr>
                <p:cNvPr id="14" name="Picture 14">
                  <a:hlinkClick r:id="rId28"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6108121" y="4005477"/>
                  <a:ext cx="1535429" cy="863679"/>
                </a:xfrm>
                <a:prstGeom prst="rect">
                  <a:avLst/>
                </a:prstGeom>
                <a:ln w="3175">
                  <a:solidFill>
                    <a:prstClr val="ltGray"/>
                  </a:solidFill>
                </a:ln>
              </p:spPr>
            </p:pic>
            <p:pic>
              <p:nvPicPr>
                <p:cNvPr id="15" name="Picture 15">
                  <a:hlinkClick r:id="rId29"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7701129" y="4005477"/>
                  <a:ext cx="1535429" cy="863679"/>
                </a:xfrm>
                <a:prstGeom prst="rect">
                  <a:avLst/>
                </a:prstGeom>
                <a:ln w="3175">
                  <a:solidFill>
                    <a:prstClr val="ltGray"/>
                  </a:solidFill>
                </a:ln>
              </p:spPr>
            </p:pic>
            <p:pic>
              <p:nvPicPr>
                <p:cNvPr id="16" name="Picture 16">
                  <a:hlinkClick r:id="rId30"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2922105" y="4926735"/>
                  <a:ext cx="1535429" cy="863679"/>
                </a:xfrm>
                <a:prstGeom prst="rect">
                  <a:avLst/>
                </a:prstGeom>
                <a:ln w="3175">
                  <a:solidFill>
                    <a:prstClr val="ltGray"/>
                  </a:solidFill>
                </a:ln>
              </p:spPr>
            </p:pic>
            <p:pic>
              <p:nvPicPr>
                <p:cNvPr id="17" name="Picture 17">
                  <a:hlinkClick r:id="rId31"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4515113" y="4926735"/>
                  <a:ext cx="1535429" cy="863679"/>
                </a:xfrm>
                <a:prstGeom prst="rect">
                  <a:avLst/>
                </a:prstGeom>
                <a:ln w="3175">
                  <a:solidFill>
                    <a:prstClr val="ltGray"/>
                  </a:solidFill>
                </a:ln>
              </p:spPr>
            </p:pic>
            <p:pic>
              <p:nvPicPr>
                <p:cNvPr id="18" name="Picture 18">
                  <a:hlinkClick r:id="rId32"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6108121" y="4926735"/>
                  <a:ext cx="1535429" cy="863679"/>
                </a:xfrm>
                <a:prstGeom prst="rect">
                  <a:avLst/>
                </a:prstGeom>
                <a:ln w="3175">
                  <a:solidFill>
                    <a:prstClr val="ltGray"/>
                  </a:solidFill>
                </a:ln>
              </p:spPr>
            </p:pic>
            <p:pic>
              <p:nvPicPr>
                <p:cNvPr id="19" name="Picture 19">
                  <a:hlinkClick r:id="rId33"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7701129" y="4926735"/>
                  <a:ext cx="1535429" cy="863679"/>
                </a:xfrm>
                <a:prstGeom prst="rect">
                  <a:avLst/>
                </a:prstGeom>
                <a:ln w="3175">
                  <a:solidFill>
                    <a:prstClr val="ltGray"/>
                  </a:solidFill>
                </a:ln>
              </p:spPr>
            </p:pic>
          </p:grpSp>
        </mc:Fallback>
      </mc:AlternateContent>
    </p:spTree>
    <p:extLst>
      <p:ext uri="{BB962C8B-B14F-4D97-AF65-F5344CB8AC3E}">
        <p14:creationId xmlns:p14="http://schemas.microsoft.com/office/powerpoint/2010/main" val="120526156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7149-1921-4A21-B4E9-3F786C8A1541}"/>
              </a:ext>
            </a:extLst>
          </p:cNvPr>
          <p:cNvSpPr>
            <a:spLocks noGrp="1"/>
          </p:cNvSpPr>
          <p:nvPr>
            <p:ph type="ctrTitle"/>
          </p:nvPr>
        </p:nvSpPr>
        <p:spPr/>
        <p:txBody>
          <a:bodyPr/>
          <a:lstStyle/>
          <a:p>
            <a:r>
              <a:rPr lang="fa-IR" dirty="0"/>
              <a:t>ضمیمه</a:t>
            </a:r>
            <a:endParaRPr lang="en-US" dirty="0"/>
          </a:p>
        </p:txBody>
      </p:sp>
      <p:sp>
        <p:nvSpPr>
          <p:cNvPr id="4" name="Subtitle 3">
            <a:extLst>
              <a:ext uri="{FF2B5EF4-FFF2-40B4-BE49-F238E27FC236}">
                <a16:creationId xmlns:a16="http://schemas.microsoft.com/office/drawing/2014/main" id="{448BF4A5-4EAD-4B6E-94B2-0409F49F6CD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6811525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0A40-B105-433E-B16C-13B3E1257F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D6BDE4-56DF-489D-8C1D-40E3486E0D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4675952"/>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5A1C-353A-47FF-BE5C-E8CC4B2961F5}"/>
              </a:ext>
            </a:extLst>
          </p:cNvPr>
          <p:cNvSpPr>
            <a:spLocks noGrp="1"/>
          </p:cNvSpPr>
          <p:nvPr>
            <p:ph type="title"/>
          </p:nvPr>
        </p:nvSpPr>
        <p:spPr/>
        <p:txBody>
          <a:bodyPr/>
          <a:lstStyle/>
          <a:p>
            <a:r>
              <a:rPr lang="fa-IR" dirty="0"/>
              <a:t>شاخص‌های اندازه‌گیری رشد </a:t>
            </a:r>
            <a:r>
              <a:rPr lang="en-US" dirty="0"/>
              <a:t>KPI</a:t>
            </a:r>
          </a:p>
        </p:txBody>
      </p:sp>
      <p:sp>
        <p:nvSpPr>
          <p:cNvPr id="3" name="Content Placeholder 2">
            <a:extLst>
              <a:ext uri="{FF2B5EF4-FFF2-40B4-BE49-F238E27FC236}">
                <a16:creationId xmlns:a16="http://schemas.microsoft.com/office/drawing/2014/main" id="{04262504-4F68-4BAA-AC17-F98CBAC9803D}"/>
              </a:ext>
            </a:extLst>
          </p:cNvPr>
          <p:cNvSpPr>
            <a:spLocks noGrp="1"/>
          </p:cNvSpPr>
          <p:nvPr>
            <p:ph idx="1"/>
          </p:nvPr>
        </p:nvSpPr>
        <p:spPr/>
        <p:txBody>
          <a:bodyPr/>
          <a:lstStyle/>
          <a:p>
            <a:r>
              <a:rPr lang="fa-IR" dirty="0"/>
              <a:t>میزان فروش جیبرس</a:t>
            </a:r>
          </a:p>
          <a:p>
            <a:r>
              <a:rPr lang="fa-IR" dirty="0"/>
              <a:t>تعداد بیزینس‌ها</a:t>
            </a:r>
          </a:p>
          <a:p>
            <a:r>
              <a:rPr lang="fa-IR" dirty="0"/>
              <a:t>فروش بیزینس‌ها</a:t>
            </a:r>
            <a:endParaRPr lang="en-US" dirty="0"/>
          </a:p>
        </p:txBody>
      </p:sp>
    </p:spTree>
    <p:extLst>
      <p:ext uri="{BB962C8B-B14F-4D97-AF65-F5344CB8AC3E}">
        <p14:creationId xmlns:p14="http://schemas.microsoft.com/office/powerpoint/2010/main" val="2599259442"/>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247089" y="6232965"/>
            <a:ext cx="8889962"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3">
                  <a:extLst>
                    <a:ext uri="{A12FA001-AC4F-418D-AE19-62706E023703}">
                      <ahyp:hlinkClr xmlns:ahyp="http://schemas.microsoft.com/office/drawing/2018/hyperlinkcolor" val="tx"/>
                    </a:ext>
                  </a:extLst>
                </a:hlinkClick>
              </a:rPr>
              <a:t>داده‌های سال‌های گذشته</a:t>
            </a:r>
            <a:r>
              <a:rPr lang="fa-IR" sz="1000" dirty="0"/>
              <a:t> و بر اساس نرخ رشد مرکب سالانه 14.2</a:t>
            </a:r>
            <a:r>
              <a:rPr lang="en-US" sz="1000" dirty="0"/>
              <a:t>%</a:t>
            </a:r>
            <a:r>
              <a:rPr lang="fa-IR" sz="1000" dirty="0"/>
              <a:t>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2545787435"/>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488868755"/>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Box 3">
            <a:extLst>
              <a:ext uri="{FF2B5EF4-FFF2-40B4-BE49-F238E27FC236}">
                <a16:creationId xmlns:a16="http://schemas.microsoft.com/office/drawing/2014/main" id="{EABEC23A-8FA3-439A-90A3-C8857FD61E60}"/>
              </a:ext>
            </a:extLst>
          </p:cNvPr>
          <p:cNvSpPr txBox="1"/>
          <p:nvPr/>
        </p:nvSpPr>
        <p:spPr>
          <a:xfrm>
            <a:off x="1784194" y="1794219"/>
            <a:ext cx="2620538" cy="584775"/>
          </a:xfrm>
          <a:prstGeom prst="rect">
            <a:avLst/>
          </a:prstGeom>
          <a:noFill/>
        </p:spPr>
        <p:txBody>
          <a:bodyPr wrap="square" rtlCol="0">
            <a:spAutoFit/>
          </a:bodyPr>
          <a:lstStyle/>
          <a:p>
            <a:r>
              <a:rPr lang="en-US" sz="3200" dirty="0">
                <a:solidFill>
                  <a:srgbClr val="8F8F8F"/>
                </a:solidFill>
              </a:rPr>
              <a:t>CAGR 14.2%</a:t>
            </a:r>
          </a:p>
        </p:txBody>
      </p:sp>
    </p:spTree>
    <p:extLst>
      <p:ext uri="{BB962C8B-B14F-4D97-AF65-F5344CB8AC3E}">
        <p14:creationId xmlns:p14="http://schemas.microsoft.com/office/powerpoint/2010/main" val="144898473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1600"/>
                            </p:stCondLst>
                            <p:childTnLst>
                              <p:par>
                                <p:cTn id="56" presetID="10" presetClass="entr" presetSubtype="0" fill="hold" grpId="0" nodeType="afterEffect">
                                  <p:stCondLst>
                                    <p:cond delay="500"/>
                                  </p:stCondLst>
                                  <p:childTnLst>
                                    <p:set>
                                      <p:cBhvr>
                                        <p:cTn id="57"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8" dur="500"/>
                                        <p:tgtEl>
                                          <p:spTgt spid="13">
                                            <p:graphicEl>
                                              <a:dgm id="{591D746C-03DE-4916-98D9-529406B43943}"/>
                                            </p:graphicEl>
                                          </p:spTgt>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62" dur="500"/>
                                        <p:tgtEl>
                                          <p:spTgt spid="13">
                                            <p:graphicEl>
                                              <a:dgm id="{E684386D-1E47-4FCD-A54B-6AF4DD777DE1}"/>
                                            </p:graphicEl>
                                          </p:spTgt>
                                        </p:tgtEl>
                                      </p:cBhvr>
                                    </p:animEffect>
                                  </p:childTnLst>
                                </p:cTn>
                              </p:par>
                            </p:childTnLst>
                          </p:cTn>
                        </p:par>
                        <p:par>
                          <p:cTn id="63" fill="hold">
                            <p:stCondLst>
                              <p:cond delay="3100"/>
                            </p:stCondLst>
                            <p:childTnLst>
                              <p:par>
                                <p:cTn id="64" presetID="10" presetClass="entr" presetSubtype="0" fill="hold" grpId="0" nodeType="afterEffect">
                                  <p:stCondLst>
                                    <p:cond delay="0"/>
                                  </p:stCondLst>
                                  <p:childTnLst>
                                    <p:set>
                                      <p:cBhvr>
                                        <p:cTn id="65"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6" dur="500"/>
                                        <p:tgtEl>
                                          <p:spTgt spid="13">
                                            <p:graphicEl>
                                              <a:dgm id="{E443CFDB-1517-43BA-9FC7-580C41428181}"/>
                                            </p:graphicEl>
                                          </p:spTgt>
                                        </p:tgtEl>
                                      </p:cBhvr>
                                    </p:animEffect>
                                  </p:childTnLst>
                                </p:cTn>
                              </p:par>
                            </p:childTnLst>
                          </p:cTn>
                        </p:par>
                        <p:par>
                          <p:cTn id="67" fill="hold">
                            <p:stCondLst>
                              <p:cond delay="3600"/>
                            </p:stCondLst>
                            <p:childTnLst>
                              <p:par>
                                <p:cTn id="68" presetID="10" presetClass="entr" presetSubtype="0" fill="hold" grpId="0" nodeType="afterEffect">
                                  <p:stCondLst>
                                    <p:cond delay="0"/>
                                  </p:stCondLst>
                                  <p:childTnLst>
                                    <p:set>
                                      <p:cBhvr>
                                        <p:cTn id="69"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70"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p:bldSub>
          <a:bldChart bld="category"/>
        </p:bldSub>
      </p:bldGraphic>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8891-0A46-4F33-BD1C-C8D60145CF95}"/>
              </a:ext>
            </a:extLst>
          </p:cNvPr>
          <p:cNvSpPr>
            <a:spLocks noGrp="1"/>
          </p:cNvSpPr>
          <p:nvPr>
            <p:ph type="title"/>
          </p:nvPr>
        </p:nvSpPr>
        <p:spPr/>
        <p:txBody>
          <a:bodyPr/>
          <a:lstStyle/>
          <a:p>
            <a:r>
              <a:rPr lang="fa-IR" dirty="0"/>
              <a:t>رشد مستمر درآمد جیبرس</a:t>
            </a:r>
            <a:endParaRPr lang="en-US" dirty="0"/>
          </a:p>
        </p:txBody>
      </p:sp>
      <p:sp>
        <p:nvSpPr>
          <p:cNvPr id="6" name="Content Placeholder 5">
            <a:extLst>
              <a:ext uri="{FF2B5EF4-FFF2-40B4-BE49-F238E27FC236}">
                <a16:creationId xmlns:a16="http://schemas.microsoft.com/office/drawing/2014/main" id="{C4865347-D8AC-4C3C-B25D-394767B97E8D}"/>
              </a:ext>
            </a:extLst>
          </p:cNvPr>
          <p:cNvSpPr>
            <a:spLocks noGrp="1"/>
          </p:cNvSpPr>
          <p:nvPr>
            <p:ph sz="half" idx="1"/>
          </p:nvPr>
        </p:nvSpPr>
        <p:spPr/>
        <p:txBody>
          <a:bodyPr/>
          <a:lstStyle/>
          <a:p>
            <a:endParaRPr lang="en-US"/>
          </a:p>
        </p:txBody>
      </p:sp>
      <p:sp>
        <p:nvSpPr>
          <p:cNvPr id="7" name="Content Placeholder 6">
            <a:extLst>
              <a:ext uri="{FF2B5EF4-FFF2-40B4-BE49-F238E27FC236}">
                <a16:creationId xmlns:a16="http://schemas.microsoft.com/office/drawing/2014/main" id="{8780DDE3-09BD-4ACD-851D-0FCCDE0DDEEA}"/>
              </a:ext>
            </a:extLst>
          </p:cNvPr>
          <p:cNvSpPr>
            <a:spLocks noGrp="1"/>
          </p:cNvSpPr>
          <p:nvPr>
            <p:ph sz="half" idx="2"/>
          </p:nvPr>
        </p:nvSpPr>
        <p:spPr/>
        <p:txBody>
          <a:bodyPr/>
          <a:lstStyle/>
          <a:p>
            <a:r>
              <a:rPr lang="fa-IR" dirty="0"/>
              <a:t>میزان درآمد جیبرس به تفکیک ماه</a:t>
            </a:r>
            <a:endParaRPr lang="en-US" dirty="0"/>
          </a:p>
        </p:txBody>
      </p:sp>
      <p:sp>
        <p:nvSpPr>
          <p:cNvPr id="5" name="Slide Number Placeholder 4">
            <a:extLst>
              <a:ext uri="{FF2B5EF4-FFF2-40B4-BE49-F238E27FC236}">
                <a16:creationId xmlns:a16="http://schemas.microsoft.com/office/drawing/2014/main" id="{A649EF5A-F1F5-440A-8A1F-6A7075D5D02B}"/>
              </a:ext>
            </a:extLst>
          </p:cNvPr>
          <p:cNvSpPr>
            <a:spLocks noGrp="1"/>
          </p:cNvSpPr>
          <p:nvPr>
            <p:ph type="sldNum" sz="quarter" idx="12"/>
          </p:nvPr>
        </p:nvSpPr>
        <p:spPr/>
        <p:txBody>
          <a:bodyPr/>
          <a:lstStyle/>
          <a:p>
            <a:fld id="{92944875-DFC9-4662-AF8D-2D0B8720E9F1}" type="slidenum">
              <a:rPr lang="en-US" smtClean="0"/>
              <a:t>6</a:t>
            </a:fld>
            <a:endParaRPr lang="en-US"/>
          </a:p>
        </p:txBody>
      </p:sp>
    </p:spTree>
    <p:extLst>
      <p:ext uri="{BB962C8B-B14F-4D97-AF65-F5344CB8AC3E}">
        <p14:creationId xmlns:p14="http://schemas.microsoft.com/office/powerpoint/2010/main" val="347884919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فروش بیزینس‌ها </a:t>
            </a:r>
            <a:r>
              <a:rPr lang="en-US" dirty="0"/>
              <a:t>GMV</a:t>
            </a:r>
          </a:p>
        </p:txBody>
      </p:sp>
      <p:sp>
        <p:nvSpPr>
          <p:cNvPr id="5" name="Slide Number Placeholder 4">
            <a:extLst>
              <a:ext uri="{FF2B5EF4-FFF2-40B4-BE49-F238E27FC236}">
                <a16:creationId xmlns:a16="http://schemas.microsoft.com/office/drawing/2014/main" id="{F2822EC1-DBD6-4406-8A7A-D5918C90B3BE}"/>
              </a:ext>
            </a:extLst>
          </p:cNvPr>
          <p:cNvSpPr>
            <a:spLocks noGrp="1"/>
          </p:cNvSpPr>
          <p:nvPr>
            <p:ph type="sldNum" sz="quarter" idx="12"/>
          </p:nvPr>
        </p:nvSpPr>
        <p:spPr/>
        <p:txBody>
          <a:bodyPr/>
          <a:lstStyle/>
          <a:p>
            <a:fld id="{92944875-DFC9-4662-AF8D-2D0B8720E9F1}" type="slidenum">
              <a:rPr lang="en-US" smtClean="0"/>
              <a:t>7</a:t>
            </a:fld>
            <a:endParaRPr lang="en-US"/>
          </a:p>
        </p:txBody>
      </p:sp>
      <p:sp>
        <p:nvSpPr>
          <p:cNvPr id="6" name="TextBox 5">
            <a:extLst>
              <a:ext uri="{FF2B5EF4-FFF2-40B4-BE49-F238E27FC236}">
                <a16:creationId xmlns:a16="http://schemas.microsoft.com/office/drawing/2014/main" id="{2B193DCA-3DE9-43C0-BB49-DEF386C7D5CE}"/>
              </a:ext>
            </a:extLst>
          </p:cNvPr>
          <p:cNvSpPr txBox="1"/>
          <p:nvPr/>
        </p:nvSpPr>
        <p:spPr>
          <a:xfrm>
            <a:off x="2095500" y="6218130"/>
            <a:ext cx="9039448" cy="246221"/>
          </a:xfrm>
          <a:prstGeom prst="rect">
            <a:avLst/>
          </a:prstGeom>
          <a:noFill/>
        </p:spPr>
        <p:txBody>
          <a:bodyPr wrap="square" rtlCol="0">
            <a:spAutoFit/>
          </a:bodyPr>
          <a:lstStyle/>
          <a:p>
            <a:pPr algn="l"/>
            <a:r>
              <a:rPr lang="en-US" sz="1000" dirty="0"/>
              <a:t>*Gross Merchandise Volume, or GMV, represents the total value of orders facilitated on the Jibres platform.</a:t>
            </a:r>
          </a:p>
        </p:txBody>
      </p:sp>
      <p:graphicFrame>
        <p:nvGraphicFramePr>
          <p:cNvPr id="15" name="Content Placeholder 14">
            <a:extLst>
              <a:ext uri="{FF2B5EF4-FFF2-40B4-BE49-F238E27FC236}">
                <a16:creationId xmlns:a16="http://schemas.microsoft.com/office/drawing/2014/main" id="{48CC847E-875F-4D98-8FC6-48C0D4CE082E}"/>
              </a:ext>
            </a:extLst>
          </p:cNvPr>
          <p:cNvGraphicFramePr>
            <a:graphicFrameLocks noGrp="1"/>
          </p:cNvGraphicFramePr>
          <p:nvPr>
            <p:ph sz="half" idx="1"/>
            <p:extLst>
              <p:ext uri="{D42A27DB-BD31-4B8C-83A1-F6EECF244321}">
                <p14:modId xmlns:p14="http://schemas.microsoft.com/office/powerpoint/2010/main" val="979008318"/>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19">
            <a:extLst>
              <a:ext uri="{FF2B5EF4-FFF2-40B4-BE49-F238E27FC236}">
                <a16:creationId xmlns:a16="http://schemas.microsoft.com/office/drawing/2014/main" id="{04F51D4F-E143-4CD3-8BB6-14F09D990BD5}"/>
              </a:ext>
            </a:extLst>
          </p:cNvPr>
          <p:cNvGraphicFramePr>
            <a:graphicFrameLocks/>
          </p:cNvGraphicFramePr>
          <p:nvPr>
            <p:extLst>
              <p:ext uri="{D42A27DB-BD31-4B8C-83A1-F6EECF244321}">
                <p14:modId xmlns:p14="http://schemas.microsoft.com/office/powerpoint/2010/main" val="566090218"/>
              </p:ext>
            </p:extLst>
          </p:nvPr>
        </p:nvGraphicFramePr>
        <p:xfrm>
          <a:off x="6705600" y="3884504"/>
          <a:ext cx="4267201" cy="2047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6" name="Content Placeholder 35">
            <a:extLst>
              <a:ext uri="{FF2B5EF4-FFF2-40B4-BE49-F238E27FC236}">
                <a16:creationId xmlns:a16="http://schemas.microsoft.com/office/drawing/2014/main" id="{ED443A8D-CB2F-4B87-B098-418B69D2E31A}"/>
              </a:ext>
            </a:extLst>
          </p:cNvPr>
          <p:cNvGraphicFramePr>
            <a:graphicFrameLocks noGrp="1"/>
          </p:cNvGraphicFramePr>
          <p:nvPr>
            <p:ph sz="half" idx="2"/>
            <p:extLst>
              <p:ext uri="{D42A27DB-BD31-4B8C-83A1-F6EECF244321}">
                <p14:modId xmlns:p14="http://schemas.microsoft.com/office/powerpoint/2010/main" val="3426371662"/>
              </p:ext>
            </p:extLst>
          </p:nvPr>
        </p:nvGraphicFramePr>
        <p:xfrm>
          <a:off x="6267450" y="1568451"/>
          <a:ext cx="4867275" cy="217804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2777486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fade">
                                      <p:cBhvr>
                                        <p:cTn id="7" dur="100"/>
                                        <p:tgtEl>
                                          <p:spTgt spid="15">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fade">
                                      <p:cBhvr>
                                        <p:cTn id="11" dur="100"/>
                                        <p:tgtEl>
                                          <p:spTgt spid="15">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fade">
                                      <p:cBhvr>
                                        <p:cTn id="15" dur="100"/>
                                        <p:tgtEl>
                                          <p:spTgt spid="15">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fade">
                                      <p:cBhvr>
                                        <p:cTn id="19" dur="100"/>
                                        <p:tgtEl>
                                          <p:spTgt spid="15">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fade">
                                      <p:cBhvr>
                                        <p:cTn id="23" dur="100"/>
                                        <p:tgtEl>
                                          <p:spTgt spid="15">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fade">
                                      <p:cBhvr>
                                        <p:cTn id="27" dur="100"/>
                                        <p:tgtEl>
                                          <p:spTgt spid="15">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5">
                                            <p:graphicEl>
                                              <a:chart seriesIdx="-4" categoryIdx="5" bldStep="category"/>
                                            </p:graphicEl>
                                          </p:spTgt>
                                        </p:tgtEl>
                                        <p:attrNameLst>
                                          <p:attrName>style.visibility</p:attrName>
                                        </p:attrNameLst>
                                      </p:cBhvr>
                                      <p:to>
                                        <p:strVal val="visible"/>
                                      </p:to>
                                    </p:set>
                                    <p:animEffect transition="in" filter="fade">
                                      <p:cBhvr>
                                        <p:cTn id="31" dur="100"/>
                                        <p:tgtEl>
                                          <p:spTgt spid="15">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5">
                                            <p:graphicEl>
                                              <a:chart seriesIdx="-4" categoryIdx="6" bldStep="category"/>
                                            </p:graphicEl>
                                          </p:spTgt>
                                        </p:tgtEl>
                                        <p:attrNameLst>
                                          <p:attrName>style.visibility</p:attrName>
                                        </p:attrNameLst>
                                      </p:cBhvr>
                                      <p:to>
                                        <p:strVal val="visible"/>
                                      </p:to>
                                    </p:set>
                                    <p:animEffect transition="in" filter="fade">
                                      <p:cBhvr>
                                        <p:cTn id="35" dur="100"/>
                                        <p:tgtEl>
                                          <p:spTgt spid="15">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5">
                                            <p:graphicEl>
                                              <a:chart seriesIdx="-4" categoryIdx="7" bldStep="category"/>
                                            </p:graphicEl>
                                          </p:spTgt>
                                        </p:tgtEl>
                                        <p:attrNameLst>
                                          <p:attrName>style.visibility</p:attrName>
                                        </p:attrNameLst>
                                      </p:cBhvr>
                                      <p:to>
                                        <p:strVal val="visible"/>
                                      </p:to>
                                    </p:set>
                                    <p:animEffect transition="in" filter="fade">
                                      <p:cBhvr>
                                        <p:cTn id="39" dur="100"/>
                                        <p:tgtEl>
                                          <p:spTgt spid="15">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5">
                                            <p:graphicEl>
                                              <a:chart seriesIdx="-4" categoryIdx="8" bldStep="category"/>
                                            </p:graphicEl>
                                          </p:spTgt>
                                        </p:tgtEl>
                                        <p:attrNameLst>
                                          <p:attrName>style.visibility</p:attrName>
                                        </p:attrNameLst>
                                      </p:cBhvr>
                                      <p:to>
                                        <p:strVal val="visible"/>
                                      </p:to>
                                    </p:set>
                                    <p:animEffect transition="in" filter="fade">
                                      <p:cBhvr>
                                        <p:cTn id="43" dur="100"/>
                                        <p:tgtEl>
                                          <p:spTgt spid="15">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5">
                                            <p:graphicEl>
                                              <a:chart seriesIdx="-4" categoryIdx="9" bldStep="category"/>
                                            </p:graphicEl>
                                          </p:spTgt>
                                        </p:tgtEl>
                                        <p:attrNameLst>
                                          <p:attrName>style.visibility</p:attrName>
                                        </p:attrNameLst>
                                      </p:cBhvr>
                                      <p:to>
                                        <p:strVal val="visible"/>
                                      </p:to>
                                    </p:set>
                                    <p:animEffect transition="in" filter="fade">
                                      <p:cBhvr>
                                        <p:cTn id="47" dur="100"/>
                                        <p:tgtEl>
                                          <p:spTgt spid="15">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5">
                                            <p:graphicEl>
                                              <a:chart seriesIdx="-4" categoryIdx="10" bldStep="category"/>
                                            </p:graphicEl>
                                          </p:spTgt>
                                        </p:tgtEl>
                                        <p:attrNameLst>
                                          <p:attrName>style.visibility</p:attrName>
                                        </p:attrNameLst>
                                      </p:cBhvr>
                                      <p:to>
                                        <p:strVal val="visible"/>
                                      </p:to>
                                    </p:set>
                                    <p:animEffect transition="in" filter="fade">
                                      <p:cBhvr>
                                        <p:cTn id="51" dur="100"/>
                                        <p:tgtEl>
                                          <p:spTgt spid="15">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5">
                                            <p:graphicEl>
                                              <a:chart seriesIdx="-4" categoryIdx="11" bldStep="category"/>
                                            </p:graphicEl>
                                          </p:spTgt>
                                        </p:tgtEl>
                                        <p:attrNameLst>
                                          <p:attrName>style.visibility</p:attrName>
                                        </p:attrNameLst>
                                      </p:cBhvr>
                                      <p:to>
                                        <p:strVal val="visible"/>
                                      </p:to>
                                    </p:set>
                                    <p:animEffect transition="in" filter="fade">
                                      <p:cBhvr>
                                        <p:cTn id="55" dur="100"/>
                                        <p:tgtEl>
                                          <p:spTgt spid="15">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5">
                                            <p:graphicEl>
                                              <a:chart seriesIdx="-4" categoryIdx="12" bldStep="category"/>
                                            </p:graphicEl>
                                          </p:spTgt>
                                        </p:tgtEl>
                                        <p:attrNameLst>
                                          <p:attrName>style.visibility</p:attrName>
                                        </p:attrNameLst>
                                      </p:cBhvr>
                                      <p:to>
                                        <p:strVal val="visible"/>
                                      </p:to>
                                    </p:set>
                                    <p:animEffect transition="in" filter="fade">
                                      <p:cBhvr>
                                        <p:cTn id="59" dur="100"/>
                                        <p:tgtEl>
                                          <p:spTgt spid="15">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6">
                                            <p:graphicEl>
                                              <a:chart seriesIdx="-3" categoryIdx="-3" bldStep="gridLegend"/>
                                            </p:graphicEl>
                                          </p:spTgt>
                                        </p:tgtEl>
                                        <p:attrNameLst>
                                          <p:attrName>style.visibility</p:attrName>
                                        </p:attrNameLst>
                                      </p:cBhvr>
                                      <p:to>
                                        <p:strVal val="visible"/>
                                      </p:to>
                                    </p:set>
                                    <p:animEffect transition="in" filter="fade">
                                      <p:cBhvr>
                                        <p:cTn id="63" dur="250"/>
                                        <p:tgtEl>
                                          <p:spTgt spid="36">
                                            <p:graphicEl>
                                              <a:chart seriesIdx="-3" categoryIdx="-3" bldStep="gridLegend"/>
                                            </p:graphicEl>
                                          </p:spTgt>
                                        </p:tgtEl>
                                      </p:cBhvr>
                                    </p:animEffect>
                                  </p:childTnLst>
                                </p:cTn>
                              </p:par>
                            </p:childTnLst>
                          </p:cTn>
                        </p:par>
                        <p:par>
                          <p:cTn id="64" fill="hold">
                            <p:stCondLst>
                              <p:cond delay="1650"/>
                            </p:stCondLst>
                            <p:childTnLst>
                              <p:par>
                                <p:cTn id="65" presetID="10" presetClass="entr" presetSubtype="0" fill="hold" grpId="0" nodeType="afterEffect">
                                  <p:stCondLst>
                                    <p:cond delay="0"/>
                                  </p:stCondLst>
                                  <p:childTnLst>
                                    <p:set>
                                      <p:cBhvr>
                                        <p:cTn id="66" dur="1" fill="hold">
                                          <p:stCondLst>
                                            <p:cond delay="0"/>
                                          </p:stCondLst>
                                        </p:cTn>
                                        <p:tgtEl>
                                          <p:spTgt spid="36">
                                            <p:graphicEl>
                                              <a:chart seriesIdx="-4" categoryIdx="0" bldStep="category"/>
                                            </p:graphicEl>
                                          </p:spTgt>
                                        </p:tgtEl>
                                        <p:attrNameLst>
                                          <p:attrName>style.visibility</p:attrName>
                                        </p:attrNameLst>
                                      </p:cBhvr>
                                      <p:to>
                                        <p:strVal val="visible"/>
                                      </p:to>
                                    </p:set>
                                    <p:animEffect transition="in" filter="fade">
                                      <p:cBhvr>
                                        <p:cTn id="67" dur="250"/>
                                        <p:tgtEl>
                                          <p:spTgt spid="36">
                                            <p:graphicEl>
                                              <a:chart seriesIdx="-4" categoryIdx="0" bldStep="category"/>
                                            </p:graphicEl>
                                          </p:spTgt>
                                        </p:tgtEl>
                                      </p:cBhvr>
                                    </p:animEffect>
                                  </p:childTnLst>
                                </p:cTn>
                              </p:par>
                            </p:childTnLst>
                          </p:cTn>
                        </p:par>
                        <p:par>
                          <p:cTn id="68" fill="hold">
                            <p:stCondLst>
                              <p:cond delay="1900"/>
                            </p:stCondLst>
                            <p:childTnLst>
                              <p:par>
                                <p:cTn id="69" presetID="10" presetClass="entr" presetSubtype="0" fill="hold" grpId="0" nodeType="afterEffect">
                                  <p:stCondLst>
                                    <p:cond delay="0"/>
                                  </p:stCondLst>
                                  <p:childTnLst>
                                    <p:set>
                                      <p:cBhvr>
                                        <p:cTn id="70" dur="1" fill="hold">
                                          <p:stCondLst>
                                            <p:cond delay="0"/>
                                          </p:stCondLst>
                                        </p:cTn>
                                        <p:tgtEl>
                                          <p:spTgt spid="36">
                                            <p:graphicEl>
                                              <a:chart seriesIdx="-4" categoryIdx="1" bldStep="category"/>
                                            </p:graphicEl>
                                          </p:spTgt>
                                        </p:tgtEl>
                                        <p:attrNameLst>
                                          <p:attrName>style.visibility</p:attrName>
                                        </p:attrNameLst>
                                      </p:cBhvr>
                                      <p:to>
                                        <p:strVal val="visible"/>
                                      </p:to>
                                    </p:set>
                                    <p:animEffect transition="in" filter="fade">
                                      <p:cBhvr>
                                        <p:cTn id="71" dur="250"/>
                                        <p:tgtEl>
                                          <p:spTgt spid="36">
                                            <p:graphicEl>
                                              <a:chart seriesIdx="-4" categoryIdx="1" bldStep="category"/>
                                            </p:graphicEl>
                                          </p:spTgt>
                                        </p:tgtEl>
                                      </p:cBhvr>
                                    </p:animEffect>
                                  </p:childTnLst>
                                </p:cTn>
                              </p:par>
                            </p:childTnLst>
                          </p:cTn>
                        </p:par>
                        <p:par>
                          <p:cTn id="72" fill="hold">
                            <p:stCondLst>
                              <p:cond delay="2150"/>
                            </p:stCondLst>
                            <p:childTnLst>
                              <p:par>
                                <p:cTn id="73" presetID="10" presetClass="entr" presetSubtype="0" fill="hold" grpId="0" nodeType="afterEffect">
                                  <p:stCondLst>
                                    <p:cond delay="0"/>
                                  </p:stCondLst>
                                  <p:childTnLst>
                                    <p:set>
                                      <p:cBhvr>
                                        <p:cTn id="74" dur="1" fill="hold">
                                          <p:stCondLst>
                                            <p:cond delay="0"/>
                                          </p:stCondLst>
                                        </p:cTn>
                                        <p:tgtEl>
                                          <p:spTgt spid="36">
                                            <p:graphicEl>
                                              <a:chart seriesIdx="-4" categoryIdx="2" bldStep="category"/>
                                            </p:graphicEl>
                                          </p:spTgt>
                                        </p:tgtEl>
                                        <p:attrNameLst>
                                          <p:attrName>style.visibility</p:attrName>
                                        </p:attrNameLst>
                                      </p:cBhvr>
                                      <p:to>
                                        <p:strVal val="visible"/>
                                      </p:to>
                                    </p:set>
                                    <p:animEffect transition="in" filter="fade">
                                      <p:cBhvr>
                                        <p:cTn id="75" dur="250"/>
                                        <p:tgtEl>
                                          <p:spTgt spid="36">
                                            <p:graphicEl>
                                              <a:chart seriesIdx="-4" categoryIdx="2" bldStep="category"/>
                                            </p:graphicEl>
                                          </p:spTgt>
                                        </p:tgtEl>
                                      </p:cBhvr>
                                    </p:animEffect>
                                  </p:childTnLst>
                                </p:cTn>
                              </p:par>
                            </p:childTnLst>
                          </p:cTn>
                        </p:par>
                        <p:par>
                          <p:cTn id="76" fill="hold">
                            <p:stCondLst>
                              <p:cond delay="2400"/>
                            </p:stCondLst>
                            <p:childTnLst>
                              <p:par>
                                <p:cTn id="77" presetID="10" presetClass="entr" presetSubtype="0" fill="hold" grpId="0" nodeType="afterEffect">
                                  <p:stCondLst>
                                    <p:cond delay="0"/>
                                  </p:stCondLst>
                                  <p:childTnLst>
                                    <p:set>
                                      <p:cBhvr>
                                        <p:cTn id="78" dur="1" fill="hold">
                                          <p:stCondLst>
                                            <p:cond delay="0"/>
                                          </p:stCondLst>
                                        </p:cTn>
                                        <p:tgtEl>
                                          <p:spTgt spid="36">
                                            <p:graphicEl>
                                              <a:chart seriesIdx="-4" categoryIdx="3" bldStep="category"/>
                                            </p:graphicEl>
                                          </p:spTgt>
                                        </p:tgtEl>
                                        <p:attrNameLst>
                                          <p:attrName>style.visibility</p:attrName>
                                        </p:attrNameLst>
                                      </p:cBhvr>
                                      <p:to>
                                        <p:strVal val="visible"/>
                                      </p:to>
                                    </p:set>
                                    <p:animEffect transition="in" filter="fade">
                                      <p:cBhvr>
                                        <p:cTn id="79" dur="250"/>
                                        <p:tgtEl>
                                          <p:spTgt spid="36">
                                            <p:graphicEl>
                                              <a:chart seriesIdx="-4" categoryIdx="3" bldStep="category"/>
                                            </p:graphicEl>
                                          </p:spTgt>
                                        </p:tgtEl>
                                      </p:cBhvr>
                                    </p:animEffect>
                                  </p:childTnLst>
                                </p:cTn>
                              </p:par>
                            </p:childTnLst>
                          </p:cTn>
                        </p:par>
                        <p:par>
                          <p:cTn id="80" fill="hold">
                            <p:stCondLst>
                              <p:cond delay="2650"/>
                            </p:stCondLst>
                            <p:childTnLst>
                              <p:par>
                                <p:cTn id="81" presetID="10" presetClass="entr" presetSubtype="0" fill="hold" grpId="0" nodeType="afterEffect">
                                  <p:stCondLst>
                                    <p:cond delay="0"/>
                                  </p:stCondLst>
                                  <p:childTnLst>
                                    <p:set>
                                      <p:cBhvr>
                                        <p:cTn id="82" dur="1" fill="hold">
                                          <p:stCondLst>
                                            <p:cond delay="0"/>
                                          </p:stCondLst>
                                        </p:cTn>
                                        <p:tgtEl>
                                          <p:spTgt spid="25">
                                            <p:graphicEl>
                                              <a:dgm id="{AFAF1B8D-B6E7-4E57-B97F-4B35F86A8683}"/>
                                            </p:graphicEl>
                                          </p:spTgt>
                                        </p:tgtEl>
                                        <p:attrNameLst>
                                          <p:attrName>style.visibility</p:attrName>
                                        </p:attrNameLst>
                                      </p:cBhvr>
                                      <p:to>
                                        <p:strVal val="visible"/>
                                      </p:to>
                                    </p:set>
                                    <p:animEffect transition="in" filter="fade">
                                      <p:cBhvr>
                                        <p:cTn id="83" dur="250"/>
                                        <p:tgtEl>
                                          <p:spTgt spid="25">
                                            <p:graphicEl>
                                              <a:dgm id="{AFAF1B8D-B6E7-4E57-B97F-4B35F86A8683}"/>
                                            </p:graphicEl>
                                          </p:spTgt>
                                        </p:tgtEl>
                                      </p:cBhvr>
                                    </p:animEffect>
                                  </p:childTnLst>
                                </p:cTn>
                              </p:par>
                            </p:childTnLst>
                          </p:cTn>
                        </p:par>
                        <p:par>
                          <p:cTn id="84" fill="hold">
                            <p:stCondLst>
                              <p:cond delay="2900"/>
                            </p:stCondLst>
                            <p:childTnLst>
                              <p:par>
                                <p:cTn id="85" presetID="10" presetClass="entr" presetSubtype="0" fill="hold" grpId="0" nodeType="afterEffect">
                                  <p:stCondLst>
                                    <p:cond delay="0"/>
                                  </p:stCondLst>
                                  <p:childTnLst>
                                    <p:set>
                                      <p:cBhvr>
                                        <p:cTn id="86" dur="1" fill="hold">
                                          <p:stCondLst>
                                            <p:cond delay="0"/>
                                          </p:stCondLst>
                                        </p:cTn>
                                        <p:tgtEl>
                                          <p:spTgt spid="25">
                                            <p:graphicEl>
                                              <a:dgm id="{B297F64E-501F-4FA0-8D5F-EE72F0D379CF}"/>
                                            </p:graphicEl>
                                          </p:spTgt>
                                        </p:tgtEl>
                                        <p:attrNameLst>
                                          <p:attrName>style.visibility</p:attrName>
                                        </p:attrNameLst>
                                      </p:cBhvr>
                                      <p:to>
                                        <p:strVal val="visible"/>
                                      </p:to>
                                    </p:set>
                                    <p:animEffect transition="in" filter="fade">
                                      <p:cBhvr>
                                        <p:cTn id="87" dur="250"/>
                                        <p:tgtEl>
                                          <p:spTgt spid="25">
                                            <p:graphicEl>
                                              <a:dgm id="{B297F64E-501F-4FA0-8D5F-EE72F0D379CF}"/>
                                            </p:graphicEl>
                                          </p:spTgt>
                                        </p:tgtEl>
                                      </p:cBhvr>
                                    </p:animEffect>
                                  </p:childTnLst>
                                </p:cTn>
                              </p:par>
                            </p:childTnLst>
                          </p:cTn>
                        </p:par>
                        <p:par>
                          <p:cTn id="88" fill="hold">
                            <p:stCondLst>
                              <p:cond delay="3150"/>
                            </p:stCondLst>
                            <p:childTnLst>
                              <p:par>
                                <p:cTn id="89" presetID="10" presetClass="entr" presetSubtype="0" fill="hold" grpId="0" nodeType="afterEffect">
                                  <p:stCondLst>
                                    <p:cond delay="0"/>
                                  </p:stCondLst>
                                  <p:childTnLst>
                                    <p:set>
                                      <p:cBhvr>
                                        <p:cTn id="90" dur="1" fill="hold">
                                          <p:stCondLst>
                                            <p:cond delay="0"/>
                                          </p:stCondLst>
                                        </p:cTn>
                                        <p:tgtEl>
                                          <p:spTgt spid="25">
                                            <p:graphicEl>
                                              <a:dgm id="{9ECA73F4-8A09-4668-B118-3B8FC09F03ED}"/>
                                            </p:graphicEl>
                                          </p:spTgt>
                                        </p:tgtEl>
                                        <p:attrNameLst>
                                          <p:attrName>style.visibility</p:attrName>
                                        </p:attrNameLst>
                                      </p:cBhvr>
                                      <p:to>
                                        <p:strVal val="visible"/>
                                      </p:to>
                                    </p:set>
                                    <p:animEffect transition="in" filter="fade">
                                      <p:cBhvr>
                                        <p:cTn id="91" dur="250"/>
                                        <p:tgtEl>
                                          <p:spTgt spid="25">
                                            <p:graphicEl>
                                              <a:dgm id="{9ECA73F4-8A09-4668-B118-3B8FC09F03ED}"/>
                                            </p:graphicEl>
                                          </p:spTgt>
                                        </p:tgtEl>
                                      </p:cBhvr>
                                    </p:animEffect>
                                  </p:childTnLst>
                                </p:cTn>
                              </p:par>
                            </p:childTnLst>
                          </p:cTn>
                        </p:par>
                        <p:par>
                          <p:cTn id="92" fill="hold">
                            <p:stCondLst>
                              <p:cond delay="3400"/>
                            </p:stCondLst>
                            <p:childTnLst>
                              <p:par>
                                <p:cTn id="93" presetID="10" presetClass="entr" presetSubtype="0" fill="hold" grpId="0" nodeType="afterEffect">
                                  <p:stCondLst>
                                    <p:cond delay="0"/>
                                  </p:stCondLst>
                                  <p:childTnLst>
                                    <p:set>
                                      <p:cBhvr>
                                        <p:cTn id="94" dur="1" fill="hold">
                                          <p:stCondLst>
                                            <p:cond delay="0"/>
                                          </p:stCondLst>
                                        </p:cTn>
                                        <p:tgtEl>
                                          <p:spTgt spid="25">
                                            <p:graphicEl>
                                              <a:dgm id="{EFED500B-58B7-4168-930C-84D4911901E1}"/>
                                            </p:graphicEl>
                                          </p:spTgt>
                                        </p:tgtEl>
                                        <p:attrNameLst>
                                          <p:attrName>style.visibility</p:attrName>
                                        </p:attrNameLst>
                                      </p:cBhvr>
                                      <p:to>
                                        <p:strVal val="visible"/>
                                      </p:to>
                                    </p:set>
                                    <p:animEffect transition="in" filter="fade">
                                      <p:cBhvr>
                                        <p:cTn id="95" dur="250"/>
                                        <p:tgtEl>
                                          <p:spTgt spid="25">
                                            <p:graphicEl>
                                              <a:dgm id="{EFED500B-58B7-4168-930C-84D4911901E1}"/>
                                            </p:graphicEl>
                                          </p:spTgt>
                                        </p:tgtEl>
                                      </p:cBhvr>
                                    </p:animEffect>
                                  </p:childTnLst>
                                </p:cTn>
                              </p:par>
                            </p:childTnLst>
                          </p:cTn>
                        </p:par>
                        <p:par>
                          <p:cTn id="96" fill="hold">
                            <p:stCondLst>
                              <p:cond delay="3650"/>
                            </p:stCondLst>
                            <p:childTnLst>
                              <p:par>
                                <p:cTn id="97" presetID="10" presetClass="entr" presetSubtype="0" fill="hold" grpId="0" nodeType="afterEffect">
                                  <p:stCondLst>
                                    <p:cond delay="0"/>
                                  </p:stCondLst>
                                  <p:childTnLst>
                                    <p:set>
                                      <p:cBhvr>
                                        <p:cTn id="98" dur="1" fill="hold">
                                          <p:stCondLst>
                                            <p:cond delay="0"/>
                                          </p:stCondLst>
                                        </p:cTn>
                                        <p:tgtEl>
                                          <p:spTgt spid="25">
                                            <p:graphicEl>
                                              <a:dgm id="{9DB16810-82A4-4AED-B5DD-B623E2064468}"/>
                                            </p:graphicEl>
                                          </p:spTgt>
                                        </p:tgtEl>
                                        <p:attrNameLst>
                                          <p:attrName>style.visibility</p:attrName>
                                        </p:attrNameLst>
                                      </p:cBhvr>
                                      <p:to>
                                        <p:strVal val="visible"/>
                                      </p:to>
                                    </p:set>
                                    <p:animEffect transition="in" filter="fade">
                                      <p:cBhvr>
                                        <p:cTn id="99" dur="250"/>
                                        <p:tgtEl>
                                          <p:spTgt spid="25">
                                            <p:graphicEl>
                                              <a:dgm id="{9DB16810-82A4-4AED-B5DD-B623E2064468}"/>
                                            </p:graphicEl>
                                          </p:spTgt>
                                        </p:tgtEl>
                                      </p:cBhvr>
                                    </p:animEffect>
                                  </p:childTnLst>
                                </p:cTn>
                              </p:par>
                            </p:childTnLst>
                          </p:cTn>
                        </p:par>
                        <p:par>
                          <p:cTn id="100" fill="hold">
                            <p:stCondLst>
                              <p:cond delay="3900"/>
                            </p:stCondLst>
                            <p:childTnLst>
                              <p:par>
                                <p:cTn id="101" presetID="10" presetClass="entr" presetSubtype="0" fill="hold" grpId="0" nodeType="afterEffect">
                                  <p:stCondLst>
                                    <p:cond delay="0"/>
                                  </p:stCondLst>
                                  <p:childTnLst>
                                    <p:set>
                                      <p:cBhvr>
                                        <p:cTn id="102" dur="1" fill="hold">
                                          <p:stCondLst>
                                            <p:cond delay="0"/>
                                          </p:stCondLst>
                                        </p:cTn>
                                        <p:tgtEl>
                                          <p:spTgt spid="25">
                                            <p:graphicEl>
                                              <a:dgm id="{ED93BD0B-1783-4AD7-84F9-25523B1941C1}"/>
                                            </p:graphicEl>
                                          </p:spTgt>
                                        </p:tgtEl>
                                        <p:attrNameLst>
                                          <p:attrName>style.visibility</p:attrName>
                                        </p:attrNameLst>
                                      </p:cBhvr>
                                      <p:to>
                                        <p:strVal val="visible"/>
                                      </p:to>
                                    </p:set>
                                    <p:animEffect transition="in" filter="fade">
                                      <p:cBhvr>
                                        <p:cTn id="103" dur="250"/>
                                        <p:tgtEl>
                                          <p:spTgt spid="25">
                                            <p:graphicEl>
                                              <a:dgm id="{ED93BD0B-1783-4AD7-84F9-25523B1941C1}"/>
                                            </p:graphicEl>
                                          </p:spTgt>
                                        </p:tgtEl>
                                      </p:cBhvr>
                                    </p:animEffect>
                                  </p:childTnLst>
                                </p:cTn>
                              </p:par>
                            </p:childTnLst>
                          </p:cTn>
                        </p:par>
                        <p:par>
                          <p:cTn id="104" fill="hold">
                            <p:stCondLst>
                              <p:cond delay="4150"/>
                            </p:stCondLst>
                            <p:childTnLst>
                              <p:par>
                                <p:cTn id="105" presetID="10" presetClass="entr" presetSubtype="0" fill="hold" grpId="0" nodeType="afterEffect">
                                  <p:stCondLst>
                                    <p:cond delay="0"/>
                                  </p:stCondLst>
                                  <p:childTnLst>
                                    <p:set>
                                      <p:cBhvr>
                                        <p:cTn id="106" dur="1" fill="hold">
                                          <p:stCondLst>
                                            <p:cond delay="0"/>
                                          </p:stCondLst>
                                        </p:cTn>
                                        <p:tgtEl>
                                          <p:spTgt spid="25">
                                            <p:graphicEl>
                                              <a:dgm id="{E330E993-8214-4602-8195-133D882DF2BA}"/>
                                            </p:graphicEl>
                                          </p:spTgt>
                                        </p:tgtEl>
                                        <p:attrNameLst>
                                          <p:attrName>style.visibility</p:attrName>
                                        </p:attrNameLst>
                                      </p:cBhvr>
                                      <p:to>
                                        <p:strVal val="visible"/>
                                      </p:to>
                                    </p:set>
                                    <p:animEffect transition="in" filter="fade">
                                      <p:cBhvr>
                                        <p:cTn id="107" dur="250"/>
                                        <p:tgtEl>
                                          <p:spTgt spid="25">
                                            <p:graphicEl>
                                              <a:dgm id="{E330E993-8214-4602-8195-133D882DF2BA}"/>
                                            </p:graphicEl>
                                          </p:spTgt>
                                        </p:tgtEl>
                                      </p:cBhvr>
                                    </p:animEffect>
                                  </p:childTnLst>
                                </p:cTn>
                              </p:par>
                            </p:childTnLst>
                          </p:cTn>
                        </p:par>
                        <p:par>
                          <p:cTn id="108" fill="hold">
                            <p:stCondLst>
                              <p:cond delay="4400"/>
                            </p:stCondLst>
                            <p:childTnLst>
                              <p:par>
                                <p:cTn id="109" presetID="10" presetClass="entr" presetSubtype="0" fill="hold" grpId="0" nodeType="afterEffect">
                                  <p:stCondLst>
                                    <p:cond delay="0"/>
                                  </p:stCondLst>
                                  <p:childTnLst>
                                    <p:set>
                                      <p:cBhvr>
                                        <p:cTn id="110" dur="1" fill="hold">
                                          <p:stCondLst>
                                            <p:cond delay="0"/>
                                          </p:stCondLst>
                                        </p:cTn>
                                        <p:tgtEl>
                                          <p:spTgt spid="25">
                                            <p:graphicEl>
                                              <a:dgm id="{5B3E4F1C-5E19-4B23-8FFD-5B2203BCAFC7}"/>
                                            </p:graphicEl>
                                          </p:spTgt>
                                        </p:tgtEl>
                                        <p:attrNameLst>
                                          <p:attrName>style.visibility</p:attrName>
                                        </p:attrNameLst>
                                      </p:cBhvr>
                                      <p:to>
                                        <p:strVal val="visible"/>
                                      </p:to>
                                    </p:set>
                                    <p:animEffect transition="in" filter="fade">
                                      <p:cBhvr>
                                        <p:cTn id="111" dur="250"/>
                                        <p:tgtEl>
                                          <p:spTgt spid="25">
                                            <p:graphicEl>
                                              <a:dgm id="{5B3E4F1C-5E19-4B23-8FFD-5B2203BCAF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Chart bld="category"/>
        </p:bldSub>
      </p:bldGraphic>
      <p:bldGraphic spid="25" grpId="0">
        <p:bldSub>
          <a:bldDgm bld="one"/>
        </p:bldSub>
      </p:bldGraphic>
      <p:bldGraphic spid="36"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 فری‌میوم</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21887442"/>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pic>
        <p:nvPicPr>
          <p:cNvPr id="7" name="Content Placeholder 6">
            <a:extLst>
              <a:ext uri="{FF2B5EF4-FFF2-40B4-BE49-F238E27FC236}">
                <a16:creationId xmlns:a16="http://schemas.microsoft.com/office/drawing/2014/main" id="{885FAF51-E018-461B-BAA0-FD7B80091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2" y="1483323"/>
            <a:ext cx="10744198" cy="4532706"/>
          </a:xfrm>
        </p:spPr>
      </p:pic>
    </p:spTree>
    <p:extLst>
      <p:ext uri="{BB962C8B-B14F-4D97-AF65-F5344CB8AC3E}">
        <p14:creationId xmlns:p14="http://schemas.microsoft.com/office/powerpoint/2010/main" val="283673498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2712</TotalTime>
  <Words>501</Words>
  <Application>Microsoft Office PowerPoint</Application>
  <PresentationFormat>Widescreen</PresentationFormat>
  <Paragraphs>122</Paragraphs>
  <Slides>23</Slides>
  <Notes>10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Slide Titles</vt:lpstr>
      </vt:variant>
      <vt:variant>
        <vt:i4>23</vt:i4>
      </vt:variant>
      <vt:variant>
        <vt:lpstr>Custom Shows</vt:lpstr>
      </vt:variant>
      <vt:variant>
        <vt:i4>2</vt:i4>
      </vt:variant>
    </vt:vector>
  </HeadingPairs>
  <TitlesOfParts>
    <vt:vector size="38" baseType="lpstr">
      <vt:lpstr>Acre Medium</vt:lpstr>
      <vt:lpstr>Arial</vt:lpstr>
      <vt:lpstr>Calibri</vt:lpstr>
      <vt:lpstr>charter</vt:lpstr>
      <vt:lpstr>Corbel</vt:lpstr>
      <vt:lpstr>Dana UltraBold</vt:lpstr>
      <vt:lpstr>IRANSans</vt:lpstr>
      <vt:lpstr>IRANSansWeb UltraLight</vt:lpstr>
      <vt:lpstr>IRANYekan</vt:lpstr>
      <vt:lpstr>SourceSansPro</vt:lpstr>
      <vt:lpstr>Ubuntu</vt:lpstr>
      <vt:lpstr>Wingdings</vt:lpstr>
      <vt:lpstr>Basis</vt:lpstr>
      <vt:lpstr>PowerPoint Presentation</vt:lpstr>
      <vt:lpstr>مشکل</vt:lpstr>
      <vt:lpstr>راهکار</vt:lpstr>
      <vt:lpstr>امکانات جیبرس</vt:lpstr>
      <vt:lpstr>حجم بازار</vt:lpstr>
      <vt:lpstr>رشد مستمر درآمد جیبرس</vt:lpstr>
      <vt:lpstr>رشد مستمر فروش بیزینس‌ها GMV</vt:lpstr>
      <vt:lpstr>بیزینس مدل فری‌میوم</vt:lpstr>
      <vt:lpstr>رقبا</vt:lpstr>
      <vt:lpstr>مزیت رقابتی</vt:lpstr>
      <vt:lpstr>نگاه بلندمدت</vt:lpstr>
      <vt:lpstr>استراتژی بازاریابی</vt:lpstr>
      <vt:lpstr>تیم</vt:lpstr>
      <vt:lpstr>بزرگ‌ترین پلتفرم تجارت الکترونیک جهان</vt:lpstr>
      <vt:lpstr>پیش بینی مالی</vt:lpstr>
      <vt:lpstr>سرمایه موردنیاز</vt:lpstr>
      <vt:lpstr>محل استفاده از سرمایه تامین شده</vt:lpstr>
      <vt:lpstr>سپاس</vt:lpstr>
      <vt:lpstr>خلاصه</vt:lpstr>
      <vt:lpstr>ضمیمه</vt:lpstr>
      <vt:lpstr>PowerPoint Presentation</vt:lpstr>
      <vt:lpstr>شاخص‌های اندازه‌گیری رشد KPI</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451</cp:revision>
  <dcterms:created xsi:type="dcterms:W3CDTF">2020-12-30T23:51:10Z</dcterms:created>
  <dcterms:modified xsi:type="dcterms:W3CDTF">2021-05-10T13:58:19Z</dcterms:modified>
  <cp:category>PitchDeck</cp:category>
</cp:coreProperties>
</file>