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8"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8"/>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1DC"/>
    <a:srgbClr val="C80A5A"/>
    <a:srgbClr val="66B7DC"/>
    <a:srgbClr val="DC67CE"/>
    <a:srgbClr val="6794DC"/>
    <a:srgbClr val="868569"/>
    <a:srgbClr val="DC6788"/>
    <a:srgbClr val="DC8C67"/>
    <a:srgbClr val="DCD267"/>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varScale="1">
        <p:scale>
          <a:sx n="86" d="100"/>
          <a:sy n="86" d="100"/>
        </p:scale>
        <p:origin x="576"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b\projects\talambar_cdn\business\financial\Jibres-Financial-Projection-v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6771DC"/>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r>
              <a:rPr lang="fa-IR" baseline="0">
                <a:latin typeface="IRANSansX Black" pitchFamily="2" charset="-78"/>
                <a:cs typeface="IRANSansX Black" pitchFamily="2" charset="-78"/>
              </a:rPr>
              <a:t>درآمد</a:t>
            </a:r>
            <a:r>
              <a:rPr lang="en-US" baseline="0">
                <a:latin typeface="IRANSansX Black" pitchFamily="2" charset="-78"/>
                <a:cs typeface="IRANSansX Black" pitchFamily="2" charset="-78"/>
              </a:rPr>
              <a:t> </a:t>
            </a:r>
            <a:r>
              <a:rPr lang="fa-IR" baseline="0">
                <a:latin typeface="IRANSansX Black" pitchFamily="2" charset="-78"/>
                <a:cs typeface="IRANSansX Black" pitchFamily="2" charset="-78"/>
              </a:rPr>
              <a:t>جیبرس به تفکیک فصل</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ماه'!$Q$1</c:f>
              <c:strCache>
                <c:ptCount val="1"/>
                <c:pt idx="0">
                  <c:v>جمع درآمد</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rgbClr val="C80A5A"/>
                </a:solidFill>
                <a:prstDash val="dash"/>
              </a:ln>
              <a:effectLst/>
            </c:spPr>
            <c:trendlineType val="exp"/>
            <c:dispRSqr val="0"/>
            <c:dispEq val="0"/>
          </c:trendline>
          <c:cat>
            <c:strRef>
              <c:f>'درآمد جیبرس به تفکیک ماه'!$P$2:$P$6</c:f>
              <c:strCache>
                <c:ptCount val="5"/>
                <c:pt idx="0">
                  <c:v>1399-Q1</c:v>
                </c:pt>
                <c:pt idx="1">
                  <c:v>1399-Q2</c:v>
                </c:pt>
                <c:pt idx="2">
                  <c:v>1399-Q3</c:v>
                </c:pt>
                <c:pt idx="3">
                  <c:v>1399-Q4</c:v>
                </c:pt>
                <c:pt idx="4">
                  <c:v>1400-Q1</c:v>
                </c:pt>
              </c:strCache>
            </c:strRef>
          </c:cat>
          <c:val>
            <c:numRef>
              <c:f>'درآمد جیبرس به تفکیک ماه'!$Q$2:$Q$6</c:f>
              <c:numCache>
                <c:formatCode>_(\I\R\T\ * #,##0_);[Red]_(\I\R\T\ * "-"#,##0_)</c:formatCode>
                <c:ptCount val="5"/>
                <c:pt idx="0">
                  <c:v>24623965</c:v>
                </c:pt>
                <c:pt idx="1">
                  <c:v>50851000</c:v>
                </c:pt>
                <c:pt idx="2">
                  <c:v>118281000</c:v>
                </c:pt>
                <c:pt idx="3">
                  <c:v>101304600</c:v>
                </c:pt>
                <c:pt idx="4">
                  <c:v>121929520</c:v>
                </c:pt>
              </c:numCache>
            </c:numRef>
          </c:val>
          <c:extLst>
            <c:ext xmlns:c16="http://schemas.microsoft.com/office/drawing/2014/chart" uri="{C3380CC4-5D6E-409C-BE32-E72D297353CC}">
              <c16:uniqueId val="{00000001-0298-42A5-90CC-AC7591B637AF}"/>
            </c:ext>
          </c:extLst>
        </c:ser>
        <c:dLbls>
          <c:showLegendKey val="0"/>
          <c:showVal val="0"/>
          <c:showCatName val="0"/>
          <c:showSerName val="0"/>
          <c:showPercent val="0"/>
          <c:showBubbleSize val="0"/>
        </c:dLbls>
        <c:gapWidth val="100"/>
        <c:overlap val="-27"/>
        <c:axId val="1042061552"/>
        <c:axId val="1042064464"/>
      </c:barChart>
      <c:catAx>
        <c:axId val="104206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crossAx val="1042064464"/>
        <c:crosses val="autoZero"/>
        <c:auto val="1"/>
        <c:lblAlgn val="ctr"/>
        <c:lblOffset val="100"/>
        <c:noMultiLvlLbl val="0"/>
      </c:catAx>
      <c:valAx>
        <c:axId val="1042064464"/>
        <c:scaling>
          <c:orientation val="minMax"/>
        </c:scaling>
        <c:delete val="1"/>
        <c:axPos val="l"/>
        <c:numFmt formatCode="#,##0" sourceLinked="0"/>
        <c:majorTickMark val="none"/>
        <c:minorTickMark val="none"/>
        <c:tickLblPos val="nextTo"/>
        <c:crossAx val="1042061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1">
        <a:defRPr>
          <a:latin typeface="IRANSansX" pitchFamily="2" charset="-78"/>
          <a:cs typeface="IRANSansX" pitchFamily="2"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r>
              <a:rPr lang="fa-IR" spc="0" baseline="0">
                <a:latin typeface="IRANSansX Black" pitchFamily="2" charset="-78"/>
                <a:cs typeface="IRANSansX Black" pitchFamily="2" charset="-78"/>
              </a:rPr>
              <a:t>درآمد جیبرس به تفکیک ماه</a:t>
            </a:r>
          </a:p>
        </c:rich>
      </c:tx>
      <c:overlay val="1"/>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ماه'!$C$1</c:f>
              <c:strCache>
                <c:ptCount val="1"/>
                <c:pt idx="0">
                  <c:v>مبلغ درآمد کسب شده</c:v>
                </c:pt>
              </c:strCache>
            </c:strRef>
          </c:tx>
          <c:spPr>
            <a:solidFill>
              <a:schemeClr val="dk1">
                <a:tint val="88500"/>
                <a:alpha val="70000"/>
              </a:schemeClr>
            </a:solidFill>
            <a:ln>
              <a:noFill/>
            </a:ln>
            <a:effectLst/>
          </c:spPr>
          <c:invertIfNegative val="0"/>
          <c:trendline>
            <c:spPr>
              <a:ln w="12700" cap="rnd">
                <a:solidFill>
                  <a:srgbClr val="C80A5A"/>
                </a:solidFill>
                <a:prstDash val="sysDot"/>
              </a:ln>
              <a:effectLst/>
            </c:spPr>
            <c:trendlineType val="exp"/>
            <c:dispRSqr val="0"/>
            <c:dispEq val="0"/>
          </c:trendline>
          <c:cat>
            <c:strRef>
              <c:f>'درآمد جیبرس به تفکیک ماه'!$B$2:$B$16</c:f>
              <c:strCache>
                <c:ptCount val="15"/>
                <c:pt idx="0">
                  <c:v>1398-12</c:v>
                </c:pt>
                <c:pt idx="1">
                  <c:v>1399-01</c:v>
                </c:pt>
                <c:pt idx="2">
                  <c:v>1399-02</c:v>
                </c:pt>
                <c:pt idx="3">
                  <c:v>1399-03</c:v>
                </c:pt>
                <c:pt idx="4">
                  <c:v>1399-04</c:v>
                </c:pt>
                <c:pt idx="5">
                  <c:v>1399-05</c:v>
                </c:pt>
                <c:pt idx="6">
                  <c:v>1399-06</c:v>
                </c:pt>
                <c:pt idx="7">
                  <c:v>1399-07</c:v>
                </c:pt>
                <c:pt idx="8">
                  <c:v>1399-08</c:v>
                </c:pt>
                <c:pt idx="9">
                  <c:v>1399-09</c:v>
                </c:pt>
                <c:pt idx="10">
                  <c:v>1399-10</c:v>
                </c:pt>
                <c:pt idx="11">
                  <c:v>1399-11</c:v>
                </c:pt>
                <c:pt idx="12">
                  <c:v>1399-12</c:v>
                </c:pt>
                <c:pt idx="13">
                  <c:v>1400-01</c:v>
                </c:pt>
                <c:pt idx="14">
                  <c:v>1400-02</c:v>
                </c:pt>
              </c:strCache>
            </c:strRef>
          </c:cat>
          <c:val>
            <c:numRef>
              <c:f>'درآمد جیبرس به تفکیک ماه'!$C$2:$C$16</c:f>
              <c:numCache>
                <c:formatCode>_(\I\R\T\ * #,##0_);[Red]_(\I\R\T\ * "-"#,##0_)</c:formatCode>
                <c:ptCount val="15"/>
                <c:pt idx="0">
                  <c:v>170200</c:v>
                </c:pt>
                <c:pt idx="1">
                  <c:v>7492000</c:v>
                </c:pt>
                <c:pt idx="2">
                  <c:v>5101965</c:v>
                </c:pt>
                <c:pt idx="3">
                  <c:v>12030000</c:v>
                </c:pt>
                <c:pt idx="4">
                  <c:v>19502000</c:v>
                </c:pt>
                <c:pt idx="5">
                  <c:v>14265000</c:v>
                </c:pt>
                <c:pt idx="6">
                  <c:v>17084000</c:v>
                </c:pt>
                <c:pt idx="7">
                  <c:v>35616000</c:v>
                </c:pt>
                <c:pt idx="8">
                  <c:v>35513000</c:v>
                </c:pt>
                <c:pt idx="9">
                  <c:v>47152000</c:v>
                </c:pt>
                <c:pt idx="10">
                  <c:v>21826000</c:v>
                </c:pt>
                <c:pt idx="11">
                  <c:v>43726000</c:v>
                </c:pt>
                <c:pt idx="12">
                  <c:v>35752600</c:v>
                </c:pt>
                <c:pt idx="13">
                  <c:v>55762300</c:v>
                </c:pt>
                <c:pt idx="14">
                  <c:v>66167220</c:v>
                </c:pt>
              </c:numCache>
            </c:numRef>
          </c:val>
          <c:extLst>
            <c:ext xmlns:c16="http://schemas.microsoft.com/office/drawing/2014/chart" uri="{C3380CC4-5D6E-409C-BE32-E72D297353CC}">
              <c16:uniqueId val="{00000001-233D-4818-9B78-A6CFD321D135}"/>
            </c:ext>
          </c:extLst>
        </c:ser>
        <c:dLbls>
          <c:showLegendKey val="0"/>
          <c:showVal val="0"/>
          <c:showCatName val="0"/>
          <c:showSerName val="0"/>
          <c:showPercent val="0"/>
          <c:showBubbleSize val="0"/>
        </c:dLbls>
        <c:gapWidth val="80"/>
        <c:overlap val="25"/>
        <c:axId val="1215134176"/>
        <c:axId val="1215112128"/>
      </c:barChart>
      <c:catAx>
        <c:axId val="1215134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IRANSansX" pitchFamily="2" charset="-78"/>
                <a:ea typeface="+mn-ea"/>
                <a:cs typeface="IRANSansX" pitchFamily="2" charset="-78"/>
              </a:defRPr>
            </a:pPr>
            <a:endParaRPr lang="en-US"/>
          </a:p>
        </c:txPr>
        <c:crossAx val="1215112128"/>
        <c:crosses val="autoZero"/>
        <c:auto val="1"/>
        <c:lblAlgn val="ctr"/>
        <c:lblOffset val="100"/>
        <c:noMultiLvlLbl val="0"/>
      </c:catAx>
      <c:valAx>
        <c:axId val="1215112128"/>
        <c:scaling>
          <c:orientation val="minMax"/>
          <c:max val="100000000"/>
        </c:scaling>
        <c:delete val="1"/>
        <c:axPos val="l"/>
        <c:numFmt formatCode="#,##0" sourceLinked="0"/>
        <c:majorTickMark val="none"/>
        <c:minorTickMark val="none"/>
        <c:tickLblPos val="low"/>
        <c:crossAx val="1215134176"/>
        <c:crosses val="autoZero"/>
        <c:crossBetween val="between"/>
        <c:dispUnits>
          <c:builtInUnit val="millions"/>
          <c:dispUnitsLbl>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r>
                    <a:rPr lang="en-US"/>
                    <a:t>IRT</a:t>
                  </a:r>
                  <a:r>
                    <a:rPr lang="en-US" baseline="0"/>
                    <a:t> </a:t>
                  </a:r>
                  <a:r>
                    <a:rPr lang="en-US"/>
                    <a:t>Millions</a:t>
                  </a:r>
                </a:p>
              </c:rich>
            </c:tx>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chemeClr val="accent1"/>
                </a:solidFill>
                <a:prstDash val="sysDot"/>
              </a:ln>
              <a:effectLst/>
            </c:spPr>
            <c:trendlineType val="exp"/>
            <c:dispRSqr val="0"/>
            <c:dispEq val="0"/>
          </c:trendline>
          <c:cat>
            <c:strRef>
              <c:f>'Summary Quarter'!$C$3:$C$15</c:f>
              <c:strCache>
                <c:ptCount val="13"/>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1"/>
        <c:axPos val="l"/>
        <c:numFmt formatCode="_(* #,##0_);_(* \(#,##0\);_(* &quot;-&quot;??_);_(@_)" sourceLinked="1"/>
        <c:majorTickMark val="none"/>
        <c:minorTickMark val="none"/>
        <c:tickLblPos val="nextTo"/>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sz="1400" b="0" i="0" u="none" strike="noStrike" baseline="0" dirty="0">
                <a:latin typeface="+mj-lt"/>
              </a:rPr>
              <a:t>Growing merchants before release</a:t>
            </a:r>
            <a:endParaRPr lang="en-US"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100"/>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dPt>
            <c:idx val="0"/>
            <c:bubble3D val="0"/>
            <c:spPr>
              <a:solidFill>
                <a:schemeClr val="accent3">
                  <a:tint val="48000"/>
                </a:schemeClr>
              </a:solidFill>
              <a:ln w="19050">
                <a:solidFill>
                  <a:schemeClr val="lt1"/>
                </a:solidFill>
              </a:ln>
              <a:effectLst/>
            </c:spPr>
            <c:extLst>
              <c:ext xmlns:c16="http://schemas.microsoft.com/office/drawing/2014/chart" uri="{C3380CC4-5D6E-409C-BE32-E72D297353CC}">
                <c16:uniqueId val="{00000001-CB68-4E64-B961-5F0638DAF763}"/>
              </c:ext>
            </c:extLst>
          </c:dPt>
          <c:dPt>
            <c:idx val="1"/>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03-CB68-4E64-B961-5F0638DAF763}"/>
              </c:ext>
            </c:extLst>
          </c:dPt>
          <c:dPt>
            <c:idx val="2"/>
            <c:bubble3D val="0"/>
            <c:spPr>
              <a:solidFill>
                <a:schemeClr val="accent3">
                  <a:tint val="83000"/>
                </a:schemeClr>
              </a:solidFill>
              <a:ln w="19050">
                <a:solidFill>
                  <a:schemeClr val="lt1"/>
                </a:solidFill>
              </a:ln>
              <a:effectLst/>
            </c:spPr>
            <c:extLst>
              <c:ext xmlns:c16="http://schemas.microsoft.com/office/drawing/2014/chart" uri="{C3380CC4-5D6E-409C-BE32-E72D297353CC}">
                <c16:uniqueId val="{00000005-CB68-4E64-B961-5F0638DAF763}"/>
              </c:ext>
            </c:extLst>
          </c:dPt>
          <c:dPt>
            <c:idx val="3"/>
            <c:bubble3D val="0"/>
            <c:spPr>
              <a:solidFill>
                <a:schemeClr val="accent3"/>
              </a:solidFill>
              <a:ln w="19050">
                <a:solidFill>
                  <a:schemeClr val="lt1"/>
                </a:solidFill>
              </a:ln>
              <a:effectLst/>
            </c:spPr>
            <c:extLst>
              <c:ext xmlns:c16="http://schemas.microsoft.com/office/drawing/2014/chart" uri="{C3380CC4-5D6E-409C-BE32-E72D297353CC}">
                <c16:uniqueId val="{00000007-CB68-4E64-B961-5F0638DAF763}"/>
              </c:ext>
            </c:extLst>
          </c:dPt>
          <c:dPt>
            <c:idx val="4"/>
            <c:bubble3D val="0"/>
            <c:spPr>
              <a:solidFill>
                <a:schemeClr val="accent3">
                  <a:shade val="82000"/>
                </a:schemeClr>
              </a:solidFill>
              <a:ln w="19050">
                <a:solidFill>
                  <a:schemeClr val="lt1"/>
                </a:solidFill>
              </a:ln>
              <a:effectLst/>
            </c:spPr>
            <c:extLst>
              <c:ext xmlns:c16="http://schemas.microsoft.com/office/drawing/2014/chart" uri="{C3380CC4-5D6E-409C-BE32-E72D297353CC}">
                <c16:uniqueId val="{00000009-CB68-4E64-B961-5F0638DAF763}"/>
              </c:ext>
            </c:extLst>
          </c:dPt>
          <c:dPt>
            <c:idx val="5"/>
            <c:bubble3D val="0"/>
            <c:spPr>
              <a:solidFill>
                <a:schemeClr val="accent3">
                  <a:shade val="65000"/>
                </a:schemeClr>
              </a:solidFill>
              <a:ln w="19050">
                <a:solidFill>
                  <a:schemeClr val="lt1"/>
                </a:solidFill>
              </a:ln>
              <a:effectLst/>
            </c:spPr>
            <c:extLst>
              <c:ext xmlns:c16="http://schemas.microsoft.com/office/drawing/2014/chart" uri="{C3380CC4-5D6E-409C-BE32-E72D297353CC}">
                <c16:uniqueId val="{0000000B-CB68-4E64-B961-5F0638DAF763}"/>
              </c:ext>
            </c:extLst>
          </c:dPt>
          <c:dPt>
            <c:idx val="6"/>
            <c:bubble3D val="0"/>
            <c:spPr>
              <a:solidFill>
                <a:schemeClr val="accent3">
                  <a:shade val="47000"/>
                </a:schemeClr>
              </a:solidFill>
              <a:ln w="19050">
                <a:solidFill>
                  <a:schemeClr val="lt1"/>
                </a:solidFill>
              </a:ln>
              <a:effectLst/>
            </c:spPr>
            <c:extLst>
              <c:ext xmlns:c16="http://schemas.microsoft.com/office/drawing/2014/chart" uri="{C3380CC4-5D6E-409C-BE32-E72D297353CC}">
                <c16:uniqueId val="{0000000D-CB68-4E64-B961-5F0638DAF763}"/>
              </c:ext>
            </c:extLst>
          </c:dPt>
          <c:dLbls>
            <c:dLbl>
              <c:idx val="1"/>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B68-4E64-B961-5F0638DAF763}"/>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1803223279275944"/>
                      <c:h val="0.13793103448275862"/>
                    </c:manualLayout>
                  </c15:layout>
                </c:ext>
                <c:ext xmlns:c16="http://schemas.microsoft.com/office/drawing/2014/chart" uri="{C3380CC4-5D6E-409C-BE32-E72D297353CC}">
                  <c16:uniqueId val="{00000007-CB68-4E64-B961-5F0638DAF763}"/>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CB68-4E64-B961-5F0638DAF76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3948000000</c:v>
                </c:pt>
                <c:pt idx="1">
                  <c:v>420000000</c:v>
                </c:pt>
                <c:pt idx="2">
                  <c:v>5751180000</c:v>
                </c:pt>
                <c:pt idx="3">
                  <c:v>3090000000</c:v>
                </c:pt>
                <c:pt idx="4">
                  <c:v>600000000</c:v>
                </c:pt>
                <c:pt idx="5">
                  <c:v>1009360000</c:v>
                </c:pt>
                <c:pt idx="6">
                  <c:v>1481854000</c:v>
                </c:pt>
              </c:numCache>
            </c:numRef>
          </c:val>
          <c:extLst>
            <c:ext xmlns:c16="http://schemas.microsoft.com/office/drawing/2014/chart" uri="{C3380CC4-5D6E-409C-BE32-E72D297353CC}">
              <c16:uniqueId val="{0000000E-CB68-4E64-B961-5F0638DAF7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a:solidFill>
          <a:srgbClr val="66B7DC"/>
        </a:solidFill>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a:solidFill>
          <a:srgbClr val="6771DC"/>
        </a:solidFill>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a:solidFill>
          <a:srgbClr val="DC67CE"/>
        </a:solidFill>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0">
            <a:buNone/>
          </a:pPr>
          <a:r>
            <a:rPr lang="en-US" sz="2400" i="0" dirty="0">
              <a:latin typeface="+mj-lt"/>
            </a:rPr>
            <a:t>~ 2%</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0">
            <a:buNone/>
          </a:pPr>
          <a:r>
            <a:rPr lang="en-US" sz="2400" i="0" baseline="0" dirty="0">
              <a:latin typeface="+mj-lt"/>
            </a:rPr>
            <a:t>~ 47,000</a:t>
          </a:r>
          <a:endParaRPr lang="en-US" sz="2400" i="0" dirty="0">
            <a:latin typeface="+mj-lt"/>
          </a:endParaRPr>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0E9DF0A2-2099-4D9A-89EA-D49107B6779D}">
      <dgm:prSet phldrT="[Text]" custT="1"/>
      <dgm:spPr/>
      <dgm:t>
        <a:bodyPr/>
        <a:lstStyle/>
        <a:p>
          <a:pPr algn="ctr" rtl="1"/>
          <a:r>
            <a:rPr lang="fa-IR" sz="1200" dirty="0"/>
            <a:t>درآمد کسب شده تاکنون</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0">
            <a:buNone/>
          </a:pPr>
          <a:r>
            <a:rPr lang="en-US" sz="2400" b="0" i="0" dirty="0">
              <a:latin typeface="+mj-lt"/>
            </a:rPr>
            <a:t>+ 400,000,000</a:t>
          </a:r>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46FA0F11-7FC0-4C09-B164-600A6C16EA2B}">
      <dgm:prSet phldrT="[Text]" custT="1"/>
      <dgm:spPr/>
      <dgm:t>
        <a:bodyPr/>
        <a:lstStyle/>
        <a:p>
          <a:pPr algn="ctr" rtl="1">
            <a:buNone/>
          </a:pPr>
          <a:r>
            <a:rPr lang="fa-IR" sz="1200" dirty="0"/>
            <a:t>نرخ سوختن ماهیانه فعلی</a:t>
          </a:r>
          <a:endParaRPr lang="en-US" sz="1200" i="0" dirty="0">
            <a:latin typeface="+mj-lt"/>
          </a:endParaRPr>
        </a:p>
      </dgm:t>
    </dgm:pt>
    <dgm:pt modelId="{E8169D77-7069-414E-B944-F54A7CDC453A}" type="parTrans" cxnId="{48301741-E7D8-4D89-B695-F9A9B8B5B7DF}">
      <dgm:prSet/>
      <dgm:spPr/>
      <dgm:t>
        <a:bodyPr/>
        <a:lstStyle/>
        <a:p>
          <a:endParaRPr lang="en-US"/>
        </a:p>
      </dgm:t>
    </dgm:pt>
    <dgm:pt modelId="{E58E8BF9-E7FB-4AA5-821E-6D5FA4C0E227}" type="sibTrans" cxnId="{48301741-E7D8-4D89-B695-F9A9B8B5B7DF}">
      <dgm:prSet/>
      <dgm:spPr/>
      <dgm:t>
        <a:bodyPr/>
        <a:lstStyle/>
        <a:p>
          <a:endParaRPr lang="en-US"/>
        </a:p>
      </dgm:t>
    </dgm:pt>
    <dgm:pt modelId="{81E66364-12D3-4B0A-A998-E1E253B77852}">
      <dgm:prSet phldrT="[Text]" custT="1"/>
      <dgm:spPr/>
      <dgm:t>
        <a:bodyPr/>
        <a:lstStyle/>
        <a:p>
          <a:pPr algn="l" rtl="0">
            <a:buNone/>
          </a:pPr>
          <a:r>
            <a:rPr lang="en-US" sz="2400" i="0" dirty="0">
              <a:latin typeface="+mj-lt"/>
              <a:ea typeface="+mn-ea"/>
              <a:cs typeface="IRANYekan"/>
            </a:rPr>
            <a:t>~ 30,000,000</a:t>
          </a:r>
        </a:p>
      </dgm:t>
    </dgm:pt>
    <dgm:pt modelId="{0F3068F3-7C6F-40C3-8F3C-A854C8089D69}" type="parTrans" cxnId="{D70B93F8-8FBA-45ED-BBCF-AFED6AE5023D}">
      <dgm:prSet/>
      <dgm:spPr/>
      <dgm:t>
        <a:bodyPr/>
        <a:lstStyle/>
        <a:p>
          <a:endParaRPr lang="en-US"/>
        </a:p>
      </dgm:t>
    </dgm:pt>
    <dgm:pt modelId="{E0B58E7A-A16A-4B7E-80F1-4167557D3716}" type="sibTrans" cxnId="{D70B93F8-8FBA-45ED-BBCF-AFED6AE5023D}">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0" presStyleCnt="4"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0"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1" presStyleCnt="4"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1" presStyleCnt="4">
        <dgm:presLayoutVars>
          <dgm:bulletEnabled val="1"/>
        </dgm:presLayoutVars>
      </dgm:prSet>
      <dgm:spPr/>
    </dgm:pt>
    <dgm:pt modelId="{69A66712-B522-493A-911F-57024E16B496}" type="pres">
      <dgm:prSet presAssocID="{4D495D74-A071-4A76-A28C-29F691CF331D}" presName="sp" presStyleCnt="0"/>
      <dgm:spPr/>
    </dgm:pt>
    <dgm:pt modelId="{E355BD07-A856-4BD7-8F7B-CBD58720E29B}" type="pres">
      <dgm:prSet presAssocID="{46FA0F11-7FC0-4C09-B164-600A6C16EA2B}" presName="linNode" presStyleCnt="0"/>
      <dgm:spPr/>
    </dgm:pt>
    <dgm:pt modelId="{54F9A354-2430-4CEC-B4C1-6714CCAB53DB}" type="pres">
      <dgm:prSet presAssocID="{46FA0F11-7FC0-4C09-B164-600A6C16EA2B}" presName="parentText" presStyleLbl="node1" presStyleIdx="2" presStyleCnt="4" custScaleX="118341">
        <dgm:presLayoutVars>
          <dgm:chMax val="1"/>
          <dgm:bulletEnabled val="1"/>
        </dgm:presLayoutVars>
      </dgm:prSet>
      <dgm:spPr/>
    </dgm:pt>
    <dgm:pt modelId="{2898E06E-115B-47FB-9C7F-A1FEE9F1C58E}" type="pres">
      <dgm:prSet presAssocID="{46FA0F11-7FC0-4C09-B164-600A6C16EA2B}" presName="descendantText" presStyleLbl="alignAccFollowNode1" presStyleIdx="2" presStyleCnt="4">
        <dgm:presLayoutVars>
          <dgm:bulletEnabled val="1"/>
        </dgm:presLayoutVars>
      </dgm:prSet>
      <dgm:spPr/>
    </dgm:pt>
    <dgm:pt modelId="{6EEFAAA7-485A-469F-917D-C85A19E6197F}" type="pres">
      <dgm:prSet presAssocID="{E58E8BF9-E7FB-4AA5-821E-6D5FA4C0E227}"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874A230B-8D08-4AF2-A4C0-B7CECFA4A985}" type="presOf" srcId="{46FA0F11-7FC0-4C09-B164-600A6C16EA2B}" destId="{54F9A354-2430-4CEC-B4C1-6714CCAB53DB}" srcOrd="0" destOrd="0" presId="urn:microsoft.com/office/officeart/2005/8/layout/vList5"/>
    <dgm:cxn modelId="{48301741-E7D8-4D89-B695-F9A9B8B5B7DF}" srcId="{A35DD026-1A1A-4E21-AD89-0FE1FB790C0F}" destId="{46FA0F11-7FC0-4C09-B164-600A6C16EA2B}" srcOrd="2" destOrd="0" parTransId="{E8169D77-7069-414E-B944-F54A7CDC453A}" sibTransId="{E58E8BF9-E7FB-4AA5-821E-6D5FA4C0E227}"/>
    <dgm:cxn modelId="{8CB80169-C517-45BA-A2FA-32CE2A8C5108}" type="presOf" srcId="{99F4549B-CE0B-41E4-88F6-7CDC86BC77AC}" destId="{ED93BD0B-1783-4AD7-84F9-25523B1941C1}" srcOrd="0" destOrd="0" presId="urn:microsoft.com/office/officeart/2005/8/layout/vList5"/>
    <dgm:cxn modelId="{B578C255-C11C-4B11-B32F-2FF866DA2509}" type="presOf" srcId="{81E66364-12D3-4B0A-A998-E1E253B77852}" destId="{2898E06E-115B-47FB-9C7F-A1FEE9F1C58E}"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EA5BA8CA-0663-45BD-B186-624F8F3B5CD9}" srcId="{A35DD026-1A1A-4E21-AD89-0FE1FB790C0F}" destId="{A922B16F-6814-4451-ADA2-5F4651213E92}" srcOrd="0" destOrd="0" parTransId="{A39A4730-0CD3-4DDF-9EDD-7CB2348FC083}" sibTransId="{4D14215A-C062-4837-8977-DD03C6F6B596}"/>
    <dgm:cxn modelId="{C249CFE1-6FDE-41B4-B346-B98D9F483C89}" type="presOf" srcId="{0E9DF0A2-2099-4D9A-89EA-D49107B6779D}" destId="{292B30ED-1425-4E93-BD12-F2AB5D9EC113}" srcOrd="0" destOrd="0" presId="urn:microsoft.com/office/officeart/2005/8/layout/vList5"/>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D70B93F8-8FBA-45ED-BBCF-AFED6AE5023D}" srcId="{46FA0F11-7FC0-4C09-B164-600A6C16EA2B}" destId="{81E66364-12D3-4B0A-A998-E1E253B77852}" srcOrd="0" destOrd="0" parTransId="{0F3068F3-7C6F-40C3-8F3C-A854C8089D69}" sibTransId="{E0B58E7A-A16A-4B7E-80F1-4167557D3716}"/>
    <dgm:cxn modelId="{7DC5CBFB-03A1-486B-88DC-2AB916FC1D4F}" srcId="{A35DD026-1A1A-4E21-AD89-0FE1FB790C0F}" destId="{8E1ED590-D10B-4919-85C6-3D3A98B6701A}" srcOrd="1" destOrd="0" parTransId="{3BECE579-3FB6-4133-BB52-FD04C504F86F}" sibTransId="{4D495D74-A071-4A76-A28C-29F691CF331D}"/>
    <dgm:cxn modelId="{4D905CF1-43B8-4F3B-A93B-36D59562F433}" type="presParOf" srcId="{BE10A3E0-AF32-4339-82A9-B9007264D690}" destId="{472E4A30-5579-409E-B7EF-0A5A64FC56F6}" srcOrd="0"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1" destOrd="0" presId="urn:microsoft.com/office/officeart/2005/8/layout/vList5"/>
    <dgm:cxn modelId="{29C70650-A977-442C-80BA-7EB8793D899F}" type="presParOf" srcId="{BE10A3E0-AF32-4339-82A9-B9007264D690}" destId="{8A89AC67-A15E-4159-896B-347B8F0EDF91}" srcOrd="2"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3" destOrd="0" presId="urn:microsoft.com/office/officeart/2005/8/layout/vList5"/>
    <dgm:cxn modelId="{91C3BFB5-9A53-4EB0-9170-68F35EC89540}" type="presParOf" srcId="{BE10A3E0-AF32-4339-82A9-B9007264D690}" destId="{E355BD07-A856-4BD7-8F7B-CBD58720E29B}" srcOrd="4" destOrd="0" presId="urn:microsoft.com/office/officeart/2005/8/layout/vList5"/>
    <dgm:cxn modelId="{08248FAF-3AC1-4DC1-9CFD-362ED02716E7}" type="presParOf" srcId="{E355BD07-A856-4BD7-8F7B-CBD58720E29B}" destId="{54F9A354-2430-4CEC-B4C1-6714CCAB53DB}" srcOrd="0" destOrd="0" presId="urn:microsoft.com/office/officeart/2005/8/layout/vList5"/>
    <dgm:cxn modelId="{9B9C08F8-B532-4B7A-93A6-E58B8AA6403A}" type="presParOf" srcId="{E355BD07-A856-4BD7-8F7B-CBD58720E29B}" destId="{2898E06E-115B-47FB-9C7F-A1FEE9F1C58E}" srcOrd="1" destOrd="0" presId="urn:microsoft.com/office/officeart/2005/8/layout/vList5"/>
    <dgm:cxn modelId="{C44E6EEA-ADCF-4F1B-8F46-668D6B9EDF73}" type="presParOf" srcId="{BE10A3E0-AF32-4339-82A9-B9007264D690}" destId="{6EEFAAA7-485A-469F-917D-C85A19E6197F}"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4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4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4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400" dirty="0"/>
            <a:t>560</a:t>
          </a:r>
          <a:r>
            <a:rPr lang="en-US" sz="24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۲۰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rgbClr val="66B7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rgbClr val="6771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rgbClr val="DC67C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3BD0B-1783-4AD7-84F9-25523B1941C1}">
      <dsp:nvSpPr>
        <dsp:cNvPr id="0" name=""/>
        <dsp:cNvSpPr/>
      </dsp:nvSpPr>
      <dsp:spPr>
        <a:xfrm rot="16200000">
          <a:off x="1258845" y="-1207711"/>
          <a:ext cx="389380" cy="29041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rPr>
            <a:t>~ 2%</a:t>
          </a:r>
        </a:p>
      </dsp:txBody>
      <dsp:txXfrm rot="5400000">
        <a:off x="20457" y="68693"/>
        <a:ext cx="2885164" cy="351364"/>
      </dsp:txXfrm>
    </dsp:sp>
    <dsp:sp modelId="{9DB16810-82A4-4AED-B5DD-B623E2064468}">
      <dsp:nvSpPr>
        <dsp:cNvPr id="0" name=""/>
        <dsp:cNvSpPr/>
      </dsp:nvSpPr>
      <dsp:spPr>
        <a:xfrm>
          <a:off x="2905622" y="1011"/>
          <a:ext cx="1933215" cy="48672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29382" y="24771"/>
        <a:ext cx="1885695" cy="439206"/>
      </dsp:txXfrm>
    </dsp:sp>
    <dsp:sp modelId="{5B3E4F1C-5E19-4B23-8FFD-5B2203BCAFC7}">
      <dsp:nvSpPr>
        <dsp:cNvPr id="0" name=""/>
        <dsp:cNvSpPr/>
      </dsp:nvSpPr>
      <dsp:spPr>
        <a:xfrm rot="16200000">
          <a:off x="1258845" y="-696649"/>
          <a:ext cx="389380" cy="2904172"/>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baseline="0" dirty="0">
              <a:latin typeface="+mj-lt"/>
            </a:rPr>
            <a:t>~ 47,000</a:t>
          </a:r>
          <a:endParaRPr lang="en-US" sz="2400" i="0" kern="1200" dirty="0">
            <a:latin typeface="+mj-lt"/>
          </a:endParaRPr>
        </a:p>
      </dsp:txBody>
      <dsp:txXfrm rot="5400000">
        <a:off x="20457" y="579755"/>
        <a:ext cx="2885164" cy="351364"/>
      </dsp:txXfrm>
    </dsp:sp>
    <dsp:sp modelId="{E330E993-8214-4602-8195-133D882DF2BA}">
      <dsp:nvSpPr>
        <dsp:cNvPr id="0" name=""/>
        <dsp:cNvSpPr/>
      </dsp:nvSpPr>
      <dsp:spPr>
        <a:xfrm>
          <a:off x="2905622" y="512074"/>
          <a:ext cx="1933215" cy="486726"/>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29382" y="535834"/>
        <a:ext cx="1885695" cy="439206"/>
      </dsp:txXfrm>
    </dsp:sp>
    <dsp:sp modelId="{2898E06E-115B-47FB-9C7F-A1FEE9F1C58E}">
      <dsp:nvSpPr>
        <dsp:cNvPr id="0" name=""/>
        <dsp:cNvSpPr/>
      </dsp:nvSpPr>
      <dsp:spPr>
        <a:xfrm rot="16200000">
          <a:off x="1258845" y="-185586"/>
          <a:ext cx="389380" cy="2904172"/>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ea typeface="+mn-ea"/>
              <a:cs typeface="IRANYekan"/>
            </a:rPr>
            <a:t>~ 30,000,000</a:t>
          </a:r>
        </a:p>
      </dsp:txBody>
      <dsp:txXfrm rot="5400000">
        <a:off x="20457" y="1090818"/>
        <a:ext cx="2885164" cy="351364"/>
      </dsp:txXfrm>
    </dsp:sp>
    <dsp:sp modelId="{54F9A354-2430-4CEC-B4C1-6714CCAB53DB}">
      <dsp:nvSpPr>
        <dsp:cNvPr id="0" name=""/>
        <dsp:cNvSpPr/>
      </dsp:nvSpPr>
      <dsp:spPr>
        <a:xfrm>
          <a:off x="2905622" y="1023136"/>
          <a:ext cx="1933215" cy="486726"/>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ماهیانه فعلی</a:t>
          </a:r>
          <a:endParaRPr lang="en-US" sz="1200" i="0" kern="1200" dirty="0">
            <a:latin typeface="+mj-lt"/>
          </a:endParaRPr>
        </a:p>
      </dsp:txBody>
      <dsp:txXfrm>
        <a:off x="2929382" y="1046896"/>
        <a:ext cx="1885695" cy="439206"/>
      </dsp:txXfrm>
    </dsp:sp>
    <dsp:sp modelId="{1FFF3B9C-0A48-437C-A773-F34871858EE2}">
      <dsp:nvSpPr>
        <dsp:cNvPr id="0" name=""/>
        <dsp:cNvSpPr/>
      </dsp:nvSpPr>
      <dsp:spPr>
        <a:xfrm rot="16200000">
          <a:off x="1258845" y="325475"/>
          <a:ext cx="389380" cy="2904172"/>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b="0" i="0" kern="1200" dirty="0">
              <a:latin typeface="+mj-lt"/>
            </a:rPr>
            <a:t>+ 400,000,000</a:t>
          </a:r>
        </a:p>
      </dsp:txBody>
      <dsp:txXfrm rot="5400000">
        <a:off x="20457" y="1601879"/>
        <a:ext cx="2885164" cy="351364"/>
      </dsp:txXfrm>
    </dsp:sp>
    <dsp:sp modelId="{292B30ED-1425-4E93-BD12-F2AB5D9EC113}">
      <dsp:nvSpPr>
        <dsp:cNvPr id="0" name=""/>
        <dsp:cNvSpPr/>
      </dsp:nvSpPr>
      <dsp:spPr>
        <a:xfrm>
          <a:off x="2905622" y="1533931"/>
          <a:ext cx="1933215" cy="486726"/>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درآمد کسب شده تاکنون</a:t>
          </a:r>
          <a:endParaRPr lang="en-US" sz="1200" kern="1200" dirty="0"/>
        </a:p>
      </dsp:txBody>
      <dsp:txXfrm>
        <a:off x="2929382" y="1557691"/>
        <a:ext cx="1885695" cy="43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fa-IR" sz="2400" kern="1200" dirty="0"/>
            <a:t>560</a:t>
          </a:r>
          <a:r>
            <a:rPr lang="en-US" sz="24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32564" y="-1038449"/>
          <a:ext cx="730143"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36592" y="128809"/>
        <a:ext cx="2957731" cy="658857"/>
      </dsp:txXfrm>
    </dsp:sp>
    <dsp:sp modelId="{C2151C43-630C-4DB9-9A28-9A0850820907}">
      <dsp:nvSpPr>
        <dsp:cNvPr id="0" name=""/>
        <dsp:cNvSpPr/>
      </dsp:nvSpPr>
      <dsp:spPr>
        <a:xfrm>
          <a:off x="2994323" y="1897"/>
          <a:ext cx="1872001" cy="912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38876" y="46450"/>
        <a:ext cx="1782895" cy="823573"/>
      </dsp:txXfrm>
    </dsp:sp>
    <dsp:sp modelId="{16B6F609-C764-4DAE-89D3-C2583C37E55E}">
      <dsp:nvSpPr>
        <dsp:cNvPr id="0" name=""/>
        <dsp:cNvSpPr/>
      </dsp:nvSpPr>
      <dsp:spPr>
        <a:xfrm rot="16200000">
          <a:off x="1132564" y="-80136"/>
          <a:ext cx="730143"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36592" y="1087122"/>
        <a:ext cx="2957731" cy="658857"/>
      </dsp:txXfrm>
    </dsp:sp>
    <dsp:sp modelId="{72F7FF66-2BBB-4F55-9DE0-DD8733F8AAAE}">
      <dsp:nvSpPr>
        <dsp:cNvPr id="0" name=""/>
        <dsp:cNvSpPr/>
      </dsp:nvSpPr>
      <dsp:spPr>
        <a:xfrm>
          <a:off x="2994323" y="960210"/>
          <a:ext cx="1872001" cy="91267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38876" y="1004763"/>
        <a:ext cx="1782895" cy="823573"/>
      </dsp:txXfrm>
    </dsp:sp>
    <dsp:sp modelId="{EFED500B-58B7-4168-930C-84D4911901E1}">
      <dsp:nvSpPr>
        <dsp:cNvPr id="0" name=""/>
        <dsp:cNvSpPr/>
      </dsp:nvSpPr>
      <dsp:spPr>
        <a:xfrm rot="16200000">
          <a:off x="1132564" y="878176"/>
          <a:ext cx="730143"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36592" y="2045435"/>
        <a:ext cx="2957731" cy="658857"/>
      </dsp:txXfrm>
    </dsp:sp>
    <dsp:sp modelId="{9ECA73F4-8A09-4668-B118-3B8FC09F03ED}">
      <dsp:nvSpPr>
        <dsp:cNvPr id="0" name=""/>
        <dsp:cNvSpPr/>
      </dsp:nvSpPr>
      <dsp:spPr>
        <a:xfrm>
          <a:off x="2994323" y="1918523"/>
          <a:ext cx="1872001" cy="91267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38876" y="1963076"/>
        <a:ext cx="1782895" cy="823573"/>
      </dsp:txXfrm>
    </dsp:sp>
    <dsp:sp modelId="{1FFF3B9C-0A48-437C-A773-F34871858EE2}">
      <dsp:nvSpPr>
        <dsp:cNvPr id="0" name=""/>
        <dsp:cNvSpPr/>
      </dsp:nvSpPr>
      <dsp:spPr>
        <a:xfrm rot="16200000">
          <a:off x="1132564" y="1836489"/>
          <a:ext cx="730143"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۲۰ میلیارد تومان</a:t>
          </a:r>
          <a:endParaRPr lang="en-US" sz="1600" b="1" kern="1200" dirty="0"/>
        </a:p>
      </dsp:txBody>
      <dsp:txXfrm rot="5400000">
        <a:off x="36592" y="3003748"/>
        <a:ext cx="2957731" cy="658857"/>
      </dsp:txXfrm>
    </dsp:sp>
    <dsp:sp modelId="{292B30ED-1425-4E93-BD12-F2AB5D9EC113}">
      <dsp:nvSpPr>
        <dsp:cNvPr id="0" name=""/>
        <dsp:cNvSpPr/>
      </dsp:nvSpPr>
      <dsp:spPr>
        <a:xfrm>
          <a:off x="2994323" y="2876335"/>
          <a:ext cx="1872001" cy="912679"/>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38876" y="2920888"/>
        <a:ext cx="1782895" cy="82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2021-05-23</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182096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0899648" y="6218131"/>
            <a:ext cx="933367"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948416" y="6218131"/>
            <a:ext cx="884599"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551177"/>
          </a:xfrm>
          <a:prstGeom prst="rect">
            <a:avLst/>
          </a:prstGeom>
          <a:noFill/>
        </p:spPr>
        <p:txBody>
          <a:bodyPr wrap="square" rtlCol="0">
            <a:spAutoFit/>
          </a:bodyPr>
          <a:lstStyle/>
          <a:p>
            <a:pPr rtl="1"/>
            <a:r>
              <a:rPr lang="fa-IR" sz="1300" dirty="0">
                <a:solidFill>
                  <a:schemeClr val="bg1">
                    <a:lumMod val="95000"/>
                  </a:schemeClr>
                </a:solidFill>
              </a:rPr>
              <a:t>خرداد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741052"/>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108964"/>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933410"/>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024024"/>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
        <p:nvSpPr>
          <p:cNvPr id="5" name="Slide Number Placeholder 4">
            <a:extLst>
              <a:ext uri="{FF2B5EF4-FFF2-40B4-BE49-F238E27FC236}">
                <a16:creationId xmlns:a16="http://schemas.microsoft.com/office/drawing/2014/main" id="{58E4E603-9B20-4443-9F51-0D41DCFD75C1}"/>
              </a:ext>
            </a:extLst>
          </p:cNvPr>
          <p:cNvSpPr>
            <a:spLocks noGrp="1"/>
          </p:cNvSpPr>
          <p:nvPr>
            <p:ph type="sldNum" sz="quarter" idx="12"/>
          </p:nvPr>
        </p:nvSpPr>
        <p:spPr/>
        <p:txBody>
          <a:bodyPr/>
          <a:lstStyle/>
          <a:p>
            <a:fld id="{92944875-DFC9-4662-AF8D-2D0B8720E9F1}" type="slidenum">
              <a:rPr lang="en-US" smtClean="0"/>
              <a:t>12</a:t>
            </a:fld>
            <a:endParaRPr lang="en-US"/>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
        <p:nvSpPr>
          <p:cNvPr id="5" name="Slide Number Placeholder 4">
            <a:extLst>
              <a:ext uri="{FF2B5EF4-FFF2-40B4-BE49-F238E27FC236}">
                <a16:creationId xmlns:a16="http://schemas.microsoft.com/office/drawing/2014/main" id="{77526BB7-7738-4C0A-A24D-A43ACEE7F61C}"/>
              </a:ext>
            </a:extLst>
          </p:cNvPr>
          <p:cNvSpPr>
            <a:spLocks noGrp="1"/>
          </p:cNvSpPr>
          <p:nvPr>
            <p:ph type="sldNum" sz="quarter" idx="12"/>
          </p:nvPr>
        </p:nvSpPr>
        <p:spPr/>
        <p:txBody>
          <a:bodyPr/>
          <a:lstStyle/>
          <a:p>
            <a:fld id="{92944875-DFC9-4662-AF8D-2D0B8720E9F1}" type="slidenum">
              <a:rPr lang="en-US" smtClean="0"/>
              <a:t>13</a:t>
            </a:fld>
            <a:endParaRPr lang="en-US"/>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1724955825"/>
              </p:ext>
            </p:extLst>
          </p:nvPr>
        </p:nvGraphicFramePr>
        <p:xfrm>
          <a:off x="6267450" y="1906860"/>
          <a:ext cx="4867275" cy="3791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09CA1D6-D3B5-4FD9-9666-960F5DE78025}"/>
              </a:ext>
            </a:extLst>
          </p:cNvPr>
          <p:cNvSpPr>
            <a:spLocks noGrp="1"/>
          </p:cNvSpPr>
          <p:nvPr>
            <p:ph type="sldNum" sz="quarter" idx="12"/>
          </p:nvPr>
        </p:nvSpPr>
        <p:spPr/>
        <p:txBody>
          <a:bodyPr/>
          <a:lstStyle/>
          <a:p>
            <a:fld id="{92944875-DFC9-4662-AF8D-2D0B8720E9F1}" type="slidenum">
              <a:rPr lang="en-US" smtClean="0"/>
              <a:t>14</a:t>
            </a:fld>
            <a:endParaRPr lang="en-US"/>
          </a:p>
        </p:txBody>
      </p:sp>
      <p:graphicFrame>
        <p:nvGraphicFramePr>
          <p:cNvPr id="10" name="Content Placeholder 9">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804677641"/>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39" dur="250"/>
                                        <p:tgtEl>
                                          <p:spTgt spid="10">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graphicEl>
                                              <a:chart seriesIdx="-4" categoryIdx="0" bldStep="category"/>
                                            </p:graphicEl>
                                          </p:spTgt>
                                        </p:tgtEl>
                                        <p:attrNameLst>
                                          <p:attrName>style.visibility</p:attrName>
                                        </p:attrNameLst>
                                      </p:cBhvr>
                                      <p:to>
                                        <p:strVal val="visible"/>
                                      </p:to>
                                    </p:set>
                                    <p:animEffect transition="in" filter="fade">
                                      <p:cBhvr>
                                        <p:cTn id="43" dur="250"/>
                                        <p:tgtEl>
                                          <p:spTgt spid="10">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0">
                                            <p:graphicEl>
                                              <a:chart seriesIdx="-4" categoryIdx="1" bldStep="category"/>
                                            </p:graphicEl>
                                          </p:spTgt>
                                        </p:tgtEl>
                                        <p:attrNameLst>
                                          <p:attrName>style.visibility</p:attrName>
                                        </p:attrNameLst>
                                      </p:cBhvr>
                                      <p:to>
                                        <p:strVal val="visible"/>
                                      </p:to>
                                    </p:set>
                                    <p:animEffect transition="in" filter="fade">
                                      <p:cBhvr>
                                        <p:cTn id="47" dur="250"/>
                                        <p:tgtEl>
                                          <p:spTgt spid="10">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0">
                                            <p:graphicEl>
                                              <a:chart seriesIdx="-4" categoryIdx="2" bldStep="category"/>
                                            </p:graphicEl>
                                          </p:spTgt>
                                        </p:tgtEl>
                                        <p:attrNameLst>
                                          <p:attrName>style.visibility</p:attrName>
                                        </p:attrNameLst>
                                      </p:cBhvr>
                                      <p:to>
                                        <p:strVal val="visible"/>
                                      </p:to>
                                    </p:set>
                                    <p:animEffect transition="in" filter="fade">
                                      <p:cBhvr>
                                        <p:cTn id="51" dur="250"/>
                                        <p:tgtEl>
                                          <p:spTgt spid="10">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0">
                                            <p:graphicEl>
                                              <a:chart seriesIdx="-4" categoryIdx="3" bldStep="category"/>
                                            </p:graphicEl>
                                          </p:spTgt>
                                        </p:tgtEl>
                                        <p:attrNameLst>
                                          <p:attrName>style.visibility</p:attrName>
                                        </p:attrNameLst>
                                      </p:cBhvr>
                                      <p:to>
                                        <p:strVal val="visible"/>
                                      </p:to>
                                    </p:set>
                                    <p:animEffect transition="in" filter="fade">
                                      <p:cBhvr>
                                        <p:cTn id="55" dur="250"/>
                                        <p:tgtEl>
                                          <p:spTgt spid="10">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0">
                                            <p:graphicEl>
                                              <a:chart seriesIdx="-4" categoryIdx="4" bldStep="category"/>
                                            </p:graphicEl>
                                          </p:spTgt>
                                        </p:tgtEl>
                                        <p:attrNameLst>
                                          <p:attrName>style.visibility</p:attrName>
                                        </p:attrNameLst>
                                      </p:cBhvr>
                                      <p:to>
                                        <p:strVal val="visible"/>
                                      </p:to>
                                    </p:set>
                                    <p:animEffect transition="in" filter="fade">
                                      <p:cBhvr>
                                        <p:cTn id="59" dur="250"/>
                                        <p:tgtEl>
                                          <p:spTgt spid="10">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0">
                                            <p:graphicEl>
                                              <a:chart seriesIdx="-4" categoryIdx="5" bldStep="category"/>
                                            </p:graphicEl>
                                          </p:spTgt>
                                        </p:tgtEl>
                                        <p:attrNameLst>
                                          <p:attrName>style.visibility</p:attrName>
                                        </p:attrNameLst>
                                      </p:cBhvr>
                                      <p:to>
                                        <p:strVal val="visible"/>
                                      </p:to>
                                    </p:set>
                                    <p:animEffect transition="in" filter="fade">
                                      <p:cBhvr>
                                        <p:cTn id="63" dur="250"/>
                                        <p:tgtEl>
                                          <p:spTgt spid="10">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0">
                                            <p:graphicEl>
                                              <a:chart seriesIdx="-4" categoryIdx="6" bldStep="category"/>
                                            </p:graphicEl>
                                          </p:spTgt>
                                        </p:tgtEl>
                                        <p:attrNameLst>
                                          <p:attrName>style.visibility</p:attrName>
                                        </p:attrNameLst>
                                      </p:cBhvr>
                                      <p:to>
                                        <p:strVal val="visible"/>
                                      </p:to>
                                    </p:set>
                                    <p:animEffect transition="in" filter="fade">
                                      <p:cBhvr>
                                        <p:cTn id="67" dur="250"/>
                                        <p:tgtEl>
                                          <p:spTgt spid="10">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Graphic spid="10" grpId="0">
        <p:bldSub>
          <a:bldChart bld="category"/>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171332256"/>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1611932172"/>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
        <p:nvSpPr>
          <p:cNvPr id="5" name="Slide Number Placeholder 4">
            <a:extLst>
              <a:ext uri="{FF2B5EF4-FFF2-40B4-BE49-F238E27FC236}">
                <a16:creationId xmlns:a16="http://schemas.microsoft.com/office/drawing/2014/main" id="{30D7A841-B38E-42FE-974C-FD331F4029B6}"/>
              </a:ext>
            </a:extLst>
          </p:cNvPr>
          <p:cNvSpPr>
            <a:spLocks noGrp="1"/>
          </p:cNvSpPr>
          <p:nvPr>
            <p:ph type="sldNum" sz="quarter" idx="12"/>
          </p:nvPr>
        </p:nvSpPr>
        <p:spPr/>
        <p:txBody>
          <a:bodyPr/>
          <a:lstStyle/>
          <a:p>
            <a:fld id="{92944875-DFC9-4662-AF8D-2D0B8720E9F1}" type="slidenum">
              <a:rPr lang="en-US" smtClean="0"/>
              <a:t>5</a:t>
            </a:fld>
            <a:endParaRPr lang="en-US"/>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درآمد جیبرس</a:t>
            </a:r>
            <a:endParaRPr lang="en-US" dirty="0"/>
          </a:p>
        </p:txBody>
      </p:sp>
      <p:graphicFrame>
        <p:nvGraphicFramePr>
          <p:cNvPr id="8" name="Content Placeholder 19">
            <a:extLst>
              <a:ext uri="{FF2B5EF4-FFF2-40B4-BE49-F238E27FC236}">
                <a16:creationId xmlns:a16="http://schemas.microsoft.com/office/drawing/2014/main" id="{F9407D15-EF71-4B31-BEC3-43B5D21EDBEF}"/>
              </a:ext>
            </a:extLst>
          </p:cNvPr>
          <p:cNvGraphicFramePr>
            <a:graphicFrameLocks/>
          </p:cNvGraphicFramePr>
          <p:nvPr>
            <p:extLst>
              <p:ext uri="{D42A27DB-BD31-4B8C-83A1-F6EECF244321}">
                <p14:modId xmlns:p14="http://schemas.microsoft.com/office/powerpoint/2010/main" val="628457941"/>
              </p:ext>
            </p:extLst>
          </p:nvPr>
        </p:nvGraphicFramePr>
        <p:xfrm>
          <a:off x="6203678" y="3971346"/>
          <a:ext cx="4840288" cy="202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F3C10C9D-0B5F-4A9C-95EC-A064C0D9BD68}"/>
              </a:ext>
            </a:extLst>
          </p:cNvPr>
          <p:cNvGraphicFramePr>
            <a:graphicFrameLocks noGrp="1"/>
          </p:cNvGraphicFramePr>
          <p:nvPr>
            <p:ph sz="half" idx="2"/>
            <p:extLst>
              <p:ext uri="{D42A27DB-BD31-4B8C-83A1-F6EECF244321}">
                <p14:modId xmlns:p14="http://schemas.microsoft.com/office/powerpoint/2010/main" val="1051421012"/>
              </p:ext>
            </p:extLst>
          </p:nvPr>
        </p:nvGraphicFramePr>
        <p:xfrm>
          <a:off x="6267450" y="1568450"/>
          <a:ext cx="4867275" cy="2362787"/>
        </p:xfrm>
        <a:graphic>
          <a:graphicData uri="http://schemas.openxmlformats.org/drawingml/2006/chart">
            <c:chart xmlns:c="http://schemas.openxmlformats.org/drawingml/2006/chart" xmlns:r="http://schemas.openxmlformats.org/officeDocument/2006/relationships" r:id="rId8"/>
          </a:graphicData>
        </a:graphic>
      </p:graphicFrame>
      <p:sp>
        <p:nvSpPr>
          <p:cNvPr id="13" name="Slide Number Placeholder 12">
            <a:extLst>
              <a:ext uri="{FF2B5EF4-FFF2-40B4-BE49-F238E27FC236}">
                <a16:creationId xmlns:a16="http://schemas.microsoft.com/office/drawing/2014/main" id="{93D16FBB-F8DC-4491-9C99-10F542DAC129}"/>
              </a:ext>
            </a:extLst>
          </p:cNvPr>
          <p:cNvSpPr>
            <a:spLocks noGrp="1"/>
          </p:cNvSpPr>
          <p:nvPr>
            <p:ph type="sldNum" sz="quarter" idx="12"/>
          </p:nvPr>
        </p:nvSpPr>
        <p:spPr/>
        <p:txBody>
          <a:bodyPr/>
          <a:lstStyle/>
          <a:p>
            <a:fld id="{92944875-DFC9-4662-AF8D-2D0B8720E9F1}" type="slidenum">
              <a:rPr lang="en-US" smtClean="0"/>
              <a:t>6</a:t>
            </a:fld>
            <a:endParaRPr lang="en-US"/>
          </a:p>
        </p:txBody>
      </p:sp>
      <p:graphicFrame>
        <p:nvGraphicFramePr>
          <p:cNvPr id="16" name="Content Placeholder 15">
            <a:extLst>
              <a:ext uri="{FF2B5EF4-FFF2-40B4-BE49-F238E27FC236}">
                <a16:creationId xmlns:a16="http://schemas.microsoft.com/office/drawing/2014/main" id="{66836738-F5A9-4020-B7FD-0963594D72EA}"/>
              </a:ext>
            </a:extLst>
          </p:cNvPr>
          <p:cNvGraphicFramePr>
            <a:graphicFrameLocks noGrp="1"/>
          </p:cNvGraphicFramePr>
          <p:nvPr>
            <p:ph sz="half" idx="1"/>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13814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7" dur="100"/>
                                        <p:tgtEl>
                                          <p:spTgt spid="16">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1" dur="100"/>
                                        <p:tgtEl>
                                          <p:spTgt spid="16">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15" dur="100"/>
                                        <p:tgtEl>
                                          <p:spTgt spid="16">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19" dur="100"/>
                                        <p:tgtEl>
                                          <p:spTgt spid="16">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23" dur="100"/>
                                        <p:tgtEl>
                                          <p:spTgt spid="16">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graphicEl>
                                              <a:chart seriesIdx="-4" categoryIdx="4" bldStep="category"/>
                                            </p:graphicEl>
                                          </p:spTgt>
                                        </p:tgtEl>
                                        <p:attrNameLst>
                                          <p:attrName>style.visibility</p:attrName>
                                        </p:attrNameLst>
                                      </p:cBhvr>
                                      <p:to>
                                        <p:strVal val="visible"/>
                                      </p:to>
                                    </p:set>
                                    <p:animEffect transition="in" filter="fade">
                                      <p:cBhvr>
                                        <p:cTn id="27" dur="100"/>
                                        <p:tgtEl>
                                          <p:spTgt spid="16">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6">
                                            <p:graphicEl>
                                              <a:chart seriesIdx="-4" categoryIdx="5" bldStep="category"/>
                                            </p:graphicEl>
                                          </p:spTgt>
                                        </p:tgtEl>
                                        <p:attrNameLst>
                                          <p:attrName>style.visibility</p:attrName>
                                        </p:attrNameLst>
                                      </p:cBhvr>
                                      <p:to>
                                        <p:strVal val="visible"/>
                                      </p:to>
                                    </p:set>
                                    <p:animEffect transition="in" filter="fade">
                                      <p:cBhvr>
                                        <p:cTn id="31" dur="100"/>
                                        <p:tgtEl>
                                          <p:spTgt spid="16">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6">
                                            <p:graphicEl>
                                              <a:chart seriesIdx="-4" categoryIdx="6" bldStep="category"/>
                                            </p:graphicEl>
                                          </p:spTgt>
                                        </p:tgtEl>
                                        <p:attrNameLst>
                                          <p:attrName>style.visibility</p:attrName>
                                        </p:attrNameLst>
                                      </p:cBhvr>
                                      <p:to>
                                        <p:strVal val="visible"/>
                                      </p:to>
                                    </p:set>
                                    <p:animEffect transition="in" filter="fade">
                                      <p:cBhvr>
                                        <p:cTn id="35" dur="100"/>
                                        <p:tgtEl>
                                          <p:spTgt spid="16">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6">
                                            <p:graphicEl>
                                              <a:chart seriesIdx="-4" categoryIdx="7" bldStep="category"/>
                                            </p:graphicEl>
                                          </p:spTgt>
                                        </p:tgtEl>
                                        <p:attrNameLst>
                                          <p:attrName>style.visibility</p:attrName>
                                        </p:attrNameLst>
                                      </p:cBhvr>
                                      <p:to>
                                        <p:strVal val="visible"/>
                                      </p:to>
                                    </p:set>
                                    <p:animEffect transition="in" filter="fade">
                                      <p:cBhvr>
                                        <p:cTn id="39" dur="100"/>
                                        <p:tgtEl>
                                          <p:spTgt spid="16">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6">
                                            <p:graphicEl>
                                              <a:chart seriesIdx="-4" categoryIdx="8" bldStep="category"/>
                                            </p:graphicEl>
                                          </p:spTgt>
                                        </p:tgtEl>
                                        <p:attrNameLst>
                                          <p:attrName>style.visibility</p:attrName>
                                        </p:attrNameLst>
                                      </p:cBhvr>
                                      <p:to>
                                        <p:strVal val="visible"/>
                                      </p:to>
                                    </p:set>
                                    <p:animEffect transition="in" filter="fade">
                                      <p:cBhvr>
                                        <p:cTn id="43" dur="100"/>
                                        <p:tgtEl>
                                          <p:spTgt spid="16">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6">
                                            <p:graphicEl>
                                              <a:chart seriesIdx="-4" categoryIdx="9" bldStep="category"/>
                                            </p:graphicEl>
                                          </p:spTgt>
                                        </p:tgtEl>
                                        <p:attrNameLst>
                                          <p:attrName>style.visibility</p:attrName>
                                        </p:attrNameLst>
                                      </p:cBhvr>
                                      <p:to>
                                        <p:strVal val="visible"/>
                                      </p:to>
                                    </p:set>
                                    <p:animEffect transition="in" filter="fade">
                                      <p:cBhvr>
                                        <p:cTn id="47" dur="100"/>
                                        <p:tgtEl>
                                          <p:spTgt spid="16">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6">
                                            <p:graphicEl>
                                              <a:chart seriesIdx="-4" categoryIdx="10" bldStep="category"/>
                                            </p:graphicEl>
                                          </p:spTgt>
                                        </p:tgtEl>
                                        <p:attrNameLst>
                                          <p:attrName>style.visibility</p:attrName>
                                        </p:attrNameLst>
                                      </p:cBhvr>
                                      <p:to>
                                        <p:strVal val="visible"/>
                                      </p:to>
                                    </p:set>
                                    <p:animEffect transition="in" filter="fade">
                                      <p:cBhvr>
                                        <p:cTn id="51" dur="100"/>
                                        <p:tgtEl>
                                          <p:spTgt spid="16">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6">
                                            <p:graphicEl>
                                              <a:chart seriesIdx="-4" categoryIdx="11" bldStep="category"/>
                                            </p:graphicEl>
                                          </p:spTgt>
                                        </p:tgtEl>
                                        <p:attrNameLst>
                                          <p:attrName>style.visibility</p:attrName>
                                        </p:attrNameLst>
                                      </p:cBhvr>
                                      <p:to>
                                        <p:strVal val="visible"/>
                                      </p:to>
                                    </p:set>
                                    <p:animEffect transition="in" filter="fade">
                                      <p:cBhvr>
                                        <p:cTn id="55" dur="100"/>
                                        <p:tgtEl>
                                          <p:spTgt spid="16">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6">
                                            <p:graphicEl>
                                              <a:chart seriesIdx="-4" categoryIdx="12" bldStep="category"/>
                                            </p:graphicEl>
                                          </p:spTgt>
                                        </p:tgtEl>
                                        <p:attrNameLst>
                                          <p:attrName>style.visibility</p:attrName>
                                        </p:attrNameLst>
                                      </p:cBhvr>
                                      <p:to>
                                        <p:strVal val="visible"/>
                                      </p:to>
                                    </p:set>
                                    <p:animEffect transition="in" filter="fade">
                                      <p:cBhvr>
                                        <p:cTn id="59" dur="100"/>
                                        <p:tgtEl>
                                          <p:spTgt spid="16">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16">
                                            <p:graphicEl>
                                              <a:chart seriesIdx="-4" categoryIdx="13" bldStep="category"/>
                                            </p:graphicEl>
                                          </p:spTgt>
                                        </p:tgtEl>
                                        <p:attrNameLst>
                                          <p:attrName>style.visibility</p:attrName>
                                        </p:attrNameLst>
                                      </p:cBhvr>
                                      <p:to>
                                        <p:strVal val="visible"/>
                                      </p:to>
                                    </p:set>
                                    <p:animEffect transition="in" filter="fade">
                                      <p:cBhvr>
                                        <p:cTn id="63" dur="100"/>
                                        <p:tgtEl>
                                          <p:spTgt spid="16">
                                            <p:graphicEl>
                                              <a:chart seriesIdx="-4" categoryIdx="13" bldStep="category"/>
                                            </p:graphic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6">
                                            <p:graphicEl>
                                              <a:chart seriesIdx="-4" categoryIdx="14" bldStep="category"/>
                                            </p:graphicEl>
                                          </p:spTgt>
                                        </p:tgtEl>
                                        <p:attrNameLst>
                                          <p:attrName>style.visibility</p:attrName>
                                        </p:attrNameLst>
                                      </p:cBhvr>
                                      <p:to>
                                        <p:strVal val="visible"/>
                                      </p:to>
                                    </p:set>
                                    <p:animEffect transition="in" filter="fade">
                                      <p:cBhvr>
                                        <p:cTn id="67" dur="100"/>
                                        <p:tgtEl>
                                          <p:spTgt spid="16">
                                            <p:graphicEl>
                                              <a:chart seriesIdx="-4" categoryIdx="14" bldStep="category"/>
                                            </p:graphicEl>
                                          </p:spTgt>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1" dur="250"/>
                                        <p:tgtEl>
                                          <p:spTgt spid="14">
                                            <p:graphicEl>
                                              <a:chart seriesIdx="-3" categoryIdx="-3" bldStep="gridLegend"/>
                                            </p:graphicEl>
                                          </p:spTgt>
                                        </p:tgtEl>
                                      </p:cBhvr>
                                    </p:animEffect>
                                  </p:childTnLst>
                                </p:cTn>
                              </p:par>
                            </p:childTnLst>
                          </p:cTn>
                        </p:par>
                        <p:par>
                          <p:cTn id="72" fill="hold">
                            <p:stCondLst>
                              <p:cond delay="1850"/>
                            </p:stCondLst>
                            <p:childTnLst>
                              <p:par>
                                <p:cTn id="73" presetID="10" presetClass="entr" presetSubtype="0" fill="hold" grpId="0" nodeType="afterEffect">
                                  <p:stCondLst>
                                    <p:cond delay="0"/>
                                  </p:stCondLst>
                                  <p:childTnLst>
                                    <p:set>
                                      <p:cBhvr>
                                        <p:cTn id="74"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75" dur="250"/>
                                        <p:tgtEl>
                                          <p:spTgt spid="14">
                                            <p:graphicEl>
                                              <a:chart seriesIdx="-4" categoryIdx="0" bldStep="category"/>
                                            </p:graphicEl>
                                          </p:spTgt>
                                        </p:tgtEl>
                                      </p:cBhvr>
                                    </p:animEffect>
                                  </p:childTnLst>
                                </p:cTn>
                              </p:par>
                            </p:childTnLst>
                          </p:cTn>
                        </p:par>
                        <p:par>
                          <p:cTn id="76" fill="hold">
                            <p:stCondLst>
                              <p:cond delay="2100"/>
                            </p:stCondLst>
                            <p:childTnLst>
                              <p:par>
                                <p:cTn id="77" presetID="10" presetClass="entr" presetSubtype="0" fill="hold" grpId="0" nodeType="afterEffect">
                                  <p:stCondLst>
                                    <p:cond delay="0"/>
                                  </p:stCondLst>
                                  <p:childTnLst>
                                    <p:set>
                                      <p:cBhvr>
                                        <p:cTn id="78"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79" dur="250"/>
                                        <p:tgtEl>
                                          <p:spTgt spid="14">
                                            <p:graphicEl>
                                              <a:chart seriesIdx="-4" categoryIdx="1" bldStep="category"/>
                                            </p:graphicEl>
                                          </p:spTgt>
                                        </p:tgtEl>
                                      </p:cBhvr>
                                    </p:animEffect>
                                  </p:childTnLst>
                                </p:cTn>
                              </p:par>
                            </p:childTnLst>
                          </p:cTn>
                        </p:par>
                        <p:par>
                          <p:cTn id="80" fill="hold">
                            <p:stCondLst>
                              <p:cond delay="2350"/>
                            </p:stCondLst>
                            <p:childTnLst>
                              <p:par>
                                <p:cTn id="81" presetID="10" presetClass="entr" presetSubtype="0" fill="hold" grpId="0" nodeType="afterEffect">
                                  <p:stCondLst>
                                    <p:cond delay="0"/>
                                  </p:stCondLst>
                                  <p:childTnLst>
                                    <p:set>
                                      <p:cBhvr>
                                        <p:cTn id="82"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83" dur="250"/>
                                        <p:tgtEl>
                                          <p:spTgt spid="14">
                                            <p:graphicEl>
                                              <a:chart seriesIdx="-4" categoryIdx="2" bldStep="category"/>
                                            </p:graphicEl>
                                          </p:spTgt>
                                        </p:tgtEl>
                                      </p:cBhvr>
                                    </p:animEffect>
                                  </p:childTnLst>
                                </p:cTn>
                              </p:par>
                            </p:childTnLst>
                          </p:cTn>
                        </p:par>
                        <p:par>
                          <p:cTn id="84" fill="hold">
                            <p:stCondLst>
                              <p:cond delay="2600"/>
                            </p:stCondLst>
                            <p:childTnLst>
                              <p:par>
                                <p:cTn id="85" presetID="10" presetClass="entr" presetSubtype="0" fill="hold" grpId="0" nodeType="afterEffect">
                                  <p:stCondLst>
                                    <p:cond delay="0"/>
                                  </p:stCondLst>
                                  <p:childTnLst>
                                    <p:set>
                                      <p:cBhvr>
                                        <p:cTn id="86"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87" dur="250"/>
                                        <p:tgtEl>
                                          <p:spTgt spid="14">
                                            <p:graphicEl>
                                              <a:chart seriesIdx="-4" categoryIdx="3" bldStep="category"/>
                                            </p:graphicEl>
                                          </p:spTgt>
                                        </p:tgtEl>
                                      </p:cBhvr>
                                    </p:animEffect>
                                  </p:childTnLst>
                                </p:cTn>
                              </p:par>
                            </p:childTnLst>
                          </p:cTn>
                        </p:par>
                        <p:par>
                          <p:cTn id="88" fill="hold">
                            <p:stCondLst>
                              <p:cond delay="2850"/>
                            </p:stCondLst>
                            <p:childTnLst>
                              <p:par>
                                <p:cTn id="89" presetID="10" presetClass="entr" presetSubtype="0" fill="hold" grpId="0" nodeType="afterEffect">
                                  <p:stCondLst>
                                    <p:cond delay="0"/>
                                  </p:stCondLst>
                                  <p:childTnLst>
                                    <p:set>
                                      <p:cBhvr>
                                        <p:cTn id="90"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91" dur="250"/>
                                        <p:tgtEl>
                                          <p:spTgt spid="14">
                                            <p:graphicEl>
                                              <a:chart seriesIdx="-4" categoryIdx="4" bldStep="category"/>
                                            </p:graphicEl>
                                          </p:spTgt>
                                        </p:tgtEl>
                                      </p:cBhvr>
                                    </p:animEffect>
                                  </p:childTnLst>
                                </p:cTn>
                              </p:par>
                            </p:childTnLst>
                          </p:cTn>
                        </p:par>
                        <p:par>
                          <p:cTn id="92" fill="hold">
                            <p:stCondLst>
                              <p:cond delay="31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9DB16810-82A4-4AED-B5DD-B623E2064468}"/>
                                            </p:graphicEl>
                                          </p:spTgt>
                                        </p:tgtEl>
                                        <p:attrNameLst>
                                          <p:attrName>style.visibility</p:attrName>
                                        </p:attrNameLst>
                                      </p:cBhvr>
                                      <p:to>
                                        <p:strVal val="visible"/>
                                      </p:to>
                                    </p:set>
                                    <p:animEffect transition="in" filter="fade">
                                      <p:cBhvr>
                                        <p:cTn id="95" dur="250"/>
                                        <p:tgtEl>
                                          <p:spTgt spid="8">
                                            <p:graphicEl>
                                              <a:dgm id="{9DB16810-82A4-4AED-B5DD-B623E2064468}"/>
                                            </p:graphicEl>
                                          </p:spTgt>
                                        </p:tgtEl>
                                      </p:cBhvr>
                                    </p:animEffect>
                                  </p:childTnLst>
                                </p:cTn>
                              </p:par>
                            </p:childTnLst>
                          </p:cTn>
                        </p:par>
                        <p:par>
                          <p:cTn id="96" fill="hold">
                            <p:stCondLst>
                              <p:cond delay="3350"/>
                            </p:stCondLst>
                            <p:childTnLst>
                              <p:par>
                                <p:cTn id="97" presetID="10" presetClass="entr" presetSubtype="0" fill="hold" grpId="0" nodeType="afterEffect">
                                  <p:stCondLst>
                                    <p:cond delay="0"/>
                                  </p:stCondLst>
                                  <p:childTnLst>
                                    <p:set>
                                      <p:cBhvr>
                                        <p:cTn id="98" dur="1" fill="hold">
                                          <p:stCondLst>
                                            <p:cond delay="0"/>
                                          </p:stCondLst>
                                        </p:cTn>
                                        <p:tgtEl>
                                          <p:spTgt spid="8">
                                            <p:graphicEl>
                                              <a:dgm id="{ED93BD0B-1783-4AD7-84F9-25523B1941C1}"/>
                                            </p:graphicEl>
                                          </p:spTgt>
                                        </p:tgtEl>
                                        <p:attrNameLst>
                                          <p:attrName>style.visibility</p:attrName>
                                        </p:attrNameLst>
                                      </p:cBhvr>
                                      <p:to>
                                        <p:strVal val="visible"/>
                                      </p:to>
                                    </p:set>
                                    <p:animEffect transition="in" filter="fade">
                                      <p:cBhvr>
                                        <p:cTn id="99" dur="250"/>
                                        <p:tgtEl>
                                          <p:spTgt spid="8">
                                            <p:graphicEl>
                                              <a:dgm id="{ED93BD0B-1783-4AD7-84F9-25523B1941C1}"/>
                                            </p:graphicEl>
                                          </p:spTgt>
                                        </p:tgtEl>
                                      </p:cBhvr>
                                    </p:animEffect>
                                  </p:childTnLst>
                                </p:cTn>
                              </p:par>
                            </p:childTnLst>
                          </p:cTn>
                        </p:par>
                        <p:par>
                          <p:cTn id="100" fill="hold">
                            <p:stCondLst>
                              <p:cond delay="36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E330E993-8214-4602-8195-133D882DF2BA}"/>
                                            </p:graphicEl>
                                          </p:spTgt>
                                        </p:tgtEl>
                                        <p:attrNameLst>
                                          <p:attrName>style.visibility</p:attrName>
                                        </p:attrNameLst>
                                      </p:cBhvr>
                                      <p:to>
                                        <p:strVal val="visible"/>
                                      </p:to>
                                    </p:set>
                                    <p:animEffect transition="in" filter="fade">
                                      <p:cBhvr>
                                        <p:cTn id="103" dur="250"/>
                                        <p:tgtEl>
                                          <p:spTgt spid="8">
                                            <p:graphicEl>
                                              <a:dgm id="{E330E993-8214-4602-8195-133D882DF2BA}"/>
                                            </p:graphicEl>
                                          </p:spTgt>
                                        </p:tgtEl>
                                      </p:cBhvr>
                                    </p:animEffect>
                                  </p:childTnLst>
                                </p:cTn>
                              </p:par>
                            </p:childTnLst>
                          </p:cTn>
                        </p:par>
                        <p:par>
                          <p:cTn id="104" fill="hold">
                            <p:stCondLst>
                              <p:cond delay="385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B3E4F1C-5E19-4B23-8FFD-5B2203BCAFC7}"/>
                                            </p:graphicEl>
                                          </p:spTgt>
                                        </p:tgtEl>
                                        <p:attrNameLst>
                                          <p:attrName>style.visibility</p:attrName>
                                        </p:attrNameLst>
                                      </p:cBhvr>
                                      <p:to>
                                        <p:strVal val="visible"/>
                                      </p:to>
                                    </p:set>
                                    <p:animEffect transition="in" filter="fade">
                                      <p:cBhvr>
                                        <p:cTn id="107" dur="250"/>
                                        <p:tgtEl>
                                          <p:spTgt spid="8">
                                            <p:graphicEl>
                                              <a:dgm id="{5B3E4F1C-5E19-4B23-8FFD-5B2203BCAFC7}"/>
                                            </p:graphicEl>
                                          </p:spTgt>
                                        </p:tgtEl>
                                      </p:cBhvr>
                                    </p:animEffect>
                                  </p:childTnLst>
                                </p:cTn>
                              </p:par>
                            </p:childTnLst>
                          </p:cTn>
                        </p:par>
                        <p:par>
                          <p:cTn id="108" fill="hold">
                            <p:stCondLst>
                              <p:cond delay="41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54F9A354-2430-4CEC-B4C1-6714CCAB53DB}"/>
                                            </p:graphicEl>
                                          </p:spTgt>
                                        </p:tgtEl>
                                        <p:attrNameLst>
                                          <p:attrName>style.visibility</p:attrName>
                                        </p:attrNameLst>
                                      </p:cBhvr>
                                      <p:to>
                                        <p:strVal val="visible"/>
                                      </p:to>
                                    </p:set>
                                    <p:animEffect transition="in" filter="fade">
                                      <p:cBhvr>
                                        <p:cTn id="111" dur="250"/>
                                        <p:tgtEl>
                                          <p:spTgt spid="8">
                                            <p:graphicEl>
                                              <a:dgm id="{54F9A354-2430-4CEC-B4C1-6714CCAB53DB}"/>
                                            </p:graphicEl>
                                          </p:spTgt>
                                        </p:tgtEl>
                                      </p:cBhvr>
                                    </p:animEffect>
                                  </p:childTnLst>
                                </p:cTn>
                              </p:par>
                            </p:childTnLst>
                          </p:cTn>
                        </p:par>
                        <p:par>
                          <p:cTn id="112" fill="hold">
                            <p:stCondLst>
                              <p:cond delay="435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2898E06E-115B-47FB-9C7F-A1FEE9F1C58E}"/>
                                            </p:graphicEl>
                                          </p:spTgt>
                                        </p:tgtEl>
                                        <p:attrNameLst>
                                          <p:attrName>style.visibility</p:attrName>
                                        </p:attrNameLst>
                                      </p:cBhvr>
                                      <p:to>
                                        <p:strVal val="visible"/>
                                      </p:to>
                                    </p:set>
                                    <p:animEffect transition="in" filter="fade">
                                      <p:cBhvr>
                                        <p:cTn id="115" dur="250"/>
                                        <p:tgtEl>
                                          <p:spTgt spid="8">
                                            <p:graphicEl>
                                              <a:dgm id="{2898E06E-115B-47FB-9C7F-A1FEE9F1C58E}"/>
                                            </p:graphicEl>
                                          </p:spTgt>
                                        </p:tgtEl>
                                      </p:cBhvr>
                                    </p:animEffect>
                                  </p:childTnLst>
                                </p:cTn>
                              </p:par>
                            </p:childTnLst>
                          </p:cTn>
                        </p:par>
                        <p:par>
                          <p:cTn id="116" fill="hold">
                            <p:stCondLst>
                              <p:cond delay="46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292B30ED-1425-4E93-BD12-F2AB5D9EC113}"/>
                                            </p:graphicEl>
                                          </p:spTgt>
                                        </p:tgtEl>
                                        <p:attrNameLst>
                                          <p:attrName>style.visibility</p:attrName>
                                        </p:attrNameLst>
                                      </p:cBhvr>
                                      <p:to>
                                        <p:strVal val="visible"/>
                                      </p:to>
                                    </p:set>
                                    <p:animEffect transition="in" filter="fade">
                                      <p:cBhvr>
                                        <p:cTn id="119" dur="250"/>
                                        <p:tgtEl>
                                          <p:spTgt spid="8">
                                            <p:graphicEl>
                                              <a:dgm id="{292B30ED-1425-4E93-BD12-F2AB5D9EC113}"/>
                                            </p:graphicEl>
                                          </p:spTgt>
                                        </p:tgtEl>
                                      </p:cBhvr>
                                    </p:animEffect>
                                  </p:childTnLst>
                                </p:cTn>
                              </p:par>
                            </p:childTnLst>
                          </p:cTn>
                        </p:par>
                        <p:par>
                          <p:cTn id="120" fill="hold">
                            <p:stCondLst>
                              <p:cond delay="485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1FFF3B9C-0A48-437C-A773-F34871858EE2}"/>
                                            </p:graphicEl>
                                          </p:spTgt>
                                        </p:tgtEl>
                                        <p:attrNameLst>
                                          <p:attrName>style.visibility</p:attrName>
                                        </p:attrNameLst>
                                      </p:cBhvr>
                                      <p:to>
                                        <p:strVal val="visible"/>
                                      </p:to>
                                    </p:set>
                                    <p:animEffect transition="in" filter="fade">
                                      <p:cBhvr>
                                        <p:cTn id="123" dur="250"/>
                                        <p:tgtEl>
                                          <p:spTgt spid="8">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4" grpId="0">
        <p:bldSub>
          <a:bldChart bld="category"/>
        </p:bldSub>
      </p:bldGraphic>
      <p:bldGraphic spid="16"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184677"/>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2783623994"/>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1956897749"/>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075081336"/>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
        <p:nvSpPr>
          <p:cNvPr id="3" name="Slide Number Placeholder 2">
            <a:extLst>
              <a:ext uri="{FF2B5EF4-FFF2-40B4-BE49-F238E27FC236}">
                <a16:creationId xmlns:a16="http://schemas.microsoft.com/office/drawing/2014/main" id="{D7297EAF-89C0-44FC-9BE5-66D543C17902}"/>
              </a:ext>
            </a:extLst>
          </p:cNvPr>
          <p:cNvSpPr>
            <a:spLocks noGrp="1"/>
          </p:cNvSpPr>
          <p:nvPr>
            <p:ph type="sldNum" sz="quarter" idx="12"/>
          </p:nvPr>
        </p:nvSpPr>
        <p:spPr/>
        <p:txBody>
          <a:bodyPr/>
          <a:lstStyle/>
          <a:p>
            <a:fld id="{92944875-DFC9-4662-AF8D-2D0B8720E9F1}" type="slidenum">
              <a:rPr lang="en-US" smtClean="0"/>
              <a:t>7</a:t>
            </a:fld>
            <a:endParaRPr lang="en-US"/>
          </a:p>
        </p:txBody>
      </p:sp>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4" y="4070191"/>
            <a:ext cx="8209419"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70" i="0" dirty="0">
                <a:solidFill>
                  <a:schemeClr val="tx1">
                    <a:lumMod val="50000"/>
                    <a:lumOff val="50000"/>
                  </a:schemeClr>
                </a:solidFill>
                <a:effectLst/>
                <a:latin typeface="+mj-lt"/>
              </a:rPr>
              <a:t>Feature limitation - Usage quotas - Limited support</a:t>
            </a:r>
            <a:endParaRPr lang="fa-IR" sz="257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3933</TotalTime>
  <Words>847</Words>
  <Application>Microsoft Office PowerPoint</Application>
  <PresentationFormat>Widescreen</PresentationFormat>
  <Paragraphs>198</Paragraphs>
  <Slides>16</Slides>
  <Notes>11</Notes>
  <HiddenSlides>0</HiddenSlides>
  <MMClips>0</MMClips>
  <ScaleCrop>false</ScaleCrop>
  <HeadingPairs>
    <vt:vector size="8" baseType="variant">
      <vt:variant>
        <vt:lpstr>Fonts Used</vt:lpstr>
      </vt:variant>
      <vt:variant>
        <vt:i4>17</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6" baseType="lpstr">
      <vt:lpstr>Acre Medium</vt:lpstr>
      <vt:lpstr>Arial</vt:lpstr>
      <vt:lpstr>Calibri</vt:lpstr>
      <vt:lpstr>charter</vt:lpstr>
      <vt:lpstr>Corbel</vt:lpstr>
      <vt:lpstr>Dana UltraBold</vt:lpstr>
      <vt:lpstr>GT America</vt:lpstr>
      <vt:lpstr>IRANSans</vt:lpstr>
      <vt:lpstr>IRANSansWeb UltraLight</vt:lpstr>
      <vt:lpstr>IRANSansX</vt:lpstr>
      <vt:lpstr>IRANSansX Black</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882</cp:revision>
  <dcterms:created xsi:type="dcterms:W3CDTF">2020-12-30T23:51:10Z</dcterms:created>
  <dcterms:modified xsi:type="dcterms:W3CDTF">2021-05-23T12:10:13Z</dcterms:modified>
  <cp:category>PitchDeck</cp:category>
</cp:coreProperties>
</file>