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handoutMasterIdLst>
    <p:handoutMasterId r:id="rId22"/>
  </p:handoutMasterIdLst>
  <p:sldIdLst>
    <p:sldId id="262" r:id="rId2"/>
    <p:sldId id="259" r:id="rId3"/>
    <p:sldId id="280" r:id="rId4"/>
    <p:sldId id="257" r:id="rId5"/>
    <p:sldId id="277" r:id="rId6"/>
    <p:sldId id="270" r:id="rId7"/>
    <p:sldId id="258" r:id="rId8"/>
    <p:sldId id="271" r:id="rId9"/>
    <p:sldId id="266" r:id="rId10"/>
    <p:sldId id="269" r:id="rId11"/>
    <p:sldId id="272" r:id="rId12"/>
    <p:sldId id="265" r:id="rId13"/>
    <p:sldId id="273" r:id="rId14"/>
    <p:sldId id="275" r:id="rId15"/>
    <p:sldId id="268" r:id="rId16"/>
    <p:sldId id="276" r:id="rId17"/>
    <p:sldId id="274" r:id="rId18"/>
    <p:sldId id="279" r:id="rId19"/>
    <p:sldId id="261" r:id="rId20"/>
  </p:sldIdLst>
  <p:sldSz cx="12192000" cy="6858000"/>
  <p:notesSz cx="6858000" cy="9144000"/>
  <p:custShowLst>
    <p:custShow name="Normal" id="0">
      <p:sldLst>
        <p:sld r:id="rId2"/>
        <p:sld r:id="rId3"/>
        <p:sld r:id="rId5"/>
        <p:sld r:id="rId7"/>
        <p:sld r:id="rId8"/>
        <p:sld r:id="rId9"/>
        <p:sld r:id="rId10"/>
        <p:sld r:id="rId11"/>
        <p:sld r:id="rId12"/>
        <p:sld r:id="rId13"/>
        <p:sld r:id="rId14"/>
        <p:sld r:id="rId16"/>
        <p:sld r:id="rId20"/>
      </p:sldLst>
    </p:custShow>
    <p:custShow name="Demo Day" id="1">
      <p:sldLst>
        <p:sld r:id="rId2"/>
        <p:sld r:id="rId14"/>
        <p:sld r:id="rId3"/>
        <p:sld r:id="rId5"/>
        <p:sld r:id="rId7"/>
        <p:sld r:id="rId9"/>
        <p:sld r:id="rId8"/>
        <p:sld r:id="rId10"/>
        <p:sld r:id="rId11"/>
        <p:sld r:id="rId12"/>
        <p:sld r:id="rId13"/>
        <p:sld r:id="rId16"/>
        <p:sld r:id="rId2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 id="257"/>
          </p14:sldIdLst>
        </p14:section>
        <p14:section name="Market Validation" id="{33AA2443-7388-4C85-A494-2C2129BCA270}">
          <p14:sldIdLst>
            <p14:sldId id="277"/>
          </p14:sldIdLst>
        </p14:section>
        <p14:section name="Demo" id="{40F2F240-9D91-412E-A23A-8E95F7901267}">
          <p14:sldIdLst>
            <p14:sldId id="270"/>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772" autoAdjust="0"/>
  </p:normalViewPr>
  <p:slideViewPr>
    <p:cSldViewPr snapToGrid="0">
      <p:cViewPr varScale="1">
        <p:scale>
          <a:sx n="98" d="100"/>
          <a:sy n="98" d="100"/>
        </p:scale>
        <p:origin x="2622"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2021-05-08</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16</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43000" y="2057400"/>
            <a:ext cx="9872871" cy="416073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2057400"/>
            <a:ext cx="3307564" cy="3839017"/>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2057400"/>
            <a:ext cx="6411913" cy="3838575"/>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3000" y="2057400"/>
            <a:ext cx="9872871" cy="38390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0" r:id="rId3"/>
    <p:sldLayoutId id="2147483741" r:id="rId4"/>
    <p:sldLayoutId id="2147483717" r:id="rId5"/>
    <p:sldLayoutId id="2147483718" r:id="rId6"/>
    <p:sldLayoutId id="2147483719" r:id="rId7"/>
    <p:sldLayoutId id="2147483720" r:id="rId8"/>
    <p:sldLayoutId id="2147483721" r:id="rId9"/>
    <p:sldLayoutId id="2147483737" r:id="rId10"/>
    <p:sldLayoutId id="2147483726" r:id="rId11"/>
    <p:sldLayoutId id="2147483729" r:id="rId12"/>
    <p:sldLayoutId id="2147483730" r:id="rId13"/>
    <p:sldLayoutId id="2147483733" r:id="rId14"/>
    <p:sldLayoutId id="2147483734" r:id="rId15"/>
    <p:sldLayoutId id="2147483728" r:id="rId16"/>
    <p:sldLayoutId id="2147483731" r:id="rId17"/>
    <p:sldLayoutId id="2147483732" r:id="rId18"/>
    <p:sldLayoutId id="2147483735" r:id="rId19"/>
    <p:sldLayoutId id="2147483736" r:id="rId20"/>
    <p:sldLayoutId id="2147483739" r:id="rId21"/>
    <p:sldLayoutId id="2147483722" r:id="rId22"/>
    <p:sldLayoutId id="2147483723" r:id="rId23"/>
    <p:sldLayoutId id="2147483724" r:id="rId24"/>
    <p:sldLayoutId id="2147483725" r:id="rId25"/>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hdr="0" ftr="0" dt="0"/>
  <p:txStyles>
    <p:titleStyle>
      <a:lvl1pPr algn="r"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slide" Target="slide9.xml"/><Relationship Id="rId3" Type="http://schemas.openxmlformats.org/officeDocument/2006/relationships/image" Target="../media/image24.png"/><Relationship Id="rId21" Type="http://schemas.openxmlformats.org/officeDocument/2006/relationships/slide" Target="slide3.xml"/><Relationship Id="rId34" Type="http://schemas.openxmlformats.org/officeDocument/2006/relationships/slide" Target="slide17.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slide" Target="slide8.xml"/><Relationship Id="rId33" Type="http://schemas.openxmlformats.org/officeDocument/2006/relationships/slide" Target="slide16.xml"/><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slide" Target="slide2.xml"/><Relationship Id="rId29"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slide" Target="slide7.xml"/><Relationship Id="rId32" Type="http://schemas.openxmlformats.org/officeDocument/2006/relationships/slide" Target="slide15.xml"/><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slide" Target="slide6.xml"/><Relationship Id="rId28" Type="http://schemas.openxmlformats.org/officeDocument/2006/relationships/slide" Target="slide11.xml"/><Relationship Id="rId10" Type="http://schemas.openxmlformats.org/officeDocument/2006/relationships/image" Target="../media/image31.png"/><Relationship Id="rId19" Type="http://schemas.openxmlformats.org/officeDocument/2006/relationships/slide" Target="slide1.xml"/><Relationship Id="rId31" Type="http://schemas.openxmlformats.org/officeDocument/2006/relationships/slide" Target="slide14.xm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slide" Target="slide5.xml"/><Relationship Id="rId27" Type="http://schemas.openxmlformats.org/officeDocument/2006/relationships/slide" Target="slide10.xml"/><Relationship Id="rId30" Type="http://schemas.openxmlformats.org/officeDocument/2006/relationships/slide" Target="slide13.xml"/><Relationship Id="rId35" Type="http://schemas.openxmlformats.org/officeDocument/2006/relationships/slide" Target="slide18.xml"/><Relationship Id="rId8"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795079"/>
            <a:ext cx="1513784" cy="307777"/>
          </a:xfrm>
          <a:prstGeom prst="rect">
            <a:avLst/>
          </a:prstGeom>
          <a:noFill/>
        </p:spPr>
        <p:txBody>
          <a:bodyPr wrap="square" rtlCol="0">
            <a:spAutoFit/>
          </a:bodyPr>
          <a:lstStyle/>
          <a:p>
            <a:pPr rtl="1"/>
            <a:r>
              <a:rPr lang="fa-IR" sz="1300" dirty="0">
                <a:solidFill>
                  <a:schemeClr val="bg1">
                    <a:lumMod val="95000"/>
                  </a:schemeClr>
                </a:solidFill>
              </a:rPr>
              <a:t>اردیبهشت ۱۴۰۰</a:t>
            </a:r>
            <a:endParaRPr lang="en-US" sz="1300" dirty="0">
              <a:solidFill>
                <a:schemeClr val="bg1">
                  <a:lumMod val="95000"/>
                </a:schemeClr>
              </a:solidFill>
            </a:endParaRP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title"/>
          </p:nvPr>
        </p:nvSpPr>
        <p:spPr/>
        <p:txBody>
          <a:bodyPr/>
          <a:lstStyle/>
          <a:p>
            <a:r>
              <a:rPr lang="fa-IR" dirty="0"/>
              <a:t>چشم انداز</a:t>
            </a:r>
            <a:endParaRPr lang="en-US"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idx="1"/>
          </p:nvPr>
        </p:nvSpPr>
        <p:spPr>
          <a:xfrm>
            <a:off x="1143000" y="2704289"/>
            <a:ext cx="9872871" cy="3192128"/>
          </a:xfrm>
        </p:spPr>
        <p:txBody>
          <a:bodyPr/>
          <a:lstStyle/>
          <a:p>
            <a:pPr marL="45720" indent="0" algn="ctr">
              <a:buNone/>
            </a:pPr>
            <a:r>
              <a:rPr lang="fa-IR" sz="4400" dirty="0">
                <a:effectLst/>
                <a:ea typeface="IRANYekan" panose="020B0506030804020204" pitchFamily="34" charset="-78"/>
                <a:cs typeface="IRANYekan" panose="020B0506030804020204" pitchFamily="34" charset="-78"/>
              </a:rPr>
              <a:t>پلتفرم شماره یک مالی جهان</a:t>
            </a:r>
          </a:p>
          <a:p>
            <a:pPr marL="45720" indent="0" algn="ctr">
              <a:buNone/>
            </a:pPr>
            <a:r>
              <a:rPr lang="fa-IR" sz="2000" dirty="0">
                <a:effectLst/>
                <a:ea typeface="IRANYekan" panose="020B0506030804020204" pitchFamily="34" charset="-78"/>
                <a:cs typeface="IRANYekan" panose="020B0506030804020204" pitchFamily="34" charset="-78"/>
              </a:rPr>
              <a:t>و رسیدن به جایگاه بزرگترین </a:t>
            </a:r>
            <a:r>
              <a:rPr lang="fa-IR" sz="2000" dirty="0">
                <a:effectLst/>
                <a:ea typeface="IRANYekan" panose="020B0506030804020204" pitchFamily="34" charset="-78"/>
                <a:cs typeface="+mj-cs"/>
              </a:rPr>
              <a:t>پلتفرم تجارت الکترونیکی</a:t>
            </a:r>
            <a:r>
              <a:rPr lang="fa-IR" sz="2000" dirty="0">
                <a:effectLst/>
                <a:ea typeface="IRANYekan" panose="020B0506030804020204" pitchFamily="34" charset="-78"/>
                <a:cs typeface="IRANYekan" panose="020B0506030804020204" pitchFamily="34" charset="-78"/>
              </a:rPr>
              <a:t> در دنیا</a:t>
            </a:r>
            <a:endParaRPr lang="en-US" sz="2400" dirty="0"/>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3719388808"/>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982601"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2575609"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168617" y="105561"/>
                          <a:ext cx="1535429" cy="863679"/>
                        </a:xfrm>
                        <a:prstGeom prst="rect">
                          <a:avLst/>
                        </a:prstGeom>
                        <a:ln w="3175">
                          <a:solidFill>
                            <a:prstClr val="ltGray"/>
                          </a:solidFill>
                        </a:ln>
                      </p166:spPr>
                    </psuz:zmPr>
                  </psuz:summaryZmObj>
                  <psuz:summaryZmObj sectionId="{33AA2443-7388-4C85-A494-2C2129BCA270}">
                    <psuz:zmPr id="{D0FB4BCD-9869-49D5-9808-E2C402F25478}" transitionDur="1000">
                      <p166:blipFill xmlns:p166="http://schemas.microsoft.com/office/powerpoint/2016/6/main">
                        <a:blip r:embed="rId5"/>
                        <a:stretch>
                          <a:fillRect/>
                        </a:stretch>
                      </p166:blipFill>
                      <p166:spPr xmlns:p166="http://schemas.microsoft.com/office/powerpoint/2016/6/main">
                        <a:xfrm>
                          <a:off x="5761625"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6"/>
                        <a:stretch>
                          <a:fillRect/>
                        </a:stretch>
                      </p166:blipFill>
                      <p166:spPr xmlns:p166="http://schemas.microsoft.com/office/powerpoint/2016/6/main">
                        <a:xfrm>
                          <a:off x="7354633"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7"/>
                        <a:stretch>
                          <a:fillRect/>
                        </a:stretch>
                      </p166:blipFill>
                      <p166:spPr xmlns:p166="http://schemas.microsoft.com/office/powerpoint/2016/6/main">
                        <a:xfrm>
                          <a:off x="982601"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8"/>
                        <a:stretch>
                          <a:fillRect/>
                        </a:stretch>
                      </p166:blipFill>
                      <p166:spPr xmlns:p166="http://schemas.microsoft.com/office/powerpoint/2016/6/main">
                        <a:xfrm>
                          <a:off x="2575609"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9"/>
                        <a:stretch>
                          <a:fillRect/>
                        </a:stretch>
                      </p166:blipFill>
                      <p166:spPr xmlns:p166="http://schemas.microsoft.com/office/powerpoint/2016/6/main">
                        <a:xfrm>
                          <a:off x="4168617"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10"/>
                        <a:stretch>
                          <a:fillRect/>
                        </a:stretch>
                      </p166:blipFill>
                      <p166:spPr xmlns:p166="http://schemas.microsoft.com/office/powerpoint/2016/6/main">
                        <a:xfrm>
                          <a:off x="5761625"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1"/>
                        <a:stretch>
                          <a:fillRect/>
                        </a:stretch>
                      </p166:blipFill>
                      <p166:spPr xmlns:p166="http://schemas.microsoft.com/office/powerpoint/2016/6/main">
                        <a:xfrm>
                          <a:off x="7354633" y="1026819"/>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2"/>
                        <a:stretch>
                          <a:fillRect/>
                        </a:stretch>
                      </p166:blipFill>
                      <p166:spPr xmlns:p166="http://schemas.microsoft.com/office/powerpoint/2016/6/main">
                        <a:xfrm>
                          <a:off x="982601"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3"/>
                        <a:stretch>
                          <a:fillRect/>
                        </a:stretch>
                      </p166:blipFill>
                      <p166:spPr xmlns:p166="http://schemas.microsoft.com/office/powerpoint/2016/6/main">
                        <a:xfrm>
                          <a:off x="2575609"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4"/>
                        <a:stretch>
                          <a:fillRect/>
                        </a:stretch>
                      </p166:blipFill>
                      <p166:spPr xmlns:p166="http://schemas.microsoft.com/office/powerpoint/2016/6/main">
                        <a:xfrm>
                          <a:off x="4168617"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5"/>
                        <a:stretch>
                          <a:fillRect/>
                        </a:stretch>
                      </p166:blipFill>
                      <p166:spPr xmlns:p166="http://schemas.microsoft.com/office/powerpoint/2016/6/main">
                        <a:xfrm>
                          <a:off x="5761625" y="1948077"/>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6"/>
                        <a:stretch>
                          <a:fillRect/>
                        </a:stretch>
                      </p166:blipFill>
                      <p166:spPr xmlns:p166="http://schemas.microsoft.com/office/powerpoint/2016/6/main">
                        <a:xfrm>
                          <a:off x="7354633" y="1948077"/>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7"/>
                        <a:stretch>
                          <a:fillRect/>
                        </a:stretch>
                      </p166:blipFill>
                      <p166:spPr xmlns:p166="http://schemas.microsoft.com/office/powerpoint/2016/6/main">
                        <a:xfrm>
                          <a:off x="98260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8"/>
                        <a:stretch>
                          <a:fillRect/>
                        </a:stretch>
                      </p166:blipFill>
                      <p166:spPr xmlns:p166="http://schemas.microsoft.com/office/powerpoint/2016/6/main">
                        <a:xfrm>
                          <a:off x="257560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6" name="Picture 6">
                  <a:hlinkClick r:id="rId1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125601" y="2162961"/>
                  <a:ext cx="1535429" cy="863679"/>
                </a:xfrm>
                <a:prstGeom prst="rect">
                  <a:avLst/>
                </a:prstGeom>
                <a:ln w="3175">
                  <a:solidFill>
                    <a:prstClr val="ltGray"/>
                  </a:solidFill>
                </a:ln>
              </p:spPr>
            </p:pic>
            <p:pic>
              <p:nvPicPr>
                <p:cNvPr id="7" name="Picture 7">
                  <a:hlinkClick r:id="rId2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718609" y="2162961"/>
                  <a:ext cx="1535429" cy="863679"/>
                </a:xfrm>
                <a:prstGeom prst="rect">
                  <a:avLst/>
                </a:prstGeom>
                <a:ln w="3175">
                  <a:solidFill>
                    <a:prstClr val="ltGray"/>
                  </a:solidFill>
                </a:ln>
              </p:spPr>
            </p:pic>
            <p:pic>
              <p:nvPicPr>
                <p:cNvPr id="8" name="Picture 8">
                  <a:hlinkClick r:id="rId2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311617" y="2162961"/>
                  <a:ext cx="1535429" cy="863679"/>
                </a:xfrm>
                <a:prstGeom prst="rect">
                  <a:avLst/>
                </a:prstGeom>
                <a:ln w="3175">
                  <a:solidFill>
                    <a:prstClr val="ltGray"/>
                  </a:solidFill>
                </a:ln>
              </p:spPr>
            </p:pic>
            <p:pic>
              <p:nvPicPr>
                <p:cNvPr id="9" name="Picture 9">
                  <a:hlinkClick r:id="rId2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904625" y="2162961"/>
                  <a:ext cx="1535429" cy="863679"/>
                </a:xfrm>
                <a:prstGeom prst="rect">
                  <a:avLst/>
                </a:prstGeom>
                <a:ln w="3175">
                  <a:solidFill>
                    <a:prstClr val="ltGray"/>
                  </a:solidFill>
                </a:ln>
              </p:spPr>
            </p:pic>
            <p:pic>
              <p:nvPicPr>
                <p:cNvPr id="10" name="Picture 10">
                  <a:hlinkClick r:id="rId2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497633" y="2162961"/>
                  <a:ext cx="1535429" cy="863679"/>
                </a:xfrm>
                <a:prstGeom prst="rect">
                  <a:avLst/>
                </a:prstGeom>
                <a:ln w="3175">
                  <a:solidFill>
                    <a:prstClr val="ltGray"/>
                  </a:solidFill>
                </a:ln>
              </p:spPr>
            </p:pic>
            <p:pic>
              <p:nvPicPr>
                <p:cNvPr id="11" name="Picture 11">
                  <a:hlinkClick r:id="rId2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125601" y="3084219"/>
                  <a:ext cx="1535429" cy="863679"/>
                </a:xfrm>
                <a:prstGeom prst="rect">
                  <a:avLst/>
                </a:prstGeom>
                <a:ln w="3175">
                  <a:solidFill>
                    <a:prstClr val="ltGray"/>
                  </a:solidFill>
                </a:ln>
              </p:spPr>
            </p:pic>
            <p:pic>
              <p:nvPicPr>
                <p:cNvPr id="12" name="Picture 12">
                  <a:hlinkClick r:id="rId2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3718609" y="3084219"/>
                  <a:ext cx="1535429" cy="863679"/>
                </a:xfrm>
                <a:prstGeom prst="rect">
                  <a:avLst/>
                </a:prstGeom>
                <a:ln w="3175">
                  <a:solidFill>
                    <a:prstClr val="ltGray"/>
                  </a:solidFill>
                </a:ln>
              </p:spPr>
            </p:pic>
            <p:pic>
              <p:nvPicPr>
                <p:cNvPr id="13" name="Picture 13">
                  <a:hlinkClick r:id="rId26"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311617" y="3084219"/>
                  <a:ext cx="1535429" cy="863679"/>
                </a:xfrm>
                <a:prstGeom prst="rect">
                  <a:avLst/>
                </a:prstGeom>
                <a:ln w="3175">
                  <a:solidFill>
                    <a:prstClr val="ltGray"/>
                  </a:solidFill>
                </a:ln>
              </p:spPr>
            </p:pic>
            <p:pic>
              <p:nvPicPr>
                <p:cNvPr id="14" name="Picture 14">
                  <a:hlinkClick r:id="rId27"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904625" y="3084219"/>
                  <a:ext cx="1535429" cy="863679"/>
                </a:xfrm>
                <a:prstGeom prst="rect">
                  <a:avLst/>
                </a:prstGeom>
                <a:ln w="3175">
                  <a:solidFill>
                    <a:prstClr val="ltGray"/>
                  </a:solidFill>
                </a:ln>
              </p:spPr>
            </p:pic>
            <p:pic>
              <p:nvPicPr>
                <p:cNvPr id="15" name="Picture 15">
                  <a:hlinkClick r:id="rId28"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497633" y="3084219"/>
                  <a:ext cx="1535429" cy="863679"/>
                </a:xfrm>
                <a:prstGeom prst="rect">
                  <a:avLst/>
                </a:prstGeom>
                <a:ln w="3175">
                  <a:solidFill>
                    <a:prstClr val="ltGray"/>
                  </a:solidFill>
                </a:ln>
              </p:spPr>
            </p:pic>
            <p:pic>
              <p:nvPicPr>
                <p:cNvPr id="16" name="Picture 16">
                  <a:hlinkClick r:id="rId29"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2125601" y="4005477"/>
                  <a:ext cx="1535429" cy="863679"/>
                </a:xfrm>
                <a:prstGeom prst="rect">
                  <a:avLst/>
                </a:prstGeom>
                <a:ln w="3175">
                  <a:solidFill>
                    <a:prstClr val="ltGray"/>
                  </a:solidFill>
                </a:ln>
              </p:spPr>
            </p:pic>
            <p:pic>
              <p:nvPicPr>
                <p:cNvPr id="17" name="Picture 17">
                  <a:hlinkClick r:id="rId30"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3718609" y="4005477"/>
                  <a:ext cx="1535429" cy="863679"/>
                </a:xfrm>
                <a:prstGeom prst="rect">
                  <a:avLst/>
                </a:prstGeom>
                <a:ln w="3175">
                  <a:solidFill>
                    <a:prstClr val="ltGray"/>
                  </a:solidFill>
                </a:ln>
              </p:spPr>
            </p:pic>
            <p:pic>
              <p:nvPicPr>
                <p:cNvPr id="18" name="Picture 18">
                  <a:hlinkClick r:id="rId31"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311617" y="4005477"/>
                  <a:ext cx="1535429" cy="863679"/>
                </a:xfrm>
                <a:prstGeom prst="rect">
                  <a:avLst/>
                </a:prstGeom>
                <a:ln w="3175">
                  <a:solidFill>
                    <a:prstClr val="ltGray"/>
                  </a:solidFill>
                </a:ln>
              </p:spPr>
            </p:pic>
            <p:pic>
              <p:nvPicPr>
                <p:cNvPr id="19" name="Picture 19">
                  <a:hlinkClick r:id="rId32"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6904625" y="4005477"/>
                  <a:ext cx="1535429" cy="863679"/>
                </a:xfrm>
                <a:prstGeom prst="rect">
                  <a:avLst/>
                </a:prstGeom>
                <a:ln w="3175">
                  <a:solidFill>
                    <a:prstClr val="ltGray"/>
                  </a:solidFill>
                </a:ln>
              </p:spPr>
            </p:pic>
            <p:pic>
              <p:nvPicPr>
                <p:cNvPr id="20" name="Picture 20">
                  <a:hlinkClick r:id="rId33"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8497633" y="4005477"/>
                  <a:ext cx="1535429" cy="863679"/>
                </a:xfrm>
                <a:prstGeom prst="rect">
                  <a:avLst/>
                </a:prstGeom>
                <a:ln w="3175">
                  <a:solidFill>
                    <a:prstClr val="ltGray"/>
                  </a:solidFill>
                </a:ln>
              </p:spPr>
            </p:pic>
            <p:pic>
              <p:nvPicPr>
                <p:cNvPr id="21" name="Picture 21">
                  <a:hlinkClick r:id="rId34"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2125601" y="4926735"/>
                  <a:ext cx="1535429" cy="863679"/>
                </a:xfrm>
                <a:prstGeom prst="rect">
                  <a:avLst/>
                </a:prstGeom>
                <a:ln w="3175">
                  <a:solidFill>
                    <a:prstClr val="ltGray"/>
                  </a:solidFill>
                </a:ln>
              </p:spPr>
            </p:pic>
            <p:pic>
              <p:nvPicPr>
                <p:cNvPr id="22" name="Picture 22">
                  <a:hlinkClick r:id="rId35"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371860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147968" y="2057400"/>
            <a:ext cx="9862727" cy="4160838"/>
          </a:xfrm>
        </p:spPr>
      </p:pic>
      <p:sp>
        <p:nvSpPr>
          <p:cNvPr id="13" name="TextBox 12">
            <a:extLst>
              <a:ext uri="{FF2B5EF4-FFF2-40B4-BE49-F238E27FC236}">
                <a16:creationId xmlns:a16="http://schemas.microsoft.com/office/drawing/2014/main" id="{05C85FC4-1E8C-45AB-BA34-7608B86EB9A7}"/>
              </a:ext>
            </a:extLst>
          </p:cNvPr>
          <p:cNvSpPr txBox="1"/>
          <p:nvPr/>
        </p:nvSpPr>
        <p:spPr>
          <a:xfrm>
            <a:off x="6096001" y="1868684"/>
            <a:ext cx="4922520" cy="400110"/>
          </a:xfrm>
          <a:prstGeom prst="rect">
            <a:avLst/>
          </a:prstGeom>
          <a:noFill/>
        </p:spPr>
        <p:txBody>
          <a:bodyPr wrap="square">
            <a:spAutoFit/>
          </a:bodyPr>
          <a:lstStyle/>
          <a:p>
            <a:pPr marL="45720" indent="0" algn="r" rtl="1">
              <a:buNone/>
            </a:pPr>
            <a:r>
              <a:rPr lang="fa-IR" sz="2400" dirty="0"/>
              <a:t>پلتفرم تجارت الکترونیک </a:t>
            </a:r>
            <a:r>
              <a:rPr lang="fa-IR" sz="2400" dirty="0">
                <a:solidFill>
                  <a:srgbClr val="C80A5A"/>
                </a:solidFill>
                <a:cs typeface="+mj-cs"/>
              </a:rPr>
              <a:t>یکپارچه</a:t>
            </a:r>
            <a:endParaRPr lang="en-US" sz="24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968" y="2057400"/>
            <a:ext cx="9862727" cy="4160838"/>
          </a:xfrm>
        </p:spPr>
      </p:pic>
    </p:spTree>
    <p:extLst>
      <p:ext uri="{BB962C8B-B14F-4D97-AF65-F5344CB8AC3E}">
        <p14:creationId xmlns:p14="http://schemas.microsoft.com/office/powerpoint/2010/main" val="3866418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A3D6-F5C9-4E64-8700-D858AD1A9CA2}"/>
              </a:ext>
            </a:extLst>
          </p:cNvPr>
          <p:cNvSpPr>
            <a:spLocks noGrp="1"/>
          </p:cNvSpPr>
          <p:nvPr>
            <p:ph type="title"/>
          </p:nvPr>
        </p:nvSpPr>
        <p:spPr/>
        <p:txBody>
          <a:bodyPr/>
          <a:lstStyle/>
          <a:p>
            <a:r>
              <a:rPr lang="fa-IR" dirty="0"/>
              <a:t>راهکار</a:t>
            </a:r>
            <a:endParaRPr lang="en-US" dirty="0"/>
          </a:p>
        </p:txBody>
      </p:sp>
      <p:sp>
        <p:nvSpPr>
          <p:cNvPr id="3" name="Content Placeholder 2">
            <a:extLst>
              <a:ext uri="{FF2B5EF4-FFF2-40B4-BE49-F238E27FC236}">
                <a16:creationId xmlns:a16="http://schemas.microsoft.com/office/drawing/2014/main" id="{66DDAEC7-413A-4FC9-B3B7-F998134C531A}"/>
              </a:ext>
            </a:extLst>
          </p:cNvPr>
          <p:cNvSpPr>
            <a:spLocks noGrp="1"/>
          </p:cNvSpPr>
          <p:nvPr>
            <p:ph idx="1"/>
          </p:nvPr>
        </p:nvSpPr>
        <p:spPr/>
        <p:txBody>
          <a:bodyPr/>
          <a:lstStyle/>
          <a:p>
            <a:r>
              <a:rPr lang="fa-IR" dirty="0"/>
              <a:t>یک پلتفرم تجارت الکترونیک </a:t>
            </a:r>
            <a:r>
              <a:rPr lang="fa-IR" dirty="0">
                <a:solidFill>
                  <a:srgbClr val="C80A5A"/>
                </a:solidFill>
                <a:cs typeface="+mj-cs"/>
              </a:rPr>
              <a:t>یکپارچه</a:t>
            </a:r>
            <a:r>
              <a:rPr lang="fa-IR" dirty="0"/>
              <a:t> که تمام کانال‌های فروش کسب و کار به آن متصل باشند.</a:t>
            </a:r>
          </a:p>
          <a:p>
            <a:r>
              <a:rPr lang="fa-IR" dirty="0"/>
              <a:t>ذخیره پول جلوگیری از هزینه سرسام‌آور برای طراحی اختصاصی</a:t>
            </a:r>
          </a:p>
          <a:p>
            <a:endParaRPr lang="fa-IR" dirty="0"/>
          </a:p>
        </p:txBody>
      </p:sp>
    </p:spTree>
    <p:extLst>
      <p:ext uri="{BB962C8B-B14F-4D97-AF65-F5344CB8AC3E}">
        <p14:creationId xmlns:p14="http://schemas.microsoft.com/office/powerpoint/2010/main" val="279147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EEC-326E-44DB-AB86-A5680D5E7517}"/>
              </a:ext>
            </a:extLst>
          </p:cNvPr>
          <p:cNvSpPr>
            <a:spLocks noGrp="1"/>
          </p:cNvSpPr>
          <p:nvPr>
            <p:ph type="title"/>
          </p:nvPr>
        </p:nvSpPr>
        <p:spPr/>
        <p:txBody>
          <a:bodyPr/>
          <a:lstStyle/>
          <a:p>
            <a:r>
              <a:rPr lang="fa-IR" dirty="0"/>
              <a:t>اعتبارسنجی بازار</a:t>
            </a:r>
            <a:endParaRPr lang="en-US" dirty="0"/>
          </a:p>
        </p:txBody>
      </p:sp>
      <p:sp>
        <p:nvSpPr>
          <p:cNvPr id="3" name="Content Placeholder 2">
            <a:extLst>
              <a:ext uri="{FF2B5EF4-FFF2-40B4-BE49-F238E27FC236}">
                <a16:creationId xmlns:a16="http://schemas.microsoft.com/office/drawing/2014/main" id="{75367ABD-D08C-4BD8-A9D8-F8C1EB607050}"/>
              </a:ext>
            </a:extLst>
          </p:cNvPr>
          <p:cNvSpPr>
            <a:spLocks noGrp="1"/>
          </p:cNvSpPr>
          <p:nvPr>
            <p:ph idx="1"/>
          </p:nvPr>
        </p:nvSpPr>
        <p:spPr/>
        <p:txBody>
          <a:bodyPr/>
          <a:lstStyle/>
          <a:p>
            <a:r>
              <a:rPr lang="fa-IR" dirty="0"/>
              <a:t>چرا الان؟</a:t>
            </a:r>
          </a:p>
          <a:p>
            <a:endParaRPr lang="en-US" dirty="0"/>
          </a:p>
        </p:txBody>
      </p:sp>
    </p:spTree>
    <p:extLst>
      <p:ext uri="{BB962C8B-B14F-4D97-AF65-F5344CB8AC3E}">
        <p14:creationId xmlns:p14="http://schemas.microsoft.com/office/powerpoint/2010/main" val="3322250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دموی محصول</a:t>
            </a:r>
            <a:endParaRPr lang="en-US" dirty="0"/>
          </a:p>
        </p:txBody>
      </p:sp>
      <p:sp>
        <p:nvSpPr>
          <p:cNvPr id="3" name="Content Placeholder 2">
            <a:extLst>
              <a:ext uri="{FF2B5EF4-FFF2-40B4-BE49-F238E27FC236}">
                <a16:creationId xmlns:a16="http://schemas.microsoft.com/office/drawing/2014/main" id="{D281949B-4E50-4E45-A287-8E59954A83B0}"/>
              </a:ext>
            </a:extLst>
          </p:cNvPr>
          <p:cNvSpPr>
            <a:spLocks noGrp="1"/>
          </p:cNvSpPr>
          <p:nvPr>
            <p:ph idx="1"/>
          </p:nvPr>
        </p:nvSpPr>
        <p:spPr/>
        <p:txBody>
          <a:bodyPr/>
          <a:lstStyle/>
          <a:p>
            <a:r>
              <a:rPr lang="fa-IR" dirty="0"/>
              <a:t>درباره امکانات و ریز اون‌ها</a:t>
            </a:r>
            <a:endParaRPr lang="en-US" dirty="0"/>
          </a:p>
        </p:txBody>
      </p:sp>
    </p:spTree>
    <p:extLst>
      <p:ext uri="{BB962C8B-B14F-4D97-AF65-F5344CB8AC3E}">
        <p14:creationId xmlns:p14="http://schemas.microsoft.com/office/powerpoint/2010/main" val="2509938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3" name="Content Placeholder 2">
            <a:extLst>
              <a:ext uri="{FF2B5EF4-FFF2-40B4-BE49-F238E27FC236}">
                <a16:creationId xmlns:a16="http://schemas.microsoft.com/office/drawing/2014/main" id="{625CBF74-0A34-4DD1-A217-7A71D7E2FE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8984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1563</TotalTime>
  <Words>219</Words>
  <Application>Microsoft Office PowerPoint</Application>
  <PresentationFormat>Widescreen</PresentationFormat>
  <Paragraphs>43</Paragraphs>
  <Slides>19</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19</vt:i4>
      </vt:variant>
      <vt:variant>
        <vt:lpstr>Custom Shows</vt:lpstr>
      </vt:variant>
      <vt:variant>
        <vt:i4>2</vt:i4>
      </vt:variant>
    </vt:vector>
  </HeadingPairs>
  <TitlesOfParts>
    <vt:vector size="30" baseType="lpstr">
      <vt:lpstr>Acre Medium</vt:lpstr>
      <vt:lpstr>Calibri</vt:lpstr>
      <vt:lpstr>Corbel</vt:lpstr>
      <vt:lpstr>Dana UltraBold</vt:lpstr>
      <vt:lpstr>IRANSansWeb UltraLight</vt:lpstr>
      <vt:lpstr>IRANYekan</vt:lpstr>
      <vt:lpstr>Ubuntu</vt:lpstr>
      <vt:lpstr>Wingdings</vt:lpstr>
      <vt:lpstr>Basis</vt:lpstr>
      <vt:lpstr>PowerPoint Presentation</vt:lpstr>
      <vt:lpstr>مشکل</vt:lpstr>
      <vt:lpstr>راهکار</vt:lpstr>
      <vt:lpstr>راهکار</vt:lpstr>
      <vt:lpstr>اعتبارسنجی بازار</vt:lpstr>
      <vt:lpstr>دموی محصول</vt:lpstr>
      <vt:lpstr>حجم بازار</vt:lpstr>
      <vt:lpstr>بیزینس مدل فری‌میوم</vt:lpstr>
      <vt:lpstr>رقبا</vt:lpstr>
      <vt:lpstr>مزیت رقابتی</vt:lpstr>
      <vt:lpstr>استراتژی بازاریابی</vt:lpstr>
      <vt:lpstr>تیم</vt:lpstr>
      <vt:lpstr>چشم انداز</vt:lpstr>
      <vt:lpstr>پیش بینی مالی</vt:lpstr>
      <vt:lpstr>سرمایه موردنیاز</vt:lpstr>
      <vt:lpstr>محل استفاده از سرمایه تامین شده</vt:lpstr>
      <vt:lpstr>سپاس</vt:lpstr>
      <vt:lpstr>خلاصه</vt:lpstr>
      <vt:lpstr>PowerPoint Presentation</vt:lpstr>
      <vt:lpstr>Normal</vt:lpstr>
      <vt:lpstr>Demo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Javad Adib</dc:creator>
  <cp:lastModifiedBy>Javad Adib</cp:lastModifiedBy>
  <cp:revision>203</cp:revision>
  <dcterms:created xsi:type="dcterms:W3CDTF">2020-12-30T23:51:10Z</dcterms:created>
  <dcterms:modified xsi:type="dcterms:W3CDTF">2021-05-08T06:20:25Z</dcterms:modified>
</cp:coreProperties>
</file>