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96" r:id="rId5"/>
    <p:sldId id="292" r:id="rId6"/>
    <p:sldId id="293" r:id="rId7"/>
    <p:sldId id="282" r:id="rId8"/>
    <p:sldId id="289" r:id="rId9"/>
    <p:sldId id="297" r:id="rId10"/>
    <p:sldId id="290" r:id="rId11"/>
    <p:sldId id="298" r:id="rId12"/>
    <p:sldId id="288" r:id="rId13"/>
    <p:sldId id="291" r:id="rId14"/>
    <p:sldId id="279" r:id="rId15"/>
    <p:sldId id="281" r:id="rId16"/>
    <p:sldId id="299" r:id="rId1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373F1-6238-4CA3-98B6-3C547510F9F9}" type="datetimeFigureOut">
              <a:rPr lang="bg-BG" smtClean="0"/>
              <a:pPr/>
              <a:t>23.10.2018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4DF16-131D-4032-BDC6-B58FF1943308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739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CA5320F-F778-4943-92BA-DC14E6FDFD01}" type="datetimeFigureOut">
              <a:rPr lang="bg-BG" smtClean="0"/>
              <a:pPr/>
              <a:t>23.10.2018 г.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E790CD7-7D29-4B45-96F2-5B01308824C5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A5320F-F778-4943-92BA-DC14E6FDFD01}" type="datetimeFigureOut">
              <a:rPr lang="bg-BG" smtClean="0"/>
              <a:pPr/>
              <a:t>23.10.2018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0CD7-7D29-4B45-96F2-5B01308824C5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A5320F-F778-4943-92BA-DC14E6FDFD01}" type="datetimeFigureOut">
              <a:rPr lang="bg-BG" smtClean="0"/>
              <a:pPr/>
              <a:t>23.10.2018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0CD7-7D29-4B45-96F2-5B01308824C5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A5320F-F778-4943-92BA-DC14E6FDFD01}" type="datetimeFigureOut">
              <a:rPr lang="bg-BG" smtClean="0"/>
              <a:pPr/>
              <a:t>23.10.2018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0CD7-7D29-4B45-96F2-5B01308824C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A5320F-F778-4943-92BA-DC14E6FDFD01}" type="datetimeFigureOut">
              <a:rPr lang="bg-BG" smtClean="0"/>
              <a:pPr/>
              <a:t>23.10.2018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0CD7-7D29-4B45-96F2-5B01308824C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A5320F-F778-4943-92BA-DC14E6FDFD01}" type="datetimeFigureOut">
              <a:rPr lang="bg-BG" smtClean="0"/>
              <a:pPr/>
              <a:t>23.10.2018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0CD7-7D29-4B45-96F2-5B01308824C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A5320F-F778-4943-92BA-DC14E6FDFD01}" type="datetimeFigureOut">
              <a:rPr lang="bg-BG" smtClean="0"/>
              <a:pPr/>
              <a:t>23.10.2018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0CD7-7D29-4B45-96F2-5B01308824C5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A5320F-F778-4943-92BA-DC14E6FDFD01}" type="datetimeFigureOut">
              <a:rPr lang="bg-BG" smtClean="0"/>
              <a:pPr/>
              <a:t>23.10.2018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0CD7-7D29-4B45-96F2-5B01308824C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A5320F-F778-4943-92BA-DC14E6FDFD01}" type="datetimeFigureOut">
              <a:rPr lang="bg-BG" smtClean="0"/>
              <a:pPr/>
              <a:t>23.10.2018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0CD7-7D29-4B45-96F2-5B01308824C5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CA5320F-F778-4943-92BA-DC14E6FDFD01}" type="datetimeFigureOut">
              <a:rPr lang="bg-BG" smtClean="0"/>
              <a:pPr/>
              <a:t>23.10.2018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0CD7-7D29-4B45-96F2-5B01308824C5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CA5320F-F778-4943-92BA-DC14E6FDFD01}" type="datetimeFigureOut">
              <a:rPr lang="bg-BG" smtClean="0"/>
              <a:pPr/>
              <a:t>23.10.2018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E790CD7-7D29-4B45-96F2-5B01308824C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b="8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CA5320F-F778-4943-92BA-DC14E6FDFD01}" type="datetimeFigureOut">
              <a:rPr lang="bg-BG" smtClean="0"/>
              <a:pPr/>
              <a:t>23.10.2018 г.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E790CD7-7D29-4B45-96F2-5B01308824C5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44824"/>
            <a:ext cx="9144000" cy="749641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 smtClean="0"/>
              <a:t>Дипломна работа</a:t>
            </a:r>
            <a:r>
              <a:rPr lang="en-US" sz="4000" dirty="0" smtClean="0"/>
              <a:t> 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2924944"/>
            <a:ext cx="7772400" cy="1199704"/>
          </a:xfrm>
        </p:spPr>
        <p:txBody>
          <a:bodyPr/>
          <a:lstStyle/>
          <a:p>
            <a:pPr algn="ctr"/>
            <a:r>
              <a:rPr lang="bg-BG" b="1" dirty="0" smtClean="0"/>
              <a:t>ПОЛУПРОВОДНИКОВИ </a:t>
            </a:r>
            <a:r>
              <a:rPr lang="bg-BG" b="1" dirty="0"/>
              <a:t>МАТЕРИАЛИ И ТЕХНОЛОГИИ ВЪВ ФОТОВОЛТАИЧНИТЕ </a:t>
            </a:r>
            <a:r>
              <a:rPr lang="bg-BG" b="1" dirty="0" smtClean="0"/>
              <a:t>СИСТЕМИ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229200"/>
            <a:ext cx="8352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Дипломант: 				</a:t>
            </a:r>
            <a:r>
              <a:rPr lang="bg-B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Научен </a:t>
            </a:r>
            <a:r>
              <a:rPr lang="bg-B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ръководител:</a:t>
            </a:r>
          </a:p>
          <a:p>
            <a:pPr algn="just"/>
            <a:r>
              <a:rPr lang="bg-B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Искрен Иванов Върбанов</a:t>
            </a:r>
            <a:r>
              <a:rPr lang="bg-B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	</a:t>
            </a:r>
            <a:r>
              <a:rPr lang="bg-B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bg-B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bg-B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Митко </a:t>
            </a:r>
            <a:r>
              <a:rPr lang="bg-B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Ванков</a:t>
            </a:r>
            <a:endParaRPr lang="bg-BG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bg-B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Фак. № </a:t>
            </a:r>
            <a:r>
              <a:rPr lang="bg-B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8012</a:t>
            </a:r>
            <a:r>
              <a:rPr lang="bg-B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endParaRPr lang="bg-BG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bg-BG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София </a:t>
            </a:r>
            <a:r>
              <a:rPr lang="bg-BG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</a:t>
            </a:r>
            <a:endParaRPr lang="bg-BG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/>
            <a:endParaRPr lang="bg-B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83671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СОФИЙСКИ  УНИВЕРСИТЕТ  “СВ.  КЛИМЕНТ  ОХРИДСКИ”</a:t>
            </a:r>
            <a:endParaRPr lang="bg-BG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bg-BG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ФИЗИЧЕСКИ ФАКУЛТЕТ</a:t>
            </a:r>
            <a:endParaRPr lang="bg-BG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bg-BG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bg-BG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4963690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bg-BG" b="1" dirty="0" smtClean="0"/>
                  <a:t>Второ поколение Тънкослойни клетки</a:t>
                </a:r>
              </a:p>
              <a:p>
                <a:r>
                  <a:rPr lang="en-US" sz="2200" b="1" dirty="0" err="1" smtClean="0"/>
                  <a:t>Аморфен</a:t>
                </a:r>
                <a:r>
                  <a:rPr lang="en-US" sz="2200" b="1" dirty="0" smtClean="0"/>
                  <a:t> </a:t>
                </a:r>
                <a:r>
                  <a:rPr lang="en-US" sz="2200" b="1" dirty="0" err="1"/>
                  <a:t>силиций</a:t>
                </a:r>
                <a:r>
                  <a:rPr lang="bg-BG" sz="2200" b="1" dirty="0"/>
                  <a:t> (</a:t>
                </a:r>
                <a:r>
                  <a:rPr lang="en-US" sz="2200" b="1" dirty="0"/>
                  <a:t>a-Si</a:t>
                </a:r>
                <a:r>
                  <a:rPr lang="bg-BG" sz="2200" b="1" dirty="0" smtClean="0"/>
                  <a:t>)</a:t>
                </a:r>
              </a:p>
              <a:p>
                <a:pPr marL="393192" lvl="1" indent="0">
                  <a:buNone/>
                </a:pPr>
                <a:r>
                  <a:rPr lang="bg-BG" sz="2000" b="1" i="1" dirty="0" err="1"/>
                  <a:t>прекозонен</a:t>
                </a:r>
                <a:r>
                  <a:rPr lang="bg-BG" sz="2000" b="1" i="1" dirty="0"/>
                  <a:t> полупроводник с ширина на забранената зона </a:t>
                </a:r>
                <a14:m>
                  <m:oMath xmlns:m="http://schemas.openxmlformats.org/officeDocument/2006/math">
                    <m:r>
                      <a:rPr lang="bg-BG" sz="2000" b="1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bg-BG" sz="20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bg-BG" sz="20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bg-BG" sz="2000" b="1" i="1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𝒆𝑽</m:t>
                    </m:r>
                  </m:oMath>
                </a14:m>
                <a:endParaRPr lang="bg-BG" sz="2000" b="1" i="1" dirty="0" smtClean="0"/>
              </a:p>
              <a:p>
                <a:pPr marL="393192" lvl="1" indent="0">
                  <a:buNone/>
                </a:pPr>
                <a:r>
                  <a:rPr lang="bg-BG" sz="2000" b="1" i="1" dirty="0"/>
                  <a:t>около 1 микрометър от него е достатъчен</a:t>
                </a:r>
                <a:r>
                  <a:rPr lang="bg-BG" sz="2000" b="1" i="1" dirty="0" smtClean="0"/>
                  <a:t>,</a:t>
                </a:r>
              </a:p>
              <a:p>
                <a:pPr marL="393192" lvl="1" indent="0">
                  <a:buNone/>
                </a:pPr>
                <a:r>
                  <a:rPr lang="bg-BG" sz="2000" b="1" i="1" dirty="0" smtClean="0"/>
                  <a:t> </a:t>
                </a:r>
                <a:r>
                  <a:rPr lang="bg-BG" sz="2000" b="1" i="1" dirty="0"/>
                  <a:t>за да погълне 90% от видимата част на спектъра </a:t>
                </a:r>
                <a:endParaRPr lang="bg-BG" sz="2000" b="1" i="1" dirty="0" smtClean="0"/>
              </a:p>
              <a:p>
                <a:pPr lvl="1"/>
                <a:r>
                  <a:rPr lang="bg-BG" sz="2000" dirty="0" smtClean="0"/>
                  <a:t>Атомна и </a:t>
                </a:r>
                <a:r>
                  <a:rPr lang="bg-BG" sz="2000" dirty="0" err="1" smtClean="0"/>
                  <a:t>зонна</a:t>
                </a:r>
                <a:r>
                  <a:rPr lang="bg-BG" sz="2000" dirty="0" smtClean="0"/>
                  <a:t> </a:t>
                </a:r>
                <a:r>
                  <a:rPr lang="bg-BG" sz="2000" dirty="0" err="1" smtClean="0"/>
                  <a:t>структора</a:t>
                </a:r>
                <a:r>
                  <a:rPr lang="bg-BG" sz="2000" dirty="0" smtClean="0"/>
                  <a:t> </a:t>
                </a:r>
              </a:p>
              <a:p>
                <a:pPr lvl="1"/>
                <a:r>
                  <a:rPr lang="bg-BG" sz="2000" dirty="0"/>
                  <a:t>Технологии на получаване на тънки слоеве от </a:t>
                </a:r>
                <a:r>
                  <a:rPr lang="en-US" dirty="0" err="1"/>
                  <a:t>a-Si:H</a:t>
                </a:r>
                <a:endParaRPr lang="bg-BG" dirty="0"/>
              </a:p>
              <a:p>
                <a:pPr lvl="1"/>
                <a:r>
                  <a:rPr lang="bg-BG" sz="2000" dirty="0"/>
                  <a:t>Плазмено-стимулирано химично отлагане от газова фаза</a:t>
                </a:r>
              </a:p>
              <a:p>
                <a:pPr lvl="1"/>
                <a:r>
                  <a:rPr lang="bg-BG" sz="2000" dirty="0"/>
                  <a:t>Високо-продуктивни техники на </a:t>
                </a:r>
                <a:r>
                  <a:rPr lang="bg-BG" sz="2000" dirty="0" smtClean="0"/>
                  <a:t>отлагане</a:t>
                </a:r>
              </a:p>
              <a:p>
                <a:pPr lvl="1"/>
                <a:r>
                  <a:rPr lang="bg-BG" sz="2000" dirty="0" err="1"/>
                  <a:t>Еднопреходни</a:t>
                </a:r>
                <a:r>
                  <a:rPr lang="bg-BG" sz="2000" dirty="0"/>
                  <a:t> </a:t>
                </a:r>
                <a:r>
                  <a:rPr lang="en-US" sz="2000" dirty="0" err="1"/>
                  <a:t>a-Si:H</a:t>
                </a:r>
                <a:r>
                  <a:rPr lang="bg-BG" sz="2000" dirty="0"/>
                  <a:t> фотоволтаични </a:t>
                </a:r>
                <a:r>
                  <a:rPr lang="bg-BG" sz="2000" dirty="0" smtClean="0"/>
                  <a:t>клетки</a:t>
                </a:r>
              </a:p>
              <a:p>
                <a:pPr lvl="1"/>
                <a:r>
                  <a:rPr lang="bg-BG" sz="2000" dirty="0"/>
                  <a:t>Деградация на аморфно-силициевите </a:t>
                </a:r>
                <a:r>
                  <a:rPr lang="bg-BG" sz="2000" dirty="0" smtClean="0"/>
                  <a:t>клетки</a:t>
                </a:r>
                <a:endParaRPr lang="bg-BG" sz="2000" dirty="0"/>
              </a:p>
              <a:p>
                <a:pPr lvl="1"/>
                <a:r>
                  <a:rPr lang="bg-BG" sz="2000" dirty="0" err="1"/>
                  <a:t>Многопреходни</a:t>
                </a:r>
                <a:r>
                  <a:rPr lang="bg-BG" sz="2000" dirty="0"/>
                  <a:t> аморфно-силициевите клетки</a:t>
                </a:r>
              </a:p>
              <a:p>
                <a:pPr lvl="1"/>
                <a:r>
                  <a:rPr lang="bg-BG" sz="2000" dirty="0"/>
                  <a:t>Хибридни „HIT” клетки</a:t>
                </a:r>
              </a:p>
              <a:p>
                <a:pPr lvl="1"/>
                <a:endParaRPr lang="bg-BG" sz="2000" dirty="0"/>
              </a:p>
              <a:p>
                <a:endParaRPr lang="bg-BG" sz="2000" dirty="0"/>
              </a:p>
              <a:p>
                <a:endParaRPr lang="bg-BG" sz="2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4963690"/>
              </a:xfrm>
              <a:blipFill rotWithShape="0">
                <a:blip r:embed="rId2"/>
                <a:stretch>
                  <a:fillRect l="-74" t="-1106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Изложение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819" y="2553336"/>
            <a:ext cx="1282981" cy="389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4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8"/>
                <a:ext cx="8229600" cy="4827992"/>
              </a:xfrm>
            </p:spPr>
            <p:txBody>
              <a:bodyPr>
                <a:normAutofit fontScale="92500" lnSpcReduction="20000"/>
              </a:bodyPr>
              <a:lstStyle/>
              <a:p>
                <a:pPr marL="109728" indent="0">
                  <a:buNone/>
                </a:pPr>
                <a:r>
                  <a:rPr lang="bg-BG" sz="2600" b="1" dirty="0"/>
                  <a:t>Второ поколение Тънкослойни клетки</a:t>
                </a:r>
              </a:p>
              <a:p>
                <a:r>
                  <a:rPr lang="en-US" sz="2400" b="1" dirty="0" err="1" smtClean="0"/>
                  <a:t>CdTe</a:t>
                </a:r>
                <a:r>
                  <a:rPr lang="bg-BG" dirty="0" smtClean="0"/>
                  <a:t> - </a:t>
                </a:r>
                <a:r>
                  <a:rPr lang="bg-BG" sz="2200" dirty="0" smtClean="0"/>
                  <a:t>полупроводник </a:t>
                </a:r>
                <a:r>
                  <a:rPr lang="bg-BG" sz="2200" dirty="0"/>
                  <a:t>от групата </a:t>
                </a:r>
                <a:r>
                  <a:rPr lang="en-US" sz="2200" dirty="0"/>
                  <a:t>A</a:t>
                </a:r>
                <a:r>
                  <a:rPr lang="en-US" sz="2200" baseline="30000" dirty="0"/>
                  <a:t>II</a:t>
                </a:r>
                <a:r>
                  <a:rPr lang="en-US" sz="2200" dirty="0"/>
                  <a:t>B</a:t>
                </a:r>
                <a:r>
                  <a:rPr lang="en-US" sz="2200" baseline="30000" dirty="0"/>
                  <a:t>IV</a:t>
                </a:r>
                <a:r>
                  <a:rPr lang="bg-BG" sz="2200" dirty="0"/>
                  <a:t> </a:t>
                </a:r>
                <a:endParaRPr lang="bg-BG" sz="2200" dirty="0" smtClean="0"/>
              </a:p>
              <a:p>
                <a:pPr marL="393192" lvl="1" indent="0">
                  <a:buNone/>
                </a:pPr>
                <a:r>
                  <a:rPr lang="bg-BG" sz="2200" dirty="0" smtClean="0"/>
                  <a:t>с </a:t>
                </a:r>
                <a:r>
                  <a:rPr lang="bg-BG" sz="2200" dirty="0"/>
                  <a:t>кристална решетка тип </a:t>
                </a:r>
                <a:r>
                  <a:rPr lang="bg-BG" sz="2200" dirty="0" err="1" smtClean="0"/>
                  <a:t>вюрцит</a:t>
                </a:r>
                <a:r>
                  <a:rPr lang="bg-BG" sz="2200" dirty="0" smtClean="0"/>
                  <a:t> и ширина</a:t>
                </a:r>
              </a:p>
              <a:p>
                <a:pPr marL="393192" lvl="1" indent="0">
                  <a:buNone/>
                </a:pPr>
                <a:r>
                  <a:rPr lang="bg-BG" sz="2200" dirty="0" smtClean="0"/>
                  <a:t> </a:t>
                </a:r>
                <a:r>
                  <a:rPr lang="bg-BG" sz="2200" dirty="0"/>
                  <a:t>на забранената зона </a:t>
                </a:r>
                <a14:m>
                  <m:oMath xmlns:m="http://schemas.openxmlformats.org/officeDocument/2006/math">
                    <m:r>
                      <a:rPr lang="bg-BG" sz="2200" i="1">
                        <a:latin typeface="Cambria Math" panose="02040503050406030204" pitchFamily="18" charset="0"/>
                      </a:rPr>
                      <m:t>1,44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𝑒𝑉</m:t>
                    </m:r>
                  </m:oMath>
                </a14:m>
                <a:r>
                  <a:rPr lang="bg-BG" sz="2200" dirty="0"/>
                  <a:t> </a:t>
                </a:r>
                <a:endParaRPr lang="bg-BG" sz="2200" dirty="0" smtClean="0"/>
              </a:p>
              <a:p>
                <a:pPr marL="393192" lvl="1" indent="0">
                  <a:buNone/>
                </a:pPr>
                <a:r>
                  <a:rPr lang="bg-BG" sz="2200" dirty="0" smtClean="0"/>
                  <a:t>Има </a:t>
                </a:r>
                <a:r>
                  <a:rPr lang="bg-BG" sz="2200" dirty="0"/>
                  <a:t>пряка </a:t>
                </a:r>
                <a:r>
                  <a:rPr lang="bg-BG" sz="2200" dirty="0" err="1"/>
                  <a:t>зонна</a:t>
                </a:r>
                <a:r>
                  <a:rPr lang="bg-BG" sz="2200" dirty="0"/>
                  <a:t> </a:t>
                </a:r>
                <a:r>
                  <a:rPr lang="bg-BG" sz="2200" dirty="0" smtClean="0"/>
                  <a:t>структура</a:t>
                </a:r>
              </a:p>
              <a:p>
                <a:pPr marL="393192" lvl="1" indent="0">
                  <a:buNone/>
                </a:pPr>
                <a:r>
                  <a:rPr lang="bg-BG" sz="2200" dirty="0" smtClean="0"/>
                  <a:t>коефициент </a:t>
                </a:r>
                <a:r>
                  <a:rPr lang="bg-BG" sz="2200" dirty="0"/>
                  <a:t>на поглъщане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bg-BG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bg-BG" sz="22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bg-BG" sz="2200" i="1">
                            <a:latin typeface="Cambria Math" panose="02040503050406030204" pitchFamily="18" charset="0"/>
                          </a:rPr>
                          <m:t>&gt;10</m:t>
                        </m:r>
                      </m:e>
                      <m:sup>
                        <m:r>
                          <a:rPr lang="bg-BG" sz="22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sSup>
                      <m:sSupPr>
                        <m:ctrlPr>
                          <a:rPr lang="bg-BG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bg-BG" sz="2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bg-BG" sz="2200" dirty="0" smtClean="0"/>
              </a:p>
              <a:p>
                <a:pPr marL="393192" lvl="1" indent="0">
                  <a:buNone/>
                </a:pPr>
                <a:r>
                  <a:rPr lang="bg-BG" sz="2200" dirty="0" smtClean="0"/>
                  <a:t> </a:t>
                </a:r>
                <a:r>
                  <a:rPr lang="bg-BG" sz="2200" dirty="0"/>
                  <a:t>за видимия </a:t>
                </a:r>
                <a:r>
                  <a:rPr lang="bg-BG" sz="2200" dirty="0" smtClean="0"/>
                  <a:t>спектър</a:t>
                </a:r>
              </a:p>
              <a:p>
                <a:pPr marL="393192" lvl="1" indent="0">
                  <a:buNone/>
                </a:pPr>
                <a:r>
                  <a:rPr lang="bg-BG" sz="2200" dirty="0" smtClean="0"/>
                  <a:t>Максимална ефективност 21 % / 16%</a:t>
                </a:r>
              </a:p>
              <a:p>
                <a:pPr lvl="1"/>
                <a:r>
                  <a:rPr lang="bg-BG" sz="2200" dirty="0"/>
                  <a:t>Технологии за получаване на </a:t>
                </a:r>
                <a:r>
                  <a:rPr lang="bg-BG" sz="2200" dirty="0" smtClean="0"/>
                  <a:t>тънки </a:t>
                </a:r>
              </a:p>
              <a:p>
                <a:pPr marL="393192" lvl="1" indent="0">
                  <a:buNone/>
                </a:pPr>
                <a:r>
                  <a:rPr lang="bg-BG" sz="2200" dirty="0" smtClean="0"/>
                  <a:t>слоеве </a:t>
                </a:r>
                <a:r>
                  <a:rPr lang="bg-BG" sz="2200" dirty="0"/>
                  <a:t>от</a:t>
                </a:r>
                <a:r>
                  <a:rPr lang="en-US" sz="2200" dirty="0"/>
                  <a:t> </a:t>
                </a:r>
                <a:r>
                  <a:rPr lang="en-US" sz="2200" dirty="0" err="1" smtClean="0"/>
                  <a:t>CdTe</a:t>
                </a:r>
                <a:endParaRPr lang="bg-BG" sz="2200" dirty="0" smtClean="0"/>
              </a:p>
              <a:p>
                <a:pPr lvl="1"/>
                <a:r>
                  <a:rPr lang="bg-BG" sz="2200" dirty="0"/>
                  <a:t>Архитектура </a:t>
                </a:r>
                <a:r>
                  <a:rPr lang="bg-BG" sz="2200" dirty="0" smtClean="0"/>
                  <a:t>на и технология клетката</a:t>
                </a:r>
              </a:p>
              <a:p>
                <a:pPr lvl="1"/>
                <a:endParaRPr lang="bg-BG" sz="2200" dirty="0"/>
              </a:p>
              <a:p>
                <a:r>
                  <a:rPr lang="bg-BG" sz="2400" b="1" dirty="0" smtClean="0"/>
                  <a:t>CIGS </a:t>
                </a:r>
                <a:r>
                  <a:rPr lang="bg-BG" sz="2400" b="1" dirty="0"/>
                  <a:t>(</a:t>
                </a:r>
                <a:r>
                  <a:rPr lang="en-US" sz="2400" b="1" dirty="0" err="1"/>
                  <a:t>CuIn</a:t>
                </a:r>
                <a:r>
                  <a:rPr lang="en-US" sz="2400" b="1" baseline="-25000" dirty="0" err="1"/>
                  <a:t>x</a:t>
                </a:r>
                <a:r>
                  <a:rPr lang="en-US" sz="2400" b="1" dirty="0" err="1"/>
                  <a:t>Ga</a:t>
                </a:r>
                <a:r>
                  <a:rPr lang="en-US" sz="2400" b="1" baseline="-25000" dirty="0"/>
                  <a:t>(1-x)</a:t>
                </a:r>
                <a:r>
                  <a:rPr lang="en-US" sz="2400" b="1" dirty="0"/>
                  <a:t>Se</a:t>
                </a:r>
                <a:r>
                  <a:rPr lang="en-US" sz="2400" b="1" baseline="-25000" dirty="0"/>
                  <a:t>2</a:t>
                </a:r>
                <a:r>
                  <a:rPr lang="bg-BG" sz="2400" b="1" dirty="0"/>
                  <a:t>)</a:t>
                </a:r>
              </a:p>
              <a:p>
                <a:pPr marL="393192" lvl="1" indent="0">
                  <a:buNone/>
                </a:pPr>
                <a:r>
                  <a:rPr lang="bg-BG" sz="2200" dirty="0"/>
                  <a:t>Ширината на забранената зона варира от </a:t>
                </a:r>
                <a14:m>
                  <m:oMath xmlns:m="http://schemas.openxmlformats.org/officeDocument/2006/math">
                    <m:r>
                      <a:rPr lang="bg-BG" sz="2200" i="1">
                        <a:latin typeface="Cambria Math" panose="02040503050406030204" pitchFamily="18" charset="0"/>
                      </a:rPr>
                      <m:t>1,0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𝑒𝑉</m:t>
                    </m:r>
                  </m:oMath>
                </a14:m>
                <a:r>
                  <a:rPr lang="bg-BG" sz="2200" dirty="0"/>
                  <a:t> при </a:t>
                </a:r>
                <a:r>
                  <a:rPr lang="en-US" sz="2200" dirty="0"/>
                  <a:t>x=1 (</a:t>
                </a:r>
                <a:r>
                  <a:rPr lang="bg-BG" sz="2200" dirty="0"/>
                  <a:t>медно-</a:t>
                </a:r>
                <a:r>
                  <a:rPr lang="bg-BG" sz="2200" dirty="0" err="1"/>
                  <a:t>индиев</a:t>
                </a:r>
                <a:r>
                  <a:rPr lang="bg-BG" sz="2200" dirty="0"/>
                  <a:t> </a:t>
                </a:r>
                <a:r>
                  <a:rPr lang="bg-BG" sz="2200" dirty="0" err="1"/>
                  <a:t>диселенид</a:t>
                </a:r>
                <a:r>
                  <a:rPr lang="en-US" sz="2200" dirty="0"/>
                  <a:t>) </a:t>
                </a:r>
                <a:r>
                  <a:rPr lang="bg-BG" sz="2200" dirty="0"/>
                  <a:t>до </a:t>
                </a:r>
                <a14:m>
                  <m:oMath xmlns:m="http://schemas.openxmlformats.org/officeDocument/2006/math">
                    <m:r>
                      <a:rPr lang="bg-BG" sz="2200" i="1">
                        <a:latin typeface="Cambria Math" panose="02040503050406030204" pitchFamily="18" charset="0"/>
                      </a:rPr>
                      <m:t>1,7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𝑒𝑉</m:t>
                    </m:r>
                  </m:oMath>
                </a14:m>
                <a:r>
                  <a:rPr lang="bg-BG" sz="2200" dirty="0"/>
                  <a:t> при </a:t>
                </a:r>
                <a:r>
                  <a:rPr lang="en-US" sz="2200" dirty="0"/>
                  <a:t>x=0 (</a:t>
                </a:r>
                <a:r>
                  <a:rPr lang="bg-BG" sz="2200" dirty="0"/>
                  <a:t>медно-</a:t>
                </a:r>
                <a:r>
                  <a:rPr lang="bg-BG" sz="2200" dirty="0" err="1"/>
                  <a:t>галиев</a:t>
                </a:r>
                <a:r>
                  <a:rPr lang="bg-BG" sz="2200" dirty="0"/>
                  <a:t> </a:t>
                </a:r>
                <a:r>
                  <a:rPr lang="bg-BG" sz="2200" dirty="0" err="1"/>
                  <a:t>диселенид</a:t>
                </a:r>
                <a:r>
                  <a:rPr lang="en-US" sz="2200" dirty="0" smtClean="0"/>
                  <a:t>)</a:t>
                </a:r>
                <a:endParaRPr lang="bg-BG" sz="2200" dirty="0" smtClean="0"/>
              </a:p>
              <a:p>
                <a:pPr marL="393192" lvl="1" indent="0">
                  <a:buNone/>
                </a:pPr>
                <a:r>
                  <a:rPr lang="bg-BG" sz="2200" dirty="0" smtClean="0"/>
                  <a:t>Ефективност на лабораторни образци 21,6%</a:t>
                </a:r>
                <a:endParaRPr lang="bg-BG" sz="22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8"/>
                <a:ext cx="8229600" cy="4827992"/>
              </a:xfrm>
              <a:blipFill rotWithShape="0">
                <a:blip r:embed="rId2"/>
                <a:stretch>
                  <a:fillRect t="-239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Изложение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1481328"/>
            <a:ext cx="2890664" cy="338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1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84576"/>
          </a:xfrm>
        </p:spPr>
        <p:txBody>
          <a:bodyPr/>
          <a:lstStyle/>
          <a:p>
            <a:r>
              <a:rPr lang="bg-BG" sz="2500" b="1" dirty="0" smtClean="0"/>
              <a:t>Трето поколение - </a:t>
            </a:r>
            <a:r>
              <a:rPr lang="bg-BG" sz="2500" b="1" dirty="0" err="1" smtClean="0"/>
              <a:t>Многопреходни</a:t>
            </a:r>
            <a:r>
              <a:rPr lang="bg-BG" sz="2500" b="1" dirty="0" smtClean="0"/>
              <a:t> клетки</a:t>
            </a:r>
          </a:p>
          <a:p>
            <a:pPr marL="109728" indent="0">
              <a:buNone/>
            </a:pPr>
            <a:r>
              <a:rPr lang="bg-BG" sz="2000" dirty="0" smtClean="0"/>
              <a:t>Стиковане на няколко </a:t>
            </a:r>
            <a:r>
              <a:rPr lang="bg-BG" sz="2000" dirty="0"/>
              <a:t>отделни поглъщащи слоя със съответните преходи</a:t>
            </a:r>
            <a:r>
              <a:rPr lang="en-US" sz="2000" dirty="0"/>
              <a:t>, </a:t>
            </a:r>
            <a:r>
              <a:rPr lang="bg-BG" sz="2000" dirty="0"/>
              <a:t>всеки от които е оптимизиран за дадена част от </a:t>
            </a:r>
            <a:r>
              <a:rPr lang="bg-BG" sz="2000" dirty="0" smtClean="0"/>
              <a:t>спектъра.</a:t>
            </a:r>
          </a:p>
          <a:p>
            <a:pPr marL="109728" indent="0">
              <a:buNone/>
            </a:pPr>
            <a:r>
              <a:rPr lang="bg-BG" sz="2000" dirty="0" smtClean="0"/>
              <a:t>Максималната теоретична ефективност </a:t>
            </a:r>
          </a:p>
          <a:p>
            <a:pPr marL="109728" indent="0">
              <a:buNone/>
            </a:pPr>
            <a:r>
              <a:rPr lang="bg-BG" sz="2000" dirty="0" smtClean="0"/>
              <a:t>, т.е</a:t>
            </a:r>
            <a:r>
              <a:rPr lang="bg-BG" sz="2000" dirty="0"/>
              <a:t>. с пълно </a:t>
            </a:r>
            <a:r>
              <a:rPr lang="bg-BG" sz="2000" dirty="0" smtClean="0"/>
              <a:t>оползотворяване </a:t>
            </a:r>
            <a:r>
              <a:rPr lang="bg-BG" sz="2000" dirty="0"/>
              <a:t>на </a:t>
            </a:r>
            <a:r>
              <a:rPr lang="bg-BG" sz="2000" dirty="0" smtClean="0"/>
              <a:t>целия</a:t>
            </a:r>
          </a:p>
          <a:p>
            <a:pPr marL="109728" indent="0">
              <a:buNone/>
            </a:pPr>
            <a:r>
              <a:rPr lang="bg-BG" sz="2000" dirty="0" smtClean="0"/>
              <a:t> слънчев спектър е </a:t>
            </a:r>
            <a:r>
              <a:rPr lang="bg-BG" sz="2000" dirty="0"/>
              <a:t>86.8%</a:t>
            </a:r>
            <a:endParaRPr lang="bg-BG" sz="2000" b="1" i="1" dirty="0" smtClean="0"/>
          </a:p>
          <a:p>
            <a:r>
              <a:rPr lang="bg-BG" sz="2000" dirty="0" smtClean="0"/>
              <a:t>Рекорд за максимална ефективност на </a:t>
            </a:r>
          </a:p>
          <a:p>
            <a:pPr marL="109728" indent="0">
              <a:buNone/>
            </a:pPr>
            <a:r>
              <a:rPr lang="bg-BG" sz="2000" dirty="0"/>
              <a:t>ф</a:t>
            </a:r>
            <a:r>
              <a:rPr lang="bg-BG" sz="2000" dirty="0" smtClean="0"/>
              <a:t>отоволтаична клетка се държи от </a:t>
            </a:r>
            <a:r>
              <a:rPr lang="en-US" sz="2000" dirty="0" smtClean="0"/>
              <a:t>A</a:t>
            </a:r>
            <a:r>
              <a:rPr lang="en-US" sz="2000" baseline="30000" dirty="0" smtClean="0"/>
              <a:t>III</a:t>
            </a:r>
            <a:r>
              <a:rPr lang="en-US" sz="2000" dirty="0" smtClean="0"/>
              <a:t>B</a:t>
            </a:r>
            <a:r>
              <a:rPr lang="en-US" sz="2000" baseline="30000" dirty="0" smtClean="0"/>
              <a:t>V</a:t>
            </a:r>
            <a:r>
              <a:rPr lang="bg-BG" sz="2000" dirty="0" smtClean="0"/>
              <a:t> </a:t>
            </a:r>
          </a:p>
          <a:p>
            <a:pPr marL="109728" indent="0">
              <a:buNone/>
            </a:pPr>
            <a:r>
              <a:rPr lang="bg-BG" sz="2000" dirty="0" smtClean="0"/>
              <a:t>4-преходна клетка разработена от </a:t>
            </a:r>
          </a:p>
          <a:p>
            <a:pPr marL="109728" indent="0">
              <a:buNone/>
            </a:pPr>
            <a:r>
              <a:rPr lang="bg-BG" sz="2000" dirty="0" err="1" smtClean="0"/>
              <a:t>Soitec</a:t>
            </a:r>
            <a:r>
              <a:rPr lang="bg-BG" sz="2000" dirty="0"/>
              <a:t>,</a:t>
            </a:r>
            <a:r>
              <a:rPr lang="bg-BG" sz="2000" dirty="0" smtClean="0"/>
              <a:t> CEA-</a:t>
            </a:r>
            <a:r>
              <a:rPr lang="bg-BG" sz="2000" dirty="0" err="1" smtClean="0"/>
              <a:t>Leti</a:t>
            </a:r>
            <a:r>
              <a:rPr lang="bg-BG" sz="2000" dirty="0" smtClean="0"/>
              <a:t>, Франция и </a:t>
            </a:r>
          </a:p>
          <a:p>
            <a:pPr marL="109728" indent="0">
              <a:buNone/>
            </a:pPr>
            <a:r>
              <a:rPr lang="bg-BG" sz="2000" dirty="0" err="1" smtClean="0"/>
              <a:t>Фраунхофер</a:t>
            </a:r>
            <a:r>
              <a:rPr lang="bg-BG" sz="2000" dirty="0" smtClean="0"/>
              <a:t> Институт </a:t>
            </a:r>
          </a:p>
          <a:p>
            <a:pPr marL="109728" indent="0">
              <a:buNone/>
            </a:pPr>
            <a:r>
              <a:rPr lang="bg-BG" sz="2000" dirty="0" smtClean="0"/>
              <a:t> с ефективност 46%</a:t>
            </a:r>
          </a:p>
          <a:p>
            <a:r>
              <a:rPr lang="bg-BG" sz="2000" dirty="0" smtClean="0"/>
              <a:t>Архитектура </a:t>
            </a:r>
            <a:r>
              <a:rPr lang="bg-BG" sz="2000" dirty="0"/>
              <a:t>и технология </a:t>
            </a:r>
            <a:endParaRPr lang="bg-BG" sz="2000" dirty="0" smtClean="0"/>
          </a:p>
          <a:p>
            <a:pPr marL="109728" indent="0">
              <a:buNone/>
            </a:pPr>
            <a:r>
              <a:rPr lang="bg-BG" sz="2000" dirty="0"/>
              <a:t> </a:t>
            </a:r>
            <a:r>
              <a:rPr lang="bg-BG" sz="2000" dirty="0" smtClean="0"/>
              <a:t> на </a:t>
            </a:r>
            <a:r>
              <a:rPr lang="bg-BG" sz="2000" dirty="0"/>
              <a:t>клетката</a:t>
            </a:r>
            <a:endParaRPr lang="bg-BG" sz="2000" dirty="0" smtClean="0"/>
          </a:p>
          <a:p>
            <a:pPr marL="109728" indent="0">
              <a:buNone/>
            </a:pPr>
            <a:endParaRPr lang="bg-BG" sz="2000" b="1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bg-BG" dirty="0" smtClean="0"/>
              <a:t>Изложение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983" y="2355507"/>
            <a:ext cx="3456384" cy="21353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991" y="4490808"/>
            <a:ext cx="4724809" cy="188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Изложение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63690"/>
          </a:xfrm>
        </p:spPr>
        <p:txBody>
          <a:bodyPr/>
          <a:lstStyle/>
          <a:p>
            <a:r>
              <a:rPr lang="bg-BG" dirty="0"/>
              <a:t>Приложения и изисквания</a:t>
            </a:r>
            <a:endParaRPr lang="bg-BG" dirty="0" smtClean="0"/>
          </a:p>
          <a:p>
            <a:r>
              <a:rPr lang="bg-BG" dirty="0" smtClean="0"/>
              <a:t>Сравнение и перспективи </a:t>
            </a:r>
          </a:p>
          <a:p>
            <a:pPr lvl="1"/>
            <a:r>
              <a:rPr lang="bg-BG" dirty="0" smtClean="0"/>
              <a:t>Световно производство по технологии</a:t>
            </a:r>
          </a:p>
          <a:p>
            <a:pPr lvl="1"/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708920"/>
            <a:ext cx="7128792" cy="35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6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ru-RU" dirty="0" smtClean="0"/>
              <a:t>	</a:t>
            </a:r>
            <a:r>
              <a:rPr lang="bg-BG" dirty="0" smtClean="0"/>
              <a:t>В </a:t>
            </a:r>
            <a:r>
              <a:rPr lang="bg-BG" dirty="0"/>
              <a:t>настоящата дипломна работа бяха изложени физичната основа на фотоволтаичните клетки и техните специфики като полупроводникови устройства. Направен бе обзор на основните материали и технологии, които понастоящем са в пазарна употреба – кристално-силициеви, тънкослойни и </a:t>
            </a:r>
            <a:r>
              <a:rPr lang="bg-BG" dirty="0" err="1" smtClean="0"/>
              <a:t>многопреходни</a:t>
            </a:r>
            <a:r>
              <a:rPr lang="bg-BG" dirty="0" smtClean="0"/>
              <a:t>, приложенията </a:t>
            </a:r>
            <a:r>
              <a:rPr lang="bg-BG" dirty="0"/>
              <a:t>на различните технологии и насоките им за развитие. </a:t>
            </a:r>
          </a:p>
          <a:p>
            <a:r>
              <a:rPr lang="bg-BG" dirty="0"/>
              <a:t>Кристално-силициевите клетки </a:t>
            </a:r>
            <a:r>
              <a:rPr lang="bg-BG" dirty="0" smtClean="0"/>
              <a:t>са доминират на пазара </a:t>
            </a:r>
            <a:r>
              <a:rPr lang="bg-BG" dirty="0"/>
              <a:t>с 95% дял, поради отличното овладяване на </a:t>
            </a:r>
            <a:r>
              <a:rPr lang="bg-BG" dirty="0" smtClean="0"/>
              <a:t>технологията </a:t>
            </a:r>
            <a:r>
              <a:rPr lang="bg-BG" dirty="0"/>
              <a:t>и ефективност (15-20</a:t>
            </a:r>
            <a:r>
              <a:rPr lang="bg-BG" dirty="0" smtClean="0"/>
              <a:t>%).</a:t>
            </a:r>
          </a:p>
          <a:p>
            <a:r>
              <a:rPr lang="bg-BG" dirty="0"/>
              <a:t>Тънкослойните клетки са основани на идеята за намаляване на цената чрез използване на силно поглъщащи тънки слоеве, представляващи 1-2% от материала на кристално-силициевите клетки. </a:t>
            </a:r>
            <a:endParaRPr lang="bg-BG" dirty="0" smtClean="0"/>
          </a:p>
          <a:p>
            <a:r>
              <a:rPr lang="bg-BG" dirty="0" err="1" smtClean="0"/>
              <a:t>Многопреходните</a:t>
            </a:r>
            <a:r>
              <a:rPr lang="bg-BG" dirty="0" smtClean="0"/>
              <a:t> клетки са </a:t>
            </a:r>
            <a:r>
              <a:rPr lang="bg-BG" dirty="0"/>
              <a:t>н</a:t>
            </a:r>
            <a:r>
              <a:rPr lang="bg-BG" dirty="0" smtClean="0"/>
              <a:t>ай </a:t>
            </a:r>
            <a:r>
              <a:rPr lang="bg-BG" dirty="0"/>
              <a:t>– бързо развиващата се </a:t>
            </a:r>
            <a:r>
              <a:rPr lang="bg-BG" dirty="0" smtClean="0"/>
              <a:t>технология, но заради цената за сега имат предимно специализирано приложение.</a:t>
            </a:r>
          </a:p>
          <a:p>
            <a:pPr marL="109728" indent="0">
              <a:buNone/>
            </a:pPr>
            <a:r>
              <a:rPr lang="bg-BG" dirty="0"/>
              <a:t>Понастоящем </a:t>
            </a:r>
            <a:r>
              <a:rPr lang="bg-BG" dirty="0" err="1" smtClean="0"/>
              <a:t>фотоволтаиката</a:t>
            </a:r>
            <a:r>
              <a:rPr lang="bg-BG" dirty="0" smtClean="0"/>
              <a:t> </a:t>
            </a:r>
            <a:r>
              <a:rPr lang="bg-BG" dirty="0"/>
              <a:t>представлява много широк спектър от различни принципни подходи, материали и </a:t>
            </a:r>
            <a:r>
              <a:rPr lang="bg-BG" dirty="0" smtClean="0"/>
              <a:t>технологии, но каква ще бъде </a:t>
            </a:r>
            <a:r>
              <a:rPr lang="bg-BG" dirty="0"/>
              <a:t>технологичната основа на </a:t>
            </a:r>
            <a:r>
              <a:rPr lang="bg-BG" dirty="0" smtClean="0"/>
              <a:t>бъдещото </a:t>
            </a:r>
            <a:r>
              <a:rPr lang="bg-BG" dirty="0"/>
              <a:t>развитие е невъзможно да се каже със сигурност.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Заключение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0223" y="2068974"/>
            <a:ext cx="800719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Благод</a:t>
            </a:r>
            <a:r>
              <a:rPr lang="bg-BG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а</a:t>
            </a:r>
            <a:r>
              <a:rPr lang="bg-BG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ря </a:t>
            </a:r>
            <a:r>
              <a:rPr lang="bg-BG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за вниманието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3789040"/>
            <a:ext cx="792088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>
                <a:solidFill>
                  <a:srgbClr val="00B0F0"/>
                </a:solidFill>
              </a:rPr>
              <a:t>С уважение: </a:t>
            </a:r>
            <a:r>
              <a:rPr lang="bg-BG" sz="2000" b="1" dirty="0" smtClean="0">
                <a:solidFill>
                  <a:srgbClr val="00B0F0"/>
                </a:solidFill>
              </a:rPr>
              <a:t>Искрен Върбанов</a:t>
            </a:r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6239"/>
            <a:ext cx="4186808" cy="4525963"/>
          </a:xfrm>
        </p:spPr>
        <p:txBody>
          <a:bodyPr>
            <a:normAutofit fontScale="77500" lnSpcReduction="20000"/>
          </a:bodyPr>
          <a:lstStyle/>
          <a:p>
            <a:r>
              <a:rPr lang="bg-BG" dirty="0" smtClean="0"/>
              <a:t>Електронът локализиран на примесен център придобива неопределеност на вълновият си вектор, която е </a:t>
            </a:r>
            <a:r>
              <a:rPr lang="bg-BG" dirty="0" err="1" smtClean="0"/>
              <a:t>пропорционалана</a:t>
            </a:r>
            <a:r>
              <a:rPr lang="bg-BG" dirty="0" smtClean="0"/>
              <a:t> на реципрочния </a:t>
            </a:r>
            <a:r>
              <a:rPr lang="bg-BG" dirty="0" err="1" smtClean="0"/>
              <a:t>Боровски</a:t>
            </a:r>
            <a:r>
              <a:rPr lang="bg-BG" dirty="0" smtClean="0"/>
              <a:t> радиус на </a:t>
            </a:r>
            <a:r>
              <a:rPr lang="bg-BG" dirty="0" err="1" smtClean="0"/>
              <a:t>примесния</a:t>
            </a:r>
            <a:r>
              <a:rPr lang="bg-BG" dirty="0" smtClean="0"/>
              <a:t> център съгласно известното съотношение за неопределеност на </a:t>
            </a:r>
            <a:r>
              <a:rPr lang="bg-BG" dirty="0" err="1" smtClean="0"/>
              <a:t>Хайзенберг</a:t>
            </a:r>
            <a:r>
              <a:rPr lang="bg-BG" dirty="0" smtClean="0"/>
              <a:t> (написано за вълнов вектор), тази неопределеност може да стигне до центъра на диаграмата </a:t>
            </a:r>
            <a:r>
              <a:rPr lang="en-US" dirty="0" smtClean="0"/>
              <a:t>E/k</a:t>
            </a:r>
            <a:r>
              <a:rPr lang="bg-BG" dirty="0"/>
              <a:t> </a:t>
            </a:r>
            <a:r>
              <a:rPr lang="bg-BG" dirty="0" smtClean="0"/>
              <a:t>, при което рекомбинацията да се осъществи с еднакъв вълнов вектор на началното и крайното състояние.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46239"/>
            <a:ext cx="40862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5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00600"/>
          </a:xfrm>
        </p:spPr>
        <p:txBody>
          <a:bodyPr numCol="1">
            <a:noAutofit/>
          </a:bodyPr>
          <a:lstStyle/>
          <a:p>
            <a:pPr algn="just">
              <a:buNone/>
            </a:pPr>
            <a:r>
              <a:rPr lang="bg-BG" sz="1200" dirty="0"/>
              <a:t>Увод. Цели и </a:t>
            </a:r>
            <a:r>
              <a:rPr lang="bg-BG" sz="1200" dirty="0" smtClean="0"/>
              <a:t>обхват</a:t>
            </a:r>
            <a:r>
              <a:rPr lang="bg-BG" sz="1200" u="sng" dirty="0" smtClean="0"/>
              <a:t>						- 3-</a:t>
            </a:r>
          </a:p>
          <a:p>
            <a:pPr algn="just">
              <a:buNone/>
            </a:pPr>
            <a:r>
              <a:rPr lang="bg-BG" sz="1200" dirty="0" smtClean="0"/>
              <a:t>1</a:t>
            </a:r>
            <a:r>
              <a:rPr lang="bg-BG" sz="1200" dirty="0"/>
              <a:t>. Физика на фотоволтаичната </a:t>
            </a:r>
            <a:r>
              <a:rPr lang="bg-BG" sz="1200" dirty="0" smtClean="0"/>
              <a:t>клетка________</a:t>
            </a:r>
            <a:r>
              <a:rPr lang="bg-BG" sz="1200" u="sng" dirty="0" smtClean="0"/>
              <a:t>				- </a:t>
            </a:r>
            <a:r>
              <a:rPr lang="bg-BG" sz="1200" u="sng" dirty="0"/>
              <a:t>5</a:t>
            </a:r>
            <a:r>
              <a:rPr lang="bg-BG" sz="1200" u="sng" dirty="0" smtClean="0"/>
              <a:t> -</a:t>
            </a:r>
          </a:p>
          <a:p>
            <a:pPr algn="just">
              <a:buNone/>
            </a:pPr>
            <a:r>
              <a:rPr lang="bg-BG" sz="1200" dirty="0" smtClean="0"/>
              <a:t>	</a:t>
            </a:r>
            <a:r>
              <a:rPr lang="bg-BG" sz="1200" dirty="0"/>
              <a:t>1.1 Поглъщане на светлина и </a:t>
            </a:r>
            <a:r>
              <a:rPr lang="bg-BG" sz="1200" dirty="0" err="1" smtClean="0"/>
              <a:t>фотогенерация</a:t>
            </a:r>
            <a:r>
              <a:rPr lang="bg-BG" sz="1200" u="sng" dirty="0" smtClean="0"/>
              <a:t>				- 6 -</a:t>
            </a:r>
          </a:p>
          <a:p>
            <a:pPr algn="just">
              <a:buNone/>
            </a:pPr>
            <a:r>
              <a:rPr lang="bg-BG" sz="1200" dirty="0" smtClean="0"/>
              <a:t>	</a:t>
            </a:r>
            <a:r>
              <a:rPr lang="bg-BG" sz="1200" dirty="0"/>
              <a:t>1.2 Рекомбинация и време на живот</a:t>
            </a:r>
            <a:r>
              <a:rPr lang="bg-BG" sz="1200" u="sng" dirty="0" smtClean="0"/>
              <a:t>					- 9 -</a:t>
            </a:r>
          </a:p>
          <a:p>
            <a:pPr algn="just">
              <a:buNone/>
            </a:pPr>
            <a:r>
              <a:rPr lang="bg-BG" sz="1200" dirty="0" smtClean="0"/>
              <a:t>	</a:t>
            </a:r>
            <a:r>
              <a:rPr lang="bg-BG" sz="1200" dirty="0"/>
              <a:t>1.3 Пренос на токови носители</a:t>
            </a:r>
            <a:r>
              <a:rPr lang="bg-BG" sz="1200" u="sng" dirty="0" smtClean="0"/>
              <a:t>					- 11 -</a:t>
            </a:r>
          </a:p>
          <a:p>
            <a:pPr algn="just">
              <a:buNone/>
            </a:pPr>
            <a:r>
              <a:rPr lang="bg-BG" sz="1200" dirty="0" smtClean="0"/>
              <a:t>	</a:t>
            </a:r>
            <a:r>
              <a:rPr lang="bg-BG" sz="1200" dirty="0"/>
              <a:t>1.4 Разделяне на носителите в p-n преход</a:t>
            </a:r>
            <a:r>
              <a:rPr lang="bg-BG" sz="1200" u="sng" dirty="0"/>
              <a:t>				- </a:t>
            </a:r>
            <a:r>
              <a:rPr lang="bg-BG" sz="1200" u="sng" dirty="0" smtClean="0"/>
              <a:t>12 -</a:t>
            </a:r>
          </a:p>
          <a:p>
            <a:pPr algn="just">
              <a:buNone/>
            </a:pPr>
            <a:r>
              <a:rPr lang="bg-BG" sz="1200" dirty="0" smtClean="0"/>
              <a:t>	1.5 </a:t>
            </a:r>
            <a:r>
              <a:rPr lang="bg-BG" sz="1200" dirty="0"/>
              <a:t>Ефективност на фотоволтаичното преобразуване</a:t>
            </a:r>
            <a:r>
              <a:rPr lang="bg-BG" sz="1200" u="sng" dirty="0" smtClean="0"/>
              <a:t>			- 18 -</a:t>
            </a:r>
          </a:p>
          <a:p>
            <a:pPr algn="just">
              <a:buNone/>
            </a:pPr>
            <a:r>
              <a:rPr lang="bg-BG" sz="1200" dirty="0" smtClean="0"/>
              <a:t>	</a:t>
            </a:r>
            <a:r>
              <a:rPr lang="bg-BG" sz="1200" dirty="0"/>
              <a:t>1.6 Параметри на фотоволтаичната </a:t>
            </a:r>
            <a:r>
              <a:rPr lang="bg-BG" sz="1200" dirty="0" smtClean="0"/>
              <a:t>клетка</a:t>
            </a:r>
            <a:r>
              <a:rPr lang="bg-BG" sz="1200" u="sng" dirty="0" smtClean="0"/>
              <a:t>				- 21 -</a:t>
            </a:r>
          </a:p>
          <a:p>
            <a:pPr algn="just">
              <a:buNone/>
            </a:pPr>
            <a:r>
              <a:rPr lang="bg-BG" sz="1200" dirty="0" smtClean="0"/>
              <a:t> 2</a:t>
            </a:r>
            <a:r>
              <a:rPr lang="bg-BG" sz="1200" dirty="0"/>
              <a:t>. Материали и технологии за фотоволтаични </a:t>
            </a:r>
            <a:r>
              <a:rPr lang="bg-BG" sz="1200" dirty="0" smtClean="0"/>
              <a:t>клетки</a:t>
            </a:r>
            <a:r>
              <a:rPr lang="bg-BG" sz="1200" u="sng" dirty="0" smtClean="0"/>
              <a:t>				- 29 -</a:t>
            </a:r>
          </a:p>
          <a:p>
            <a:pPr algn="just">
              <a:buNone/>
            </a:pPr>
            <a:r>
              <a:rPr lang="bg-BG" sz="1200" dirty="0" smtClean="0"/>
              <a:t>	 </a:t>
            </a:r>
            <a:r>
              <a:rPr lang="bg-BG" sz="1200" dirty="0"/>
              <a:t>2.1 Кристално-силициеви клетки </a:t>
            </a:r>
            <a:r>
              <a:rPr lang="bg-BG" sz="1200" u="sng" dirty="0" smtClean="0"/>
              <a:t>					- 29 -</a:t>
            </a:r>
          </a:p>
          <a:p>
            <a:pPr algn="just">
              <a:buNone/>
            </a:pPr>
            <a:r>
              <a:rPr lang="bg-BG" sz="1200" dirty="0" smtClean="0"/>
              <a:t>	 </a:t>
            </a:r>
            <a:r>
              <a:rPr lang="bg-BG" sz="1200" dirty="0"/>
              <a:t>2.2 Тънкослойни клетки </a:t>
            </a:r>
            <a:r>
              <a:rPr lang="bg-BG" sz="1200" u="sng" dirty="0" smtClean="0"/>
              <a:t>					- 39 -</a:t>
            </a:r>
          </a:p>
          <a:p>
            <a:pPr algn="just">
              <a:buNone/>
            </a:pPr>
            <a:r>
              <a:rPr lang="bg-BG" sz="1200" dirty="0" smtClean="0"/>
              <a:t>	 </a:t>
            </a:r>
            <a:r>
              <a:rPr lang="bg-BG" sz="1200" dirty="0"/>
              <a:t>2.3 </a:t>
            </a:r>
            <a:r>
              <a:rPr lang="bg-BG" sz="1200" dirty="0" err="1"/>
              <a:t>Многопреходни</a:t>
            </a:r>
            <a:r>
              <a:rPr lang="bg-BG" sz="1200" dirty="0"/>
              <a:t> клетки </a:t>
            </a:r>
            <a:r>
              <a:rPr lang="bg-BG" sz="1200" u="sng" dirty="0" smtClean="0"/>
              <a:t>					- 52 -</a:t>
            </a:r>
          </a:p>
          <a:p>
            <a:pPr algn="just">
              <a:buNone/>
            </a:pPr>
            <a:r>
              <a:rPr lang="bg-BG" sz="1200" dirty="0" smtClean="0"/>
              <a:t>3</a:t>
            </a:r>
            <a:r>
              <a:rPr lang="bg-BG" sz="1200" dirty="0"/>
              <a:t>. Приложения и перспективи за развитие на фотоволтаичните технологии </a:t>
            </a:r>
            <a:r>
              <a:rPr lang="bg-BG" sz="1200" u="sng" dirty="0" smtClean="0"/>
              <a:t>		- 55 -</a:t>
            </a:r>
          </a:p>
          <a:p>
            <a:pPr algn="just">
              <a:buNone/>
            </a:pPr>
            <a:r>
              <a:rPr lang="bg-BG" sz="1200" dirty="0" smtClean="0"/>
              <a:t>	3.1 </a:t>
            </a:r>
            <a:r>
              <a:rPr lang="bg-BG" sz="1200" dirty="0"/>
              <a:t>Приложения и изисквания </a:t>
            </a:r>
            <a:r>
              <a:rPr lang="bg-BG" sz="1200" u="sng" dirty="0" smtClean="0"/>
              <a:t>					- 55 -</a:t>
            </a:r>
          </a:p>
          <a:p>
            <a:pPr algn="just">
              <a:buNone/>
            </a:pPr>
            <a:r>
              <a:rPr lang="bg-BG" sz="1200" dirty="0" smtClean="0"/>
              <a:t>	3.2 </a:t>
            </a:r>
            <a:r>
              <a:rPr lang="bg-BG" sz="1200" dirty="0"/>
              <a:t>Срок на </a:t>
            </a:r>
            <a:r>
              <a:rPr lang="bg-BG" sz="1200" dirty="0" err="1"/>
              <a:t>експолоатация</a:t>
            </a:r>
            <a:r>
              <a:rPr lang="bg-BG" sz="1200" dirty="0"/>
              <a:t> </a:t>
            </a:r>
            <a:r>
              <a:rPr lang="bg-BG" sz="1200" u="sng" dirty="0" smtClean="0"/>
              <a:t>					- 55 -</a:t>
            </a:r>
          </a:p>
          <a:p>
            <a:pPr algn="just">
              <a:buNone/>
            </a:pPr>
            <a:r>
              <a:rPr lang="bg-BG" sz="1200" dirty="0" smtClean="0"/>
              <a:t>	3.3 </a:t>
            </a:r>
            <a:r>
              <a:rPr lang="bg-BG" sz="1200" dirty="0"/>
              <a:t>Сравнение и перспективи </a:t>
            </a:r>
            <a:r>
              <a:rPr lang="bg-BG" sz="1200" u="sng" dirty="0" smtClean="0"/>
              <a:t>					- 56 -</a:t>
            </a:r>
          </a:p>
          <a:p>
            <a:pPr algn="just">
              <a:buNone/>
            </a:pPr>
            <a:r>
              <a:rPr lang="bg-BG" sz="1200" u="sng" dirty="0" smtClean="0"/>
              <a:t>4. Заключение						- 61 -</a:t>
            </a:r>
          </a:p>
          <a:p>
            <a:pPr algn="just">
              <a:buNone/>
            </a:pPr>
            <a:r>
              <a:rPr lang="bg-BG" sz="1200" dirty="0"/>
              <a:t>Приложение 1 </a:t>
            </a:r>
            <a:r>
              <a:rPr lang="bg-BG" sz="1200" u="sng" dirty="0" smtClean="0"/>
              <a:t>						- 62 -</a:t>
            </a:r>
          </a:p>
          <a:p>
            <a:pPr algn="just">
              <a:buNone/>
            </a:pPr>
            <a:r>
              <a:rPr lang="bg-BG" sz="1200" u="sng" dirty="0" smtClean="0"/>
              <a:t>Използвана литература						- 63 -</a:t>
            </a:r>
          </a:p>
          <a:p>
            <a:pPr algn="just">
              <a:buNone/>
            </a:pPr>
            <a:endParaRPr lang="bg-BG" sz="1200" u="sng" dirty="0" smtClean="0"/>
          </a:p>
          <a:p>
            <a:pPr algn="just">
              <a:buNone/>
            </a:pPr>
            <a:endParaRPr lang="bg-BG" sz="1200" u="sng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Съдържание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bg-BG" sz="2100" b="1" dirty="0"/>
              <a:t>Човечеството се сблъсква с все по-сериозни екологични предизвикателства, за да покрие постоянно увеличаващото се световното енергийно потребление. </a:t>
            </a:r>
            <a:endParaRPr lang="en-US" sz="2100" b="1" dirty="0" smtClean="0"/>
          </a:p>
          <a:p>
            <a:r>
              <a:rPr lang="bg-BG" sz="2100" b="1" dirty="0" smtClean="0"/>
              <a:t>Фотоволтаичната </a:t>
            </a:r>
            <a:r>
              <a:rPr lang="bg-BG" sz="2100" b="1" dirty="0"/>
              <a:t>енергия  има специфични предимства:</a:t>
            </a:r>
          </a:p>
          <a:p>
            <a:pPr lvl="1"/>
            <a:r>
              <a:rPr lang="bg-BG" sz="2100" b="1" dirty="0"/>
              <a:t>Използва практически неизчерпаем източник с колосална мощност</a:t>
            </a:r>
            <a:r>
              <a:rPr lang="bg-BG" sz="2100" b="1" dirty="0" smtClean="0"/>
              <a:t>.</a:t>
            </a:r>
            <a:endParaRPr lang="en-US" sz="2100" b="1" dirty="0" smtClean="0"/>
          </a:p>
          <a:p>
            <a:pPr lvl="1"/>
            <a:r>
              <a:rPr lang="bg-BG" sz="2100" b="1" dirty="0" smtClean="0"/>
              <a:t>Не </a:t>
            </a:r>
            <a:r>
              <a:rPr lang="bg-BG" sz="2100" b="1" dirty="0"/>
              <a:t>замърсява околната среда при работата си.</a:t>
            </a:r>
          </a:p>
          <a:p>
            <a:pPr lvl="1"/>
            <a:r>
              <a:rPr lang="bg-BG" sz="2100" b="1" dirty="0" smtClean="0"/>
              <a:t>Изключително </a:t>
            </a:r>
            <a:r>
              <a:rPr lang="bg-BG" sz="2100" b="1" dirty="0"/>
              <a:t>ниски оперативни разходи</a:t>
            </a:r>
            <a:r>
              <a:rPr lang="bg-BG" sz="2100" b="1" dirty="0" smtClean="0"/>
              <a:t>.</a:t>
            </a:r>
            <a:endParaRPr lang="bg-BG" sz="2100" b="1" dirty="0"/>
          </a:p>
          <a:p>
            <a:pPr marL="109728" indent="0">
              <a:buNone/>
            </a:pPr>
            <a:r>
              <a:rPr lang="bg-BG" sz="2100" b="1" dirty="0"/>
              <a:t>Целите и обхвата на настоящата дипломна </a:t>
            </a:r>
            <a:r>
              <a:rPr lang="bg-BG" sz="2100" b="1" dirty="0" smtClean="0"/>
              <a:t>работа:</a:t>
            </a:r>
            <a:endParaRPr lang="bg-BG" sz="2100" dirty="0" smtClean="0"/>
          </a:p>
          <a:p>
            <a:r>
              <a:rPr lang="bg-BG" sz="2100" b="1" dirty="0" smtClean="0"/>
              <a:t>Да </a:t>
            </a:r>
            <a:r>
              <a:rPr lang="bg-BG" sz="2100" b="1" dirty="0"/>
              <a:t>представи физичната същност на явленията и процесите във фотоволтаичната клетка, като полупроводниково </a:t>
            </a:r>
            <a:r>
              <a:rPr lang="bg-BG" sz="2100" b="1" dirty="0" smtClean="0"/>
              <a:t>устройство.</a:t>
            </a:r>
            <a:endParaRPr lang="bg-BG" sz="2100" dirty="0" smtClean="0"/>
          </a:p>
          <a:p>
            <a:r>
              <a:rPr lang="bg-BG" sz="2100" b="1" dirty="0" smtClean="0"/>
              <a:t>Да </a:t>
            </a:r>
            <a:r>
              <a:rPr lang="bg-BG" sz="2100" b="1" dirty="0"/>
              <a:t>направи аналитичен обзор на използваните материали и технологии, техните специфики и приложения, както и перспективи за </a:t>
            </a:r>
            <a:r>
              <a:rPr lang="bg-BG" sz="2100" b="1" dirty="0" smtClean="0"/>
              <a:t>развитие.</a:t>
            </a:r>
            <a:endParaRPr lang="bg-BG" sz="2100" dirty="0" smtClean="0"/>
          </a:p>
          <a:p>
            <a:r>
              <a:rPr lang="bg-BG" sz="2100" b="1" dirty="0" smtClean="0"/>
              <a:t>По </a:t>
            </a:r>
            <a:r>
              <a:rPr lang="bg-BG" sz="2100" b="1" dirty="0"/>
              <a:t>подразбиране акцентът пада върху приложенията в масовите наземни системи</a:t>
            </a:r>
            <a:r>
              <a:rPr lang="bg-BG" sz="2100" b="1" dirty="0" smtClean="0"/>
              <a:t>.</a:t>
            </a:r>
            <a:endParaRPr lang="bg-BG" sz="2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Увод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481328"/>
            <a:ext cx="4680520" cy="4525963"/>
          </a:xfrm>
        </p:spPr>
        <p:txBody>
          <a:bodyPr>
            <a:normAutofit lnSpcReduction="10000"/>
          </a:bodyPr>
          <a:lstStyle/>
          <a:p>
            <a:r>
              <a:rPr lang="bg-BG" sz="2400" dirty="0"/>
              <a:t>В работата са разгледани полупроводникови </a:t>
            </a:r>
            <a:r>
              <a:rPr lang="bg-BG" sz="2400" dirty="0" smtClean="0"/>
              <a:t>структури </a:t>
            </a:r>
            <a:r>
              <a:rPr lang="bg-BG" sz="2400" dirty="0"/>
              <a:t>с </a:t>
            </a:r>
            <a:r>
              <a:rPr lang="en-US" sz="2400" dirty="0"/>
              <a:t>p</a:t>
            </a:r>
            <a:r>
              <a:rPr lang="bg-BG" sz="2400" dirty="0"/>
              <a:t>-</a:t>
            </a:r>
            <a:r>
              <a:rPr lang="en-US" sz="2400" dirty="0"/>
              <a:t>n </a:t>
            </a:r>
            <a:r>
              <a:rPr lang="bg-BG" sz="2400" dirty="0"/>
              <a:t>преход или друг потенциален </a:t>
            </a:r>
            <a:r>
              <a:rPr lang="bg-BG" sz="2400" dirty="0" err="1"/>
              <a:t>бариер</a:t>
            </a:r>
            <a:r>
              <a:rPr lang="bg-BG" sz="2400" dirty="0"/>
              <a:t>, в който при облъчване със светлина или друг вид лъчение </a:t>
            </a:r>
            <a:r>
              <a:rPr lang="bg-BG" sz="2400" dirty="0" smtClean="0"/>
              <a:t>възниква </a:t>
            </a:r>
            <a:r>
              <a:rPr lang="bg-BG" sz="2400" b="1" dirty="0" smtClean="0"/>
              <a:t>фотоволтаичен ефект</a:t>
            </a:r>
            <a:r>
              <a:rPr lang="bg-BG" sz="2400" dirty="0" smtClean="0"/>
              <a:t>. </a:t>
            </a:r>
          </a:p>
          <a:p>
            <a:pPr marL="109728" indent="0">
              <a:buNone/>
            </a:pPr>
            <a:endParaRPr lang="bg-BG" sz="2400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bg-BG" sz="2400" b="1" dirty="0"/>
              <a:t>Структурата на слънчевия спектър </a:t>
            </a:r>
            <a:r>
              <a:rPr lang="bg-BG" sz="2400" dirty="0"/>
              <a:t>има определящо значение за подбора на материали за фотоволтаичните </a:t>
            </a:r>
            <a:r>
              <a:rPr lang="bg-BG" sz="2400" dirty="0" smtClean="0"/>
              <a:t>клетки</a:t>
            </a:r>
            <a:endParaRPr lang="bg-BG" sz="2600" b="1" dirty="0"/>
          </a:p>
          <a:p>
            <a:pPr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Изложение</a:t>
            </a:r>
            <a:endParaRPr lang="bg-BG" dirty="0"/>
          </a:p>
        </p:txBody>
      </p:sp>
      <p:pic>
        <p:nvPicPr>
          <p:cNvPr id="5" name="Картина 22" descr="PrincipnaPVKletka.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638" y="1481328"/>
            <a:ext cx="3528392" cy="1656184"/>
          </a:xfrm>
          <a:prstGeom prst="rect">
            <a:avLst/>
          </a:prstGeom>
          <a:ln w="3175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67" y="3471135"/>
            <a:ext cx="3560373" cy="25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3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34381" y="836712"/>
                <a:ext cx="8229600" cy="5411874"/>
              </a:xfrm>
            </p:spPr>
            <p:txBody>
              <a:bodyPr>
                <a:normAutofit fontScale="85000" lnSpcReduction="20000"/>
              </a:bodyPr>
              <a:lstStyle/>
              <a:p>
                <a:pPr marL="109728" indent="0">
                  <a:buNone/>
                </a:pPr>
                <a:r>
                  <a:rPr lang="bg-BG" sz="2800" dirty="0" smtClean="0"/>
                  <a:t>В началото на работата са въведени процесите поглъщане на светлината и рекомбинация, които </a:t>
                </a:r>
                <a:r>
                  <a:rPr lang="bg-BG" sz="2800" dirty="0" err="1" smtClean="0"/>
                  <a:t>обославят</a:t>
                </a:r>
                <a:r>
                  <a:rPr lang="bg-BG" sz="2800" dirty="0" smtClean="0"/>
                  <a:t> ефективността.</a:t>
                </a:r>
              </a:p>
              <a:p>
                <a:pPr marL="109728" indent="0">
                  <a:buNone/>
                </a:pPr>
                <a:endParaRPr lang="bg-BG" sz="2600" dirty="0" smtClean="0"/>
              </a:p>
              <a:p>
                <a:r>
                  <a:rPr lang="bg-BG" dirty="0" smtClean="0"/>
                  <a:t>Поглъщане на светлината 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bg-BG" sz="22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bg-BG" sz="2200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bg-BG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bg-BG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bg-BG" sz="2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bg-BG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bg-BG" sz="2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bg-BG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bg-BG" sz="220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bg-BG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bg-BG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bg-BG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bg-BG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bg-BG" sz="2200" dirty="0" smtClean="0"/>
              </a:p>
              <a:p>
                <a:pPr marL="109728" indent="0">
                  <a:buNone/>
                </a:pPr>
                <a:endParaRPr lang="bg-BG" dirty="0" smtClean="0"/>
              </a:p>
              <a:p>
                <a:r>
                  <a:rPr lang="bg-BG" dirty="0" err="1"/>
                  <a:t>Ф</a:t>
                </a:r>
                <a:r>
                  <a:rPr lang="bg-BG" dirty="0" err="1" smtClean="0"/>
                  <a:t>отогенерация</a:t>
                </a:r>
                <a:r>
                  <a:rPr lang="bg-BG" dirty="0" smtClean="0"/>
                  <a:t> </a:t>
                </a:r>
              </a:p>
              <a:p>
                <a:pPr marL="109728" indent="0">
                  <a:buNone/>
                </a:pPr>
                <a:r>
                  <a:rPr lang="bg-BG" sz="2200" dirty="0" smtClean="0"/>
                  <a:t>       </a:t>
                </a:r>
                <a14:m>
                  <m:oMath xmlns:m="http://schemas.openxmlformats.org/officeDocument/2006/math">
                    <m:r>
                      <a:rPr lang="bg-BG" sz="22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bg-BG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bg-BG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bg-BG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bg-BG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bg-BG" sz="22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bg-BG" sz="22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bg-BG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bg-BG" sz="2200" b="0" i="1" smtClean="0">
                            <a:latin typeface="Cambria Math" panose="02040503050406030204" pitchFamily="18" charset="0"/>
                          </a:rPr>
                          <m:t>ген</m:t>
                        </m:r>
                      </m:sub>
                    </m:sSub>
                    <m:r>
                      <a:rPr lang="bg-BG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bg-BG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bg-BG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bg-BG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bg-BG" sz="22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bg-BG" sz="22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bg-BG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bg-BG" sz="2200" b="0" i="1" smtClean="0">
                            <a:latin typeface="Cambria Math" panose="02040503050406030204" pitchFamily="18" charset="0"/>
                          </a:rPr>
                          <m:t>ген</m:t>
                        </m:r>
                      </m:sub>
                    </m:sSub>
                    <m:r>
                      <a:rPr lang="bg-BG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bg-BG" sz="2200" i="1">
                        <a:latin typeface="Cambria Math" panose="02040503050406030204" pitchFamily="18" charset="0"/>
                      </a:rPr>
                      <m:t>𝛼𝛽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bg-BG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bg-BG" sz="2200" i="1" dirty="0" smtClean="0"/>
                  <a:t>=</a:t>
                </a:r>
              </a:p>
              <a:p>
                <a:pPr marL="109728" indent="0">
                  <a:buNone/>
                </a:pPr>
                <a:r>
                  <a:rPr lang="bg-BG" sz="2200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bg-BG" sz="2200" i="1">
                        <a:latin typeface="Cambria Math" panose="02040503050406030204" pitchFamily="18" charset="0"/>
                      </a:rPr>
                      <m:t>𝛼𝛽</m:t>
                    </m:r>
                    <m:sSub>
                      <m:sSubPr>
                        <m:ctrlPr>
                          <a:rPr lang="bg-BG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bg-BG" sz="2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bg-BG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bg-BG" sz="2200">
                        <a:latin typeface="Cambria Math" panose="02040503050406030204" pitchFamily="18" charset="0"/>
                      </a:rPr>
                      <m:t>exp</m:t>
                    </m:r>
                    <m:r>
                      <a:rPr lang="bg-BG" sz="2200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bg-BG" sz="22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bg-BG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bg-BG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bg-BG" sz="2200" dirty="0" smtClean="0"/>
              </a:p>
              <a:p>
                <a:pPr marL="109728" indent="0">
                  <a:buNone/>
                </a:pPr>
                <a:endParaRPr lang="bg-BG" dirty="0"/>
              </a:p>
              <a:p>
                <a:r>
                  <a:rPr lang="bg-BG" dirty="0" smtClean="0"/>
                  <a:t>Рекомбинация</a:t>
                </a:r>
              </a:p>
              <a:p>
                <a:pPr marL="109728" indent="0">
                  <a:buNone/>
                </a:pPr>
                <a:r>
                  <a:rPr lang="bg-BG" sz="2200" dirty="0" smtClean="0"/>
                  <a:t> 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bg-BG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bg-BG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bg-BG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bg-BG" sz="22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bg-BG" sz="22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bg-BG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bg-BG" sz="2200" b="0" i="1" smtClean="0">
                            <a:latin typeface="Cambria Math" panose="02040503050406030204" pitchFamily="18" charset="0"/>
                          </a:rPr>
                          <m:t>рек</m:t>
                        </m:r>
                      </m:sub>
                    </m:sSub>
                    <m:r>
                      <a:rPr lang="bg-BG" sz="2200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bg-BG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bg-BG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bg-BG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bg-BG" sz="22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bg-BG" sz="22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bg-BG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bg-BG" sz="2200" b="0" i="1" smtClean="0">
                            <a:latin typeface="Cambria Math" panose="02040503050406030204" pitchFamily="18" charset="0"/>
                          </a:rPr>
                          <m:t>рек</m:t>
                        </m:r>
                      </m:sub>
                    </m:sSub>
                    <m:r>
                      <a:rPr lang="bg-BG" sz="22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bg-BG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22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b>
                          <m:sSubPr>
                            <m:ctrlPr>
                              <a:rPr lang="bg-BG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bg-BG" sz="22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bg-BG" sz="22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bg-BG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22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sSub>
                          <m:sSubPr>
                            <m:ctrlPr>
                              <a:rPr lang="bg-BG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bg-BG" sz="22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bg-BG" sz="2200" dirty="0" smtClean="0"/>
                  <a:t>	</a:t>
                </a:r>
              </a:p>
              <a:p>
                <a:pPr marL="109728" indent="0">
                  <a:buNone/>
                </a:pPr>
                <a:endParaRPr lang="bg-BG" sz="2200" dirty="0" smtClean="0"/>
              </a:p>
              <a:p>
                <a:pPr lvl="1"/>
                <a:r>
                  <a:rPr lang="bg-BG" dirty="0" smtClean="0"/>
                  <a:t>Време на живот</a:t>
                </a:r>
              </a:p>
              <a:p>
                <a:pPr lvl="1"/>
                <a:r>
                  <a:rPr lang="bg-BG" dirty="0"/>
                  <a:t>Видове рекомбинации</a:t>
                </a:r>
              </a:p>
              <a:p>
                <a:pPr lvl="1"/>
                <a:endParaRPr lang="bg-BG" dirty="0"/>
              </a:p>
              <a:p>
                <a:pPr lvl="1"/>
                <a:endParaRPr lang="bg-BG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381" y="836712"/>
                <a:ext cx="8229600" cy="5411874"/>
              </a:xfrm>
              <a:blipFill rotWithShape="0">
                <a:blip r:embed="rId2"/>
                <a:stretch>
                  <a:fillRect t="-2140" b="-529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706090"/>
          </a:xfrm>
        </p:spPr>
        <p:txBody>
          <a:bodyPr>
            <a:normAutofit fontScale="90000"/>
          </a:bodyPr>
          <a:lstStyle/>
          <a:p>
            <a:r>
              <a:rPr lang="bg-BG" dirty="0"/>
              <a:t>Изложение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564510"/>
            <a:ext cx="1916839" cy="202575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692" y="1564511"/>
            <a:ext cx="1888288" cy="20257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6513" y="3716531"/>
            <a:ext cx="3577467" cy="237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6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837931"/>
          </a:xfrm>
        </p:spPr>
        <p:txBody>
          <a:bodyPr>
            <a:normAutofit fontScale="92500" lnSpcReduction="10000"/>
          </a:bodyPr>
          <a:lstStyle/>
          <a:p>
            <a:r>
              <a:rPr lang="bg-BG" dirty="0" smtClean="0"/>
              <a:t>Разделяне на носителите в </a:t>
            </a:r>
          </a:p>
          <a:p>
            <a:pPr marL="109728" indent="0">
              <a:buNone/>
            </a:pPr>
            <a:r>
              <a:rPr lang="bg-BG" dirty="0" smtClean="0"/>
              <a:t> </a:t>
            </a:r>
            <a:r>
              <a:rPr lang="en-US" dirty="0" smtClean="0"/>
              <a:t>p-n </a:t>
            </a:r>
            <a:r>
              <a:rPr lang="bg-BG" dirty="0" smtClean="0"/>
              <a:t>преход</a:t>
            </a:r>
          </a:p>
          <a:p>
            <a:pPr marL="109728" indent="0">
              <a:buNone/>
            </a:pPr>
            <a:r>
              <a:rPr lang="bg-BG" sz="2000" dirty="0" smtClean="0"/>
              <a:t>Бариера разделя двойките носители, </a:t>
            </a:r>
          </a:p>
          <a:p>
            <a:pPr marL="109728" indent="0">
              <a:buNone/>
            </a:pPr>
            <a:r>
              <a:rPr lang="bg-BG" sz="2000" dirty="0" smtClean="0"/>
              <a:t>които са стигнали в непосредствена </a:t>
            </a:r>
          </a:p>
          <a:p>
            <a:pPr marL="109728" indent="0">
              <a:buNone/>
            </a:pPr>
            <a:r>
              <a:rPr lang="bg-BG" sz="2000" dirty="0" smtClean="0"/>
              <a:t>близост до него</a:t>
            </a:r>
          </a:p>
          <a:p>
            <a:pPr marL="109728" indent="0">
              <a:buNone/>
            </a:pPr>
            <a:endParaRPr lang="bg-BG" sz="2000" dirty="0" smtClean="0"/>
          </a:p>
          <a:p>
            <a:r>
              <a:rPr lang="bg-BG" dirty="0" smtClean="0"/>
              <a:t> Ефективност</a:t>
            </a:r>
            <a:endParaRPr lang="bg-BG" dirty="0"/>
          </a:p>
          <a:p>
            <a:pPr lvl="1"/>
            <a:r>
              <a:rPr lang="bg-BG" sz="2000" dirty="0"/>
              <a:t>Отражение</a:t>
            </a:r>
          </a:p>
          <a:p>
            <a:pPr lvl="1"/>
            <a:r>
              <a:rPr lang="bg-BG" sz="2000" dirty="0"/>
              <a:t>Спектрална </a:t>
            </a:r>
          </a:p>
          <a:p>
            <a:pPr marL="393192" lvl="1" indent="0">
              <a:buNone/>
            </a:pPr>
            <a:r>
              <a:rPr lang="bg-BG" sz="2000" dirty="0"/>
              <a:t>несъгласуваност</a:t>
            </a:r>
          </a:p>
          <a:p>
            <a:pPr lvl="1"/>
            <a:r>
              <a:rPr lang="bg-BG" sz="2000" dirty="0"/>
              <a:t> Отражение и </a:t>
            </a:r>
          </a:p>
          <a:p>
            <a:pPr marL="393192" lvl="1" indent="0">
              <a:buNone/>
            </a:pPr>
            <a:r>
              <a:rPr lang="bg-BG" sz="2000" dirty="0"/>
              <a:t>непълно поглъщане</a:t>
            </a:r>
          </a:p>
          <a:p>
            <a:pPr lvl="1"/>
            <a:r>
              <a:rPr lang="bg-BG" sz="2000" dirty="0"/>
              <a:t>Рекомбинация</a:t>
            </a:r>
          </a:p>
          <a:p>
            <a:pPr lvl="1"/>
            <a:r>
              <a:rPr lang="bg-BG" sz="2000" dirty="0"/>
              <a:t>Засенчване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Изложение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424" y="1464120"/>
            <a:ext cx="3384376" cy="22199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095" y="3730599"/>
            <a:ext cx="4150705" cy="252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3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268760"/>
            <a:ext cx="8820472" cy="473853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bg-BG" b="1" i="1" dirty="0"/>
              <a:t>Параметри на фотоволтаичната клетка</a:t>
            </a:r>
          </a:p>
          <a:p>
            <a:r>
              <a:rPr lang="bg-BG" dirty="0"/>
              <a:t>За практическото характеризиране на фотоволтаичните клетки се използват:</a:t>
            </a:r>
          </a:p>
          <a:p>
            <a:pPr lvl="1"/>
            <a:r>
              <a:rPr lang="bg-BG" dirty="0"/>
              <a:t>токът на късо съединение</a:t>
            </a:r>
          </a:p>
          <a:p>
            <a:pPr lvl="1"/>
            <a:r>
              <a:rPr lang="bg-BG" dirty="0"/>
              <a:t>напрежението на отворена верига</a:t>
            </a:r>
          </a:p>
          <a:p>
            <a:pPr lvl="1"/>
            <a:r>
              <a:rPr lang="bg-BG" dirty="0"/>
              <a:t>максималната мощност</a:t>
            </a:r>
          </a:p>
          <a:p>
            <a:pPr lvl="1"/>
            <a:r>
              <a:rPr lang="bg-BG" dirty="0"/>
              <a:t>коефициентът на запълване</a:t>
            </a:r>
          </a:p>
          <a:p>
            <a:pPr lvl="1"/>
            <a:r>
              <a:rPr lang="bg-BG" dirty="0"/>
              <a:t>коефициентът на полезно действие</a:t>
            </a:r>
          </a:p>
          <a:p>
            <a:pPr lvl="1"/>
            <a:r>
              <a:rPr lang="bg-BG" dirty="0"/>
              <a:t>волт-</a:t>
            </a:r>
            <a:r>
              <a:rPr lang="bg-BG" dirty="0" err="1"/>
              <a:t>амперната</a:t>
            </a:r>
            <a:r>
              <a:rPr lang="bg-BG" dirty="0"/>
              <a:t> характеристика</a:t>
            </a:r>
          </a:p>
          <a:p>
            <a:pPr lvl="1"/>
            <a:r>
              <a:rPr lang="bg-BG" dirty="0"/>
              <a:t>спектрална характеристика</a:t>
            </a:r>
          </a:p>
          <a:p>
            <a:pPr lvl="1"/>
            <a:r>
              <a:rPr lang="bg-BG" dirty="0"/>
              <a:t>температурната характеристика</a:t>
            </a:r>
            <a:endParaRPr lang="bg-BG" dirty="0" smtClean="0"/>
          </a:p>
          <a:p>
            <a:pPr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Изложение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66738"/>
                <a:ext cx="8229600" cy="5040553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bg-BG" sz="2800" b="1" dirty="0"/>
                  <a:t>Материали и технологии за фотоволтаични </a:t>
                </a:r>
                <a:r>
                  <a:rPr lang="bg-BG" sz="2800" b="1" dirty="0" smtClean="0"/>
                  <a:t>клетки</a:t>
                </a:r>
              </a:p>
              <a:p>
                <a:r>
                  <a:rPr lang="bg-BG" sz="2400" b="1" dirty="0"/>
                  <a:t>П</a:t>
                </a:r>
                <a:r>
                  <a:rPr lang="bg-BG" sz="2400" b="1" dirty="0" smtClean="0"/>
                  <a:t>ървото поколение - Кристално-силициеви клетки</a:t>
                </a:r>
              </a:p>
              <a:p>
                <a:pPr marL="109728" indent="0">
                  <a:buNone/>
                </a:pPr>
                <a:r>
                  <a:rPr lang="bg-BG" sz="2000" dirty="0"/>
                  <a:t>Кристалният силиций (</a:t>
                </a:r>
                <a:r>
                  <a:rPr lang="en-US" sz="2000" dirty="0"/>
                  <a:t>c-Si</a:t>
                </a:r>
                <a:r>
                  <a:rPr lang="bg-BG" sz="2000" dirty="0"/>
                  <a:t>) е </a:t>
                </a:r>
                <a:r>
                  <a:rPr lang="bg-BG" sz="2000" dirty="0" err="1"/>
                  <a:t>ковалентен</a:t>
                </a:r>
                <a:r>
                  <a:rPr lang="bg-BG" sz="2000" dirty="0"/>
                  <a:t> кристал, </a:t>
                </a:r>
                <a:r>
                  <a:rPr lang="bg-BG" sz="2000" dirty="0" err="1"/>
                  <a:t>непрекозонен</a:t>
                </a:r>
                <a:r>
                  <a:rPr lang="bg-BG" sz="2000" dirty="0"/>
                  <a:t> полупроводник с ширина на забранената зона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bg-BG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bg-BG" sz="20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bg-BG" sz="2000" i="1">
                        <a:latin typeface="Cambria Math" panose="02040503050406030204" pitchFamily="18" charset="0"/>
                      </a:rPr>
                      <m:t>=1,12 </m:t>
                    </m:r>
                    <m:r>
                      <a:rPr lang="bg-BG" sz="2000" i="1">
                        <a:latin typeface="Cambria Math" panose="02040503050406030204" pitchFamily="18" charset="0"/>
                      </a:rPr>
                      <m:t>𝑒𝑉</m:t>
                    </m:r>
                  </m:oMath>
                </a14:m>
                <a:r>
                  <a:rPr lang="bg-BG" sz="2000" dirty="0"/>
                  <a:t> </a:t>
                </a:r>
                <a:endParaRPr lang="bg-BG" sz="2000" dirty="0" smtClean="0"/>
              </a:p>
              <a:p>
                <a:pPr marL="109728" indent="0">
                  <a:buNone/>
                </a:pPr>
                <a:r>
                  <a:rPr lang="bg-BG" sz="2000" dirty="0" smtClean="0"/>
                  <a:t>Теоретична ефективност</a:t>
                </a:r>
                <a:r>
                  <a:rPr lang="en-US" sz="2000" dirty="0" smtClean="0"/>
                  <a:t> - </a:t>
                </a:r>
                <a:r>
                  <a:rPr lang="bg-BG" sz="2000" dirty="0"/>
                  <a:t>33</a:t>
                </a:r>
                <a:r>
                  <a:rPr lang="bg-BG" sz="2000" dirty="0" smtClean="0"/>
                  <a:t>%</a:t>
                </a:r>
              </a:p>
              <a:p>
                <a:r>
                  <a:rPr lang="bg-BG" sz="2000" dirty="0" err="1"/>
                  <a:t>Монокристален</a:t>
                </a:r>
                <a:r>
                  <a:rPr lang="bg-BG" sz="2000" dirty="0"/>
                  <a:t> </a:t>
                </a:r>
                <a:r>
                  <a:rPr lang="bg-BG" sz="2000" dirty="0" smtClean="0"/>
                  <a:t>силиций </a:t>
                </a:r>
              </a:p>
              <a:p>
                <a:pPr marL="109728" indent="0">
                  <a:buNone/>
                </a:pPr>
                <a:r>
                  <a:rPr lang="bg-BG" sz="2000" dirty="0"/>
                  <a:t>м</a:t>
                </a:r>
                <a:r>
                  <a:rPr lang="bg-BG" sz="2000" dirty="0" smtClean="0"/>
                  <a:t>аксимална ефективност:</a:t>
                </a:r>
              </a:p>
              <a:p>
                <a:pPr marL="109728" indent="0">
                  <a:buNone/>
                </a:pPr>
                <a:r>
                  <a:rPr lang="bg-BG" sz="2000" dirty="0" smtClean="0"/>
                  <a:t> лабораторна клетка – 26,7%</a:t>
                </a:r>
              </a:p>
              <a:p>
                <a:pPr marL="109728" indent="0">
                  <a:buNone/>
                </a:pPr>
                <a:r>
                  <a:rPr lang="bg-BG" sz="2000" dirty="0" smtClean="0"/>
                  <a:t> комерсиална  - 21% </a:t>
                </a:r>
              </a:p>
              <a:p>
                <a:r>
                  <a:rPr lang="bg-BG" sz="2000" dirty="0" err="1"/>
                  <a:t>Мултикристален</a:t>
                </a:r>
                <a:r>
                  <a:rPr lang="bg-BG" sz="2000" dirty="0"/>
                  <a:t> </a:t>
                </a:r>
                <a:r>
                  <a:rPr lang="bg-BG" sz="2000" dirty="0" smtClean="0"/>
                  <a:t>силиций</a:t>
                </a:r>
                <a:endParaRPr lang="en-US" sz="2000" dirty="0" smtClean="0"/>
              </a:p>
              <a:p>
                <a:pPr marL="109728" indent="0">
                  <a:buNone/>
                </a:pPr>
                <a:r>
                  <a:rPr lang="bg-BG" sz="2000" dirty="0" smtClean="0"/>
                  <a:t> лабораторна клетка - 22,3%</a:t>
                </a:r>
              </a:p>
              <a:p>
                <a:pPr marL="109728" indent="0">
                  <a:buNone/>
                </a:pPr>
                <a:r>
                  <a:rPr lang="bg-BG" sz="2000" dirty="0" smtClean="0"/>
                  <a:t> комерсиална клетка – 17%</a:t>
                </a:r>
              </a:p>
              <a:p>
                <a:r>
                  <a:rPr lang="bg-BG" sz="2000" dirty="0"/>
                  <a:t>Архитектура на </a:t>
                </a:r>
                <a:r>
                  <a:rPr lang="bg-BG" sz="2000" dirty="0" smtClean="0"/>
                  <a:t>клетката</a:t>
                </a:r>
              </a:p>
              <a:p>
                <a:endParaRPr lang="bg-BG" sz="2000" b="1" i="1" dirty="0"/>
              </a:p>
              <a:p>
                <a:endParaRPr lang="bg-BG" sz="2000" b="1" i="1" dirty="0"/>
              </a:p>
              <a:p>
                <a:pPr marL="109728" indent="0">
                  <a:buNone/>
                </a:pPr>
                <a:endParaRPr lang="bg-BG" dirty="0" smtClean="0"/>
              </a:p>
              <a:p>
                <a:pPr marL="109728" indent="0">
                  <a:buNone/>
                </a:pPr>
                <a:endParaRPr lang="bg-BG" dirty="0" smtClean="0"/>
              </a:p>
              <a:p>
                <a:pPr marL="109728" indent="0">
                  <a:buNone/>
                </a:pPr>
                <a:endParaRPr lang="bg-BG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66738"/>
                <a:ext cx="8229600" cy="5040553"/>
              </a:xfrm>
              <a:blipFill rotWithShape="0">
                <a:blip r:embed="rId2"/>
                <a:stretch>
                  <a:fillRect l="-148" t="-1211" r="-74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78098"/>
          </a:xfrm>
        </p:spPr>
        <p:txBody>
          <a:bodyPr/>
          <a:lstStyle/>
          <a:p>
            <a:r>
              <a:rPr lang="bg-BG" dirty="0" smtClean="0"/>
              <a:t>Изложение</a:t>
            </a: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757461"/>
              </p:ext>
            </p:extLst>
          </p:nvPr>
        </p:nvGraphicFramePr>
        <p:xfrm>
          <a:off x="4554058" y="2579778"/>
          <a:ext cx="4104456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6773"/>
                <a:gridCol w="950660"/>
                <a:gridCol w="1697023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dirty="0">
                          <a:effectLst/>
                        </a:rPr>
                        <a:t>Име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dirty="0">
                          <a:effectLst/>
                        </a:rPr>
                        <a:t>Означение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dirty="0" err="1">
                          <a:effectLst/>
                        </a:rPr>
                        <a:t>Крист</a:t>
                      </a:r>
                      <a:r>
                        <a:rPr lang="bg-BG" sz="1200" dirty="0">
                          <a:effectLst/>
                        </a:rPr>
                        <a:t>. размер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62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Монокристален</a:t>
                      </a:r>
                      <a:endParaRPr lang="bg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sc-Si</a:t>
                      </a:r>
                      <a:r>
                        <a:rPr lang="bg-BG" sz="1200">
                          <a:effectLst/>
                        </a:rPr>
                        <a:t>, </a:t>
                      </a:r>
                      <a:r>
                        <a:rPr lang="en-US" sz="1200">
                          <a:effectLst/>
                        </a:rPr>
                        <a:t>c-Si</a:t>
                      </a:r>
                      <a:endParaRPr lang="bg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&gt; 10cm</a:t>
                      </a:r>
                      <a:endParaRPr lang="bg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85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Мултикристален</a:t>
                      </a:r>
                      <a:endParaRPr lang="bg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mc-Si</a:t>
                      </a:r>
                      <a:r>
                        <a:rPr lang="bg-BG" sz="1200" dirty="0">
                          <a:effectLst/>
                        </a:rPr>
                        <a:t>, </a:t>
                      </a:r>
                      <a:r>
                        <a:rPr lang="en-US" sz="1200" dirty="0">
                          <a:effectLst/>
                        </a:rPr>
                        <a:t>m-Si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dirty="0">
                          <a:effectLst/>
                        </a:rPr>
                        <a:t>1mm-10cm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Поликристален</a:t>
                      </a:r>
                      <a:endParaRPr lang="bg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pc-Si</a:t>
                      </a:r>
                      <a:r>
                        <a:rPr lang="bg-BG" sz="1200">
                          <a:effectLst/>
                        </a:rPr>
                        <a:t>, </a:t>
                      </a:r>
                      <a:r>
                        <a:rPr lang="en-US" sz="1200">
                          <a:effectLst/>
                        </a:rPr>
                        <a:t>p-Si</a:t>
                      </a:r>
                      <a:endParaRPr lang="bg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1µm-1mm</a:t>
                      </a:r>
                      <a:endParaRPr lang="bg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Микрокристален</a:t>
                      </a:r>
                      <a:endParaRPr lang="bg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µc-Si</a:t>
                      </a:r>
                      <a:r>
                        <a:rPr lang="en-US" sz="1200">
                          <a:effectLst/>
                        </a:rPr>
                        <a:t>, </a:t>
                      </a:r>
                      <a:r>
                        <a:rPr lang="bg-BG" sz="1200">
                          <a:effectLst/>
                        </a:rPr>
                        <a:t>µ-Si</a:t>
                      </a:r>
                      <a:endParaRPr lang="bg-BG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1200" dirty="0">
                          <a:effectLst/>
                        </a:rPr>
                        <a:t>&lt; 1µm</a:t>
                      </a:r>
                      <a:endParaRPr lang="bg-BG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374" y="3689378"/>
            <a:ext cx="3656426" cy="231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Технология на клетката</a:t>
            </a:r>
            <a:r>
              <a:rPr lang="bg-BG" dirty="0" smtClean="0"/>
              <a:t>:</a:t>
            </a:r>
            <a:endParaRPr lang="bg-BG" dirty="0"/>
          </a:p>
          <a:p>
            <a:pPr lvl="1"/>
            <a:r>
              <a:rPr lang="bg-BG" sz="2000" i="1" dirty="0" err="1"/>
              <a:t>Ецване</a:t>
            </a:r>
            <a:endParaRPr lang="bg-BG" sz="2000" i="1" dirty="0"/>
          </a:p>
          <a:p>
            <a:pPr lvl="1"/>
            <a:r>
              <a:rPr lang="bg-BG" sz="2000" i="1" dirty="0" err="1"/>
              <a:t>Текстуриране</a:t>
            </a:r>
            <a:endParaRPr lang="bg-BG" sz="2000" dirty="0"/>
          </a:p>
          <a:p>
            <a:pPr lvl="1"/>
            <a:r>
              <a:rPr lang="bg-BG" sz="2000" i="1" dirty="0"/>
              <a:t>Почистване</a:t>
            </a:r>
            <a:endParaRPr lang="bg-BG" sz="2000" dirty="0"/>
          </a:p>
          <a:p>
            <a:pPr lvl="1"/>
            <a:r>
              <a:rPr lang="bg-BG" sz="2000" i="1" dirty="0"/>
              <a:t>Формиране на p-n преход</a:t>
            </a:r>
            <a:endParaRPr lang="bg-BG" sz="2000" dirty="0"/>
          </a:p>
          <a:p>
            <a:pPr lvl="1"/>
            <a:r>
              <a:rPr lang="bg-BG" sz="2000" i="1" dirty="0" err="1"/>
              <a:t>Пасивиране</a:t>
            </a:r>
            <a:r>
              <a:rPr lang="bg-BG" sz="2000" i="1" dirty="0"/>
              <a:t> на предната повърхност и </a:t>
            </a:r>
            <a:endParaRPr lang="bg-BG" sz="2000" i="1" dirty="0" smtClean="0"/>
          </a:p>
          <a:p>
            <a:pPr marL="393192" lvl="1" indent="0">
              <a:buNone/>
            </a:pPr>
            <a:r>
              <a:rPr lang="bg-BG" sz="2000" i="1" dirty="0"/>
              <a:t> </a:t>
            </a:r>
            <a:r>
              <a:rPr lang="bg-BG" sz="2000" i="1" dirty="0" err="1" smtClean="0"/>
              <a:t>анти</a:t>
            </a:r>
            <a:r>
              <a:rPr lang="bg-BG" sz="2000" i="1" dirty="0" smtClean="0"/>
              <a:t>-отразяващо </a:t>
            </a:r>
            <a:r>
              <a:rPr lang="bg-BG" sz="2000" i="1" dirty="0"/>
              <a:t>покритие</a:t>
            </a:r>
            <a:endParaRPr lang="bg-BG" sz="2000" dirty="0"/>
          </a:p>
          <a:p>
            <a:pPr lvl="1"/>
            <a:r>
              <a:rPr lang="bg-BG" sz="2000" i="1" dirty="0"/>
              <a:t>Формиране на </a:t>
            </a:r>
            <a:r>
              <a:rPr lang="bg-BG" sz="2000" i="1" dirty="0" smtClean="0"/>
              <a:t>предени контакти</a:t>
            </a:r>
            <a:endParaRPr lang="bg-BG" sz="2000" dirty="0"/>
          </a:p>
          <a:p>
            <a:pPr lvl="1"/>
            <a:r>
              <a:rPr lang="bg-BG" sz="2000" i="1" dirty="0" smtClean="0"/>
              <a:t>Ситопечат</a:t>
            </a:r>
          </a:p>
          <a:p>
            <a:pPr lvl="1"/>
            <a:r>
              <a:rPr lang="bg-BG" sz="2000" i="1" dirty="0" smtClean="0"/>
              <a:t>Формиране на задени контакти</a:t>
            </a:r>
            <a:endParaRPr lang="bg-BG" sz="2000" i="1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/>
          <a:lstStyle/>
          <a:p>
            <a:r>
              <a:rPr lang="bg-BG" dirty="0"/>
              <a:t>Изложение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513309"/>
            <a:ext cx="3004783" cy="24422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4022755"/>
            <a:ext cx="3004783" cy="220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1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12764</TotalTime>
  <Words>622</Words>
  <Application>Microsoft Office PowerPoint</Application>
  <PresentationFormat>On-screen Show (4:3)</PresentationFormat>
  <Paragraphs>183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Cambria Math</vt:lpstr>
      <vt:lpstr>Times New Roman</vt:lpstr>
      <vt:lpstr>Verdana</vt:lpstr>
      <vt:lpstr>Wingdings 2</vt:lpstr>
      <vt:lpstr>Wingdings 3</vt:lpstr>
      <vt:lpstr>Concourse</vt:lpstr>
      <vt:lpstr>Дипломна работа </vt:lpstr>
      <vt:lpstr>Съдържание</vt:lpstr>
      <vt:lpstr>Увод</vt:lpstr>
      <vt:lpstr>Изложение</vt:lpstr>
      <vt:lpstr>Изложение</vt:lpstr>
      <vt:lpstr>Изложение</vt:lpstr>
      <vt:lpstr>Изложение</vt:lpstr>
      <vt:lpstr>Изложение</vt:lpstr>
      <vt:lpstr>Изложение</vt:lpstr>
      <vt:lpstr>Изложение</vt:lpstr>
      <vt:lpstr>Изложение</vt:lpstr>
      <vt:lpstr>Изложение</vt:lpstr>
      <vt:lpstr>Изложение</vt:lpstr>
      <vt:lpstr>Заключение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 работа</dc:title>
  <dc:creator>NoName</dc:creator>
  <cp:lastModifiedBy>Iskren</cp:lastModifiedBy>
  <cp:revision>144</cp:revision>
  <dcterms:created xsi:type="dcterms:W3CDTF">2013-07-13T15:32:59Z</dcterms:created>
  <dcterms:modified xsi:type="dcterms:W3CDTF">2018-10-23T19:43:13Z</dcterms:modified>
</cp:coreProperties>
</file>