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handoutMasterIdLst>
    <p:handoutMasterId r:id="rId37"/>
  </p:handoutMasterIdLst>
  <p:sldIdLst>
    <p:sldId id="321" r:id="rId3"/>
    <p:sldId id="504" r:id="rId4"/>
    <p:sldId id="505" r:id="rId5"/>
    <p:sldId id="506" r:id="rId6"/>
    <p:sldId id="507" r:id="rId7"/>
    <p:sldId id="508" r:id="rId8"/>
    <p:sldId id="509" r:id="rId9"/>
    <p:sldId id="511" r:id="rId10"/>
    <p:sldId id="512" r:id="rId11"/>
    <p:sldId id="510" r:id="rId12"/>
    <p:sldId id="513" r:id="rId13"/>
    <p:sldId id="533" r:id="rId14"/>
    <p:sldId id="535" r:id="rId16"/>
    <p:sldId id="538" r:id="rId17"/>
    <p:sldId id="539" r:id="rId18"/>
    <p:sldId id="540" r:id="rId19"/>
    <p:sldId id="515" r:id="rId20"/>
    <p:sldId id="519" r:id="rId21"/>
    <p:sldId id="520" r:id="rId22"/>
    <p:sldId id="543" r:id="rId23"/>
    <p:sldId id="521" r:id="rId24"/>
    <p:sldId id="522" r:id="rId25"/>
    <p:sldId id="523" r:id="rId26"/>
    <p:sldId id="524" r:id="rId27"/>
    <p:sldId id="525" r:id="rId28"/>
    <p:sldId id="527" r:id="rId29"/>
    <p:sldId id="528" r:id="rId30"/>
    <p:sldId id="529" r:id="rId31"/>
    <p:sldId id="530" r:id="rId32"/>
    <p:sldId id="545" r:id="rId33"/>
    <p:sldId id="531" r:id="rId34"/>
    <p:sldId id="532" r:id="rId35"/>
    <p:sldId id="548" r:id="rId3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4D4D4D"/>
    <a:srgbClr val="D8BEEC"/>
    <a:srgbClr val="D1B2E8"/>
    <a:srgbClr val="BFFFBF"/>
    <a:srgbClr val="57257D"/>
    <a:srgbClr val="B3FFB3"/>
    <a:srgbClr val="007000"/>
    <a:srgbClr val="00A400"/>
    <a:srgbClr val="2E6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60"/>
  </p:normalViewPr>
  <p:slideViewPr>
    <p:cSldViewPr>
      <p:cViewPr varScale="1">
        <p:scale>
          <a:sx n="123" d="100"/>
          <a:sy n="123" d="100"/>
        </p:scale>
        <p:origin x="-1200" y="-90"/>
      </p:cViewPr>
      <p:guideLst>
        <p:guide orient="horz" pos="218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B4B71-9140-4B38-8FE9-F08556C51C9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C1B91-1108-473C-9275-6CAD8333AF4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FF33C5A0-49AD-4456-B170-B4454905C7F9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57200" y="457200"/>
            <a:ext cx="8272463" cy="5986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9" descr="stanfor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5257800"/>
            <a:ext cx="6143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698625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US" noProof="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219200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BF7A2FB-5E63-4F6B-AD89-DAD0D43D40D8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D21A300-A8DA-4985-B9D1-8777291959AF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69EA510-711E-4808-BDFF-EEB70A6ECC87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chemeClr val="tx2"/>
              </a:buClr>
              <a:defRPr/>
            </a:lvl1pPr>
            <a:lvl2pPr>
              <a:spcBef>
                <a:spcPts val="600"/>
              </a:spcBef>
              <a:buClr>
                <a:schemeClr val="tx2"/>
              </a:buClr>
              <a:defRPr/>
            </a:lvl2pPr>
            <a:lvl3pPr>
              <a:spcBef>
                <a:spcPts val="400"/>
              </a:spcBef>
              <a:buClr>
                <a:schemeClr val="tx2"/>
              </a:buClr>
              <a:defRPr/>
            </a:lvl3pPr>
            <a:lvl4pPr>
              <a:spcBef>
                <a:spcPts val="300"/>
              </a:spcBef>
              <a:buClr>
                <a:schemeClr val="tx2"/>
              </a:buClr>
              <a:defRPr/>
            </a:lvl4pPr>
            <a:lvl5pPr>
              <a:spcBef>
                <a:spcPts val="3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CBA6D86-DBBA-4E58-B0C7-18EC35491596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/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50800" cap="flat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F191DFC-BCA0-443D-B994-97C841DC0450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B45DFE7-D7AD-4ECD-A9C8-CA1FF5BAF737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4FA54A8-AC05-4E51-97BF-0AE6FFDEEBEA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E048402-9490-480C-B493-607B1E845ABA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3246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90000"/>
        <a:buFont typeface="Arial" panose="020B0604020202020204" pitchFamily="34" charset="0"/>
        <a:buChar char="●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panose="020B0604020202020204" pitchFamily="34" charset="0"/>
        <a:buChar char="●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panose="020B0604020202020204" pitchFamily="34" charset="0"/>
        <a:buChar char="●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panose="020B0604020202020204" pitchFamily="34" charset="0"/>
        <a:buChar char="●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panose="020B0604020202020204" pitchFamily="34" charset="0"/>
        <a:buChar char="●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panose="020B0604020202020204" pitchFamily="34" charset="0"/>
        <a:buChar char="●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panose="020B0604020202020204" pitchFamily="34" charset="0"/>
        <a:buChar char="●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 l="35000" t="45000" r="35000" b="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9100" y="685800"/>
            <a:ext cx="8305800" cy="20574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使用</a:t>
            </a:r>
            <a:r>
              <a:rPr lang="en-US" altLang="zh-CN" dirty="0" smtClean="0"/>
              <a:t>Paxos</a:t>
            </a:r>
            <a:r>
              <a:rPr lang="zh-CN" altLang="en-US" dirty="0" smtClean="0"/>
              <a:t>实现分布式日志复制同步</a:t>
            </a:r>
            <a:br>
              <a:rPr lang="zh-CN" altLang="en-US" dirty="0" smtClean="0"/>
            </a:br>
            <a:r>
              <a:rPr lang="en-US" dirty="0">
                <a:sym typeface="+mn-ea"/>
              </a:rPr>
              <a:t>Replicated Log</a:t>
            </a:r>
            <a:endParaRPr lang="zh-CN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9735" y="5231765"/>
            <a:ext cx="8304530" cy="1219200"/>
          </a:xfrm>
        </p:spPr>
        <p:txBody>
          <a:bodyPr/>
          <a:lstStyle/>
          <a:p>
            <a:pPr eaLnBrk="1" hangingPunct="1"/>
            <a:endParaRPr lang="zh-CN" altLang="en-US" sz="1600" b="0" i="1" dirty="0"/>
          </a:p>
          <a:p>
            <a:pPr eaLnBrk="1" hangingPunct="1"/>
            <a:r>
              <a:rPr lang="zh-CN" altLang="en-US" sz="1600" b="0" i="1" dirty="0"/>
              <a:t>公众号：架构随笔</a:t>
            </a:r>
            <a:endParaRPr lang="zh-CN" altLang="en-US" sz="1600" b="0" i="1" dirty="0"/>
          </a:p>
          <a:p>
            <a:pPr eaLnBrk="1" hangingPunct="1"/>
            <a:endParaRPr lang="zh-CN" altLang="en-US" sz="1600" b="0" i="1" dirty="0"/>
          </a:p>
          <a:p>
            <a:pPr algn="l" eaLnBrk="1" hangingPunct="1"/>
            <a:r>
              <a:rPr lang="zh-CN" altLang="en-US" sz="1600" b="0" dirty="0"/>
              <a:t>有关</a:t>
            </a:r>
            <a:r>
              <a:rPr lang="en-US" altLang="zh-CN" sz="1600" b="0" dirty="0"/>
              <a:t>PPT</a:t>
            </a:r>
            <a:r>
              <a:rPr lang="zh-CN" altLang="en-US" sz="1600" b="0" dirty="0"/>
              <a:t>的详细讲解：https://gitbook.cn/gitchat/activity/5bb038b45828f008f1d73fd6</a:t>
            </a:r>
            <a:endParaRPr lang="zh-CN" altLang="en-US" sz="16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/>
          <a:lstStyle/>
          <a:p>
            <a:r>
              <a:rPr lang="en-US" dirty="0" smtClean="0"/>
              <a:t>每个</a:t>
            </a:r>
            <a:r>
              <a:rPr lang="zh-CN" altLang="en-US" dirty="0" smtClean="0"/>
              <a:t>提议</a:t>
            </a:r>
            <a:r>
              <a:rPr lang="en-US" dirty="0" smtClean="0"/>
              <a:t>都有一个唯一的编号</a:t>
            </a:r>
            <a:endParaRPr lang="en-US" dirty="0" smtClean="0"/>
          </a:p>
          <a:p>
            <a:pPr lvl="1"/>
            <a:r>
              <a:rPr lang="zh-CN" altLang="en-US" dirty="0" smtClean="0"/>
              <a:t>高的编号要比低编号有更高的优先级</a:t>
            </a:r>
            <a:endParaRPr lang="zh-CN" altLang="en-US" dirty="0" smtClean="0"/>
          </a:p>
          <a:p>
            <a:pPr lvl="1"/>
            <a:r>
              <a:rPr lang="en-US" dirty="0" smtClean="0"/>
              <a:t>提议者必须可以选择比之前看到/使用的任何</a:t>
            </a:r>
            <a:r>
              <a:rPr lang="zh-CN" altLang="en-US" dirty="0" smtClean="0"/>
              <a:t>提议</a:t>
            </a:r>
            <a:r>
              <a:rPr lang="en-US" dirty="0" smtClean="0"/>
              <a:t>更高的新提议编号</a:t>
            </a:r>
            <a:endParaRPr lang="en-US" dirty="0" smtClean="0"/>
          </a:p>
          <a:p>
            <a:r>
              <a:rPr lang="en-US" dirty="0" smtClean="0"/>
              <a:t>一个简单的方法: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smtClean="0"/>
              <a:t>每个服务器都存储maxRound：迄今为止最大的</a:t>
            </a:r>
            <a:r>
              <a:rPr lang="zh-CN" altLang="en-US" smtClean="0"/>
              <a:t>选举周期（</a:t>
            </a:r>
            <a:r>
              <a:rPr lang="en-US" smtClean="0"/>
              <a:t>Round Number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  <a:endParaRPr lang="en-US" smtClean="0"/>
          </a:p>
          <a:p>
            <a:pPr lvl="1"/>
            <a:r>
              <a:rPr lang="en-US" dirty="0" smtClean="0"/>
              <a:t>生成新的提议编号: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zh-CN" altLang="en-US" smtClean="0"/>
              <a:t>自增</a:t>
            </a:r>
            <a:r>
              <a:rPr lang="en-US" smtClean="0"/>
              <a:t>maxRound</a:t>
            </a:r>
            <a:endParaRPr lang="en-US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追加Server Id</a:t>
            </a:r>
            <a:endParaRPr lang="zh-CN" altLang="en-US" dirty="0" smtClean="0"/>
          </a:p>
          <a:p>
            <a:pPr lvl="1"/>
            <a:r>
              <a:rPr lang="en-US" smtClean="0"/>
              <a:t>提议者必须将maxRound持久化到磁盘上：崩溃/重启后不得</a:t>
            </a:r>
            <a:r>
              <a:rPr lang="zh-CN" altLang="en-US" smtClean="0"/>
              <a:t>再次使用</a:t>
            </a:r>
            <a:r>
              <a:rPr lang="en-US" smtClean="0"/>
              <a:t>该提议编号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提议</a:t>
            </a:r>
            <a:r>
              <a:rPr lang="en-US" dirty="0" smtClean="0"/>
              <a:t>编号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495800" y="3505200"/>
            <a:ext cx="1295400" cy="381000"/>
          </a:xfrm>
          <a:prstGeom prst="rect">
            <a:avLst/>
          </a:prstGeom>
          <a:solidFill>
            <a:srgbClr val="DCE5F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zh-CN" altLang="en-US" sz="1600" dirty="0"/>
              <a:t>服务器</a:t>
            </a:r>
            <a:r>
              <a:rPr lang="en-US" altLang="zh-CN" sz="1600" dirty="0"/>
              <a:t>ID</a:t>
            </a:r>
            <a:endParaRPr lang="en-US" altLang="zh-CN" sz="1600" dirty="0"/>
          </a:p>
        </p:txBody>
      </p:sp>
      <p:sp>
        <p:nvSpPr>
          <p:cNvPr id="8" name="Rectangle 7"/>
          <p:cNvSpPr/>
          <p:nvPr/>
        </p:nvSpPr>
        <p:spPr>
          <a:xfrm>
            <a:off x="2895600" y="3505200"/>
            <a:ext cx="16002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zh-CN" altLang="en-US" sz="1600" dirty="0"/>
              <a:t>选举周期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895600" y="3200400"/>
            <a:ext cx="289560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/>
              <a:t>提议编号</a:t>
            </a:r>
            <a:endParaRPr lang="zh-CN" altLang="en-US" sz="1600" b="1" dirty="0" smtClean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smtClean="0">
                <a:solidFill>
                  <a:schemeClr val="tx2"/>
                </a:solidFill>
              </a:rPr>
              <a:t>两段协议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Phase 1: 广播 </a:t>
            </a:r>
            <a:r>
              <a:rPr lang="en-US" dirty="0" smtClean="0">
                <a:solidFill>
                  <a:schemeClr val="accent4"/>
                </a:solidFill>
              </a:rPr>
              <a:t>Prepare </a:t>
            </a:r>
            <a:r>
              <a:rPr lang="en-US" dirty="0" smtClean="0"/>
              <a:t>RPC消息</a:t>
            </a:r>
            <a:endParaRPr lang="en-US" dirty="0" smtClean="0"/>
          </a:p>
          <a:p>
            <a:pPr lvl="1"/>
            <a:r>
              <a:rPr lang="en-US" dirty="0" smtClean="0"/>
              <a:t>找出任何</a:t>
            </a:r>
            <a:r>
              <a:rPr lang="zh-CN" altLang="en-US" dirty="0" smtClean="0"/>
              <a:t>选定</a:t>
            </a:r>
            <a:r>
              <a:rPr lang="en-US" dirty="0" smtClean="0"/>
              <a:t>的值</a:t>
            </a:r>
            <a:endParaRPr lang="en-US" dirty="0" smtClean="0"/>
          </a:p>
          <a:p>
            <a:pPr lvl="1"/>
            <a:r>
              <a:rPr lang="en-US" dirty="0" smtClean="0"/>
              <a:t>阻止尚未完成的旧提议</a:t>
            </a:r>
            <a:endParaRPr lang="en-US" dirty="0" smtClean="0"/>
          </a:p>
          <a:p>
            <a:r>
              <a:rPr lang="en-US" dirty="0" smtClean="0"/>
              <a:t>Phase 2: </a:t>
            </a:r>
            <a:r>
              <a:rPr lang="en-US" dirty="0" smtClean="0">
                <a:sym typeface="+mn-ea"/>
              </a:rPr>
              <a:t>广播 </a:t>
            </a:r>
            <a:r>
              <a:rPr lang="en-US" dirty="0" smtClean="0">
                <a:solidFill>
                  <a:schemeClr val="accent4"/>
                </a:solidFill>
              </a:rPr>
              <a:t>Accept </a:t>
            </a:r>
            <a:r>
              <a:rPr lang="en-US" dirty="0" smtClean="0">
                <a:sym typeface="+mn-ea"/>
              </a:rPr>
              <a:t>RPC消息</a:t>
            </a:r>
            <a:endParaRPr lang="en-US" dirty="0" smtClean="0">
              <a:solidFill>
                <a:schemeClr val="accent4"/>
              </a:solidFill>
            </a:endParaRPr>
          </a:p>
          <a:p>
            <a:pPr lvl="1"/>
            <a:r>
              <a:rPr lang="en-US" dirty="0" smtClean="0"/>
              <a:t>要求 Acceptors  接受特定值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基础 Paxos</a:t>
            </a:r>
            <a:endParaRPr 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4495800" y="1066800"/>
            <a:ext cx="0" cy="4800600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基础 Paxos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00600" y="990600"/>
            <a:ext cx="4267200" cy="5486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Acceptors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>
              <a:spcBef>
                <a:spcPts val="3600"/>
              </a:spcBef>
              <a:buFont typeface="+mj-lt"/>
              <a:buAutoNum type="arabicParenR" startAt="3"/>
            </a:pPr>
            <a:r>
              <a:rPr lang="zh-CN" altLang="en-US" sz="1800" b="0" dirty="0" smtClean="0"/>
              <a:t>响应</a:t>
            </a:r>
            <a:r>
              <a:rPr lang="en-US" sz="1800" b="0" dirty="0" smtClean="0"/>
              <a:t> </a:t>
            </a:r>
            <a:r>
              <a:rPr lang="en-US" sz="1800" b="0" dirty="0" smtClean="0">
                <a:solidFill>
                  <a:schemeClr val="tx2"/>
                </a:solidFill>
              </a:rPr>
              <a:t>Prepare(n)</a:t>
            </a:r>
            <a:r>
              <a:rPr lang="en-US" sz="1800" b="0" dirty="0" smtClean="0"/>
              <a:t>:</a:t>
            </a:r>
            <a:endParaRPr lang="en-US" sz="1800" b="0" dirty="0" smtClean="0"/>
          </a:p>
          <a:p>
            <a:pPr marL="405130" lvl="1" indent="-173355"/>
            <a:r>
              <a:rPr lang="zh-CN" altLang="en-US" sz="1400" dirty="0" smtClean="0"/>
              <a:t>如果</a:t>
            </a:r>
            <a:r>
              <a:rPr lang="en-US" sz="1400" dirty="0" smtClean="0"/>
              <a:t> n &gt; </a:t>
            </a:r>
            <a:r>
              <a:rPr lang="en-US" sz="1400" dirty="0" err="1" smtClean="0"/>
              <a:t>minProposal</a:t>
            </a:r>
            <a:r>
              <a:rPr lang="zh-CN" altLang="en-US" sz="1400" dirty="0" err="1" smtClean="0">
                <a:ea typeface="宋体" panose="02010600030101010101" pitchFamily="2" charset="-122"/>
              </a:rPr>
              <a:t>，</a:t>
            </a:r>
            <a:r>
              <a:rPr lang="zh-CN" altLang="en-US" sz="1400" dirty="0" smtClean="0"/>
              <a:t>将</a:t>
            </a:r>
            <a:r>
              <a:rPr lang="en-US" sz="1400" dirty="0" smtClean="0"/>
              <a:t> </a:t>
            </a:r>
            <a:r>
              <a:rPr lang="en-US" sz="1400" dirty="0" err="1" smtClean="0"/>
              <a:t>minProposal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设置为</a:t>
            </a:r>
            <a:r>
              <a:rPr lang="en-US" sz="1400" dirty="0" smtClean="0"/>
              <a:t> n</a:t>
            </a:r>
            <a:endParaRPr lang="en-US" sz="1400" dirty="0" smtClean="0"/>
          </a:p>
          <a:p>
            <a:pPr marL="405130" lvl="1" indent="-173355"/>
            <a:r>
              <a:rPr lang="en-US" sz="1400" b="0" dirty="0" smtClean="0">
                <a:solidFill>
                  <a:schemeClr val="tx2"/>
                </a:solidFill>
              </a:rPr>
              <a:t>Return(</a:t>
            </a:r>
            <a:r>
              <a:rPr lang="en-US" sz="1400" b="0" dirty="0" err="1" smtClean="0">
                <a:solidFill>
                  <a:schemeClr val="tx2"/>
                </a:solidFill>
              </a:rPr>
              <a:t>acceptedProposal</a:t>
            </a:r>
            <a:r>
              <a:rPr lang="en-US" sz="1400" dirty="0" smtClean="0">
                <a:solidFill>
                  <a:schemeClr val="tx2"/>
                </a:solidFill>
              </a:rPr>
              <a:t>, </a:t>
            </a:r>
            <a:r>
              <a:rPr lang="en-US" sz="1400" b="0" dirty="0" err="1" smtClean="0">
                <a:solidFill>
                  <a:schemeClr val="tx2"/>
                </a:solidFill>
              </a:rPr>
              <a:t>acceptedValue</a:t>
            </a:r>
            <a:r>
              <a:rPr lang="en-US" sz="1400" b="0" dirty="0" smtClean="0">
                <a:solidFill>
                  <a:schemeClr val="tx2"/>
                </a:solidFill>
              </a:rPr>
              <a:t>)</a:t>
            </a:r>
            <a:endParaRPr lang="en-US" sz="1400" b="0" dirty="0" smtClean="0">
              <a:solidFill>
                <a:schemeClr val="tx2"/>
              </a:solidFill>
            </a:endParaRPr>
          </a:p>
          <a:p>
            <a:pPr marL="5080" indent="-173355"/>
            <a:endParaRPr lang="en-US" sz="1800" b="0" dirty="0"/>
          </a:p>
          <a:p>
            <a:pPr marL="0" indent="0">
              <a:spcBef>
                <a:spcPts val="1800"/>
              </a:spcBef>
              <a:buNone/>
            </a:pPr>
            <a:endParaRPr lang="en-US" sz="1800" b="0" dirty="0" smtClean="0"/>
          </a:p>
          <a:p>
            <a:pPr marL="174625">
              <a:spcBef>
                <a:spcPts val="1800"/>
              </a:spcBef>
              <a:buFont typeface="+mj-lt"/>
              <a:buAutoNum type="arabicParenR" startAt="6"/>
            </a:pPr>
            <a:r>
              <a:rPr lang="zh-CN" altLang="en-US" sz="1800" b="0" dirty="0" smtClean="0"/>
              <a:t>响应</a:t>
            </a:r>
            <a:r>
              <a:rPr lang="en-US" sz="1800" b="0" dirty="0" smtClean="0"/>
              <a:t> </a:t>
            </a:r>
            <a:r>
              <a:rPr lang="en-US" sz="1800" b="0" dirty="0" smtClean="0">
                <a:solidFill>
                  <a:schemeClr val="tx2"/>
                </a:solidFill>
              </a:rPr>
              <a:t>Accept(n, value)</a:t>
            </a:r>
            <a:r>
              <a:rPr lang="en-US" sz="1800" b="0" dirty="0" smtClean="0"/>
              <a:t>:</a:t>
            </a:r>
            <a:endParaRPr lang="en-US" sz="1800" b="0" dirty="0" smtClean="0"/>
          </a:p>
          <a:p>
            <a:pPr marL="405130" lvl="1" indent="-173355">
              <a:tabLst>
                <a:tab pos="682625" algn="l"/>
              </a:tabLst>
            </a:pPr>
            <a:r>
              <a:rPr lang="zh-CN" altLang="en-US" sz="1400" dirty="0" smtClean="0"/>
              <a:t>如果</a:t>
            </a:r>
            <a:r>
              <a:rPr lang="en-US" sz="1400" dirty="0" smtClean="0"/>
              <a:t> n ≥ </a:t>
            </a:r>
            <a:r>
              <a:rPr lang="en-US" sz="1400" dirty="0" err="1" smtClean="0"/>
              <a:t>minProposal</a:t>
            </a:r>
            <a:r>
              <a:rPr lang="zh-CN" altLang="en-US" sz="1400" dirty="0" smtClean="0">
                <a:ea typeface="宋体" panose="02010600030101010101" pitchFamily="2" charset="-122"/>
              </a:rPr>
              <a:t>，那么</a:t>
            </a:r>
            <a:br>
              <a:rPr lang="en-US" sz="1400" dirty="0" smtClean="0"/>
            </a:br>
            <a:r>
              <a:rPr lang="en-US" sz="1400" dirty="0" smtClean="0"/>
              <a:t>	</a:t>
            </a:r>
            <a:r>
              <a:rPr lang="en-US" sz="1400" dirty="0" err="1" smtClean="0"/>
              <a:t>acceptedProposal</a:t>
            </a:r>
            <a:r>
              <a:rPr lang="en-US" sz="1400" dirty="0" smtClean="0"/>
              <a:t> = </a:t>
            </a:r>
            <a:r>
              <a:rPr lang="en-US" sz="1400" dirty="0" err="1" smtClean="0"/>
              <a:t>minProposal</a:t>
            </a:r>
            <a:r>
              <a:rPr lang="en-US" sz="1400" dirty="0" smtClean="0"/>
              <a:t> = n</a:t>
            </a:r>
            <a:br>
              <a:rPr lang="en-US" sz="1400" dirty="0" smtClean="0"/>
            </a:br>
            <a:r>
              <a:rPr lang="en-US" sz="1400" dirty="0" smtClean="0"/>
              <a:t>	</a:t>
            </a:r>
            <a:r>
              <a:rPr lang="en-US" sz="1400" dirty="0" err="1" smtClean="0"/>
              <a:t>acceptedValue</a:t>
            </a:r>
            <a:r>
              <a:rPr lang="en-US" sz="1400" dirty="0" smtClean="0"/>
              <a:t> = value</a:t>
            </a:r>
            <a:endParaRPr lang="en-US" sz="1400" dirty="0" smtClean="0"/>
          </a:p>
          <a:p>
            <a:pPr marL="405130" lvl="1" indent="-173355"/>
            <a:r>
              <a:rPr lang="en-US" sz="1400" dirty="0" smtClean="0">
                <a:solidFill>
                  <a:schemeClr val="tx2"/>
                </a:solidFill>
              </a:rPr>
              <a:t>Return(</a:t>
            </a:r>
            <a:r>
              <a:rPr lang="en-US" sz="1400" dirty="0" err="1" smtClean="0">
                <a:solidFill>
                  <a:schemeClr val="tx2"/>
                </a:solidFill>
              </a:rPr>
              <a:t>minProposal</a:t>
            </a:r>
            <a:r>
              <a:rPr lang="en-US" sz="1400" dirty="0" smtClean="0">
                <a:solidFill>
                  <a:schemeClr val="tx2"/>
                </a:solidFill>
              </a:rPr>
              <a:t>)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267200" y="20574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2" name="Right Arrow 11"/>
          <p:cNvSpPr/>
          <p:nvPr/>
        </p:nvSpPr>
        <p:spPr>
          <a:xfrm flipH="1">
            <a:off x="4267200" y="27432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3" name="Right Arrow 12"/>
          <p:cNvSpPr/>
          <p:nvPr/>
        </p:nvSpPr>
        <p:spPr>
          <a:xfrm>
            <a:off x="4267200" y="40386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5" name="Right Arrow 14"/>
          <p:cNvSpPr/>
          <p:nvPr/>
        </p:nvSpPr>
        <p:spPr>
          <a:xfrm flipH="1">
            <a:off x="4267200" y="50292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736600" y="5556429"/>
            <a:ext cx="8153400" cy="7683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200" b="1" smtClean="0">
                <a:solidFill>
                  <a:schemeClr val="tx2"/>
                </a:solidFill>
              </a:rPr>
              <a:t>接受者必须在稳定的存储（磁盘）上记录minProposal，acceptedProposal和acceptedValue</a:t>
            </a:r>
            <a:endParaRPr lang="en-US" sz="2200" b="1" smtClean="0">
              <a:solidFill>
                <a:schemeClr val="tx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3962400" cy="5638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Proposers</a:t>
            </a:r>
            <a:endParaRPr lang="en-US" sz="1800" dirty="0" smtClean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  <a:buFont typeface="+mj-lt"/>
              <a:buAutoNum type="arabicParenR"/>
            </a:pPr>
            <a:r>
              <a:rPr lang="en-US" sz="1800" b="0" dirty="0" smtClean="0"/>
              <a:t>选择新的提议编号n</a:t>
            </a:r>
            <a:endParaRPr lang="en-US" sz="1800" b="0" dirty="0" smtClean="0"/>
          </a:p>
          <a:p>
            <a:pPr>
              <a:buFont typeface="+mj-lt"/>
              <a:buAutoNum type="arabicParenR"/>
            </a:pPr>
            <a:r>
              <a:rPr lang="zh-CN" altLang="en-US" sz="1800" b="0" dirty="0" smtClean="0"/>
              <a:t>广播 </a:t>
            </a:r>
            <a:r>
              <a:rPr lang="en-US" sz="1800" b="0" dirty="0" smtClean="0">
                <a:solidFill>
                  <a:schemeClr val="tx2"/>
                </a:solidFill>
              </a:rPr>
              <a:t>Prepare(n)</a:t>
            </a:r>
            <a:r>
              <a:rPr lang="en-US" sz="1800" b="0" dirty="0" smtClean="0"/>
              <a:t> </a:t>
            </a:r>
            <a:r>
              <a:rPr lang="zh-CN" altLang="en-US" sz="1800" b="0" dirty="0" smtClean="0"/>
              <a:t>给所有的服务器</a:t>
            </a:r>
            <a:endParaRPr lang="en-US" sz="1800" b="0" dirty="0" smtClean="0"/>
          </a:p>
          <a:p>
            <a:pPr>
              <a:buFont typeface="+mj-lt"/>
              <a:buAutoNum type="arabicParenR"/>
            </a:pPr>
            <a:endParaRPr lang="en-US" sz="1800" b="0" dirty="0" smtClean="0"/>
          </a:p>
          <a:p>
            <a:pPr>
              <a:spcBef>
                <a:spcPts val="0"/>
              </a:spcBef>
              <a:buFont typeface="+mj-lt"/>
              <a:buAutoNum type="arabicParenR" startAt="4"/>
            </a:pPr>
            <a:r>
              <a:rPr lang="en-US" sz="1800" b="0" dirty="0" smtClean="0"/>
              <a:t>当收到多数回复时:</a:t>
            </a:r>
            <a:endParaRPr lang="en-US" sz="1800" b="0" dirty="0" smtClean="0"/>
          </a:p>
          <a:p>
            <a:pPr marL="405130" lvl="1" indent="-173355"/>
            <a:r>
              <a:rPr lang="en-US" sz="1400" b="0"/>
              <a:t>如果</a:t>
            </a:r>
            <a:r>
              <a:rPr lang="zh-CN" altLang="en-US" sz="1400" b="0"/>
              <a:t>有</a:t>
            </a:r>
            <a:r>
              <a:rPr lang="en-US" sz="1400" b="0"/>
              <a:t>返回任何acceptedValues，则将当前提议的初始值替换为返回的编号acceptedProposal最大</a:t>
            </a:r>
            <a:r>
              <a:rPr lang="zh-CN" altLang="en-US" sz="1400" b="0"/>
              <a:t>的响应中</a:t>
            </a:r>
            <a:r>
              <a:rPr lang="en-US" sz="1400" b="0"/>
              <a:t>的acceptedValue。</a:t>
            </a:r>
            <a:endParaRPr lang="en-US" sz="1400" b="0"/>
          </a:p>
          <a:p>
            <a:pPr>
              <a:spcBef>
                <a:spcPts val="600"/>
              </a:spcBef>
              <a:buFont typeface="+mj-lt"/>
              <a:buAutoNum type="arabicParenR" startAt="5"/>
            </a:pPr>
            <a:r>
              <a:rPr lang="zh-CN" altLang="en-US" sz="1800" b="0" dirty="0" smtClean="0"/>
              <a:t>广播 </a:t>
            </a:r>
            <a:r>
              <a:rPr lang="en-US" sz="1800" b="0" dirty="0" smtClean="0">
                <a:solidFill>
                  <a:schemeClr val="tx2"/>
                </a:solidFill>
              </a:rPr>
              <a:t>Accept(n, value) </a:t>
            </a:r>
            <a:r>
              <a:rPr lang="zh-CN" altLang="en-US" sz="1800" b="0" dirty="0" smtClean="0">
                <a:sym typeface="+mn-ea"/>
              </a:rPr>
              <a:t>给所有的服务器</a:t>
            </a:r>
            <a:endParaRPr lang="en-US" sz="1800" b="0" dirty="0" smtClean="0"/>
          </a:p>
          <a:p>
            <a:pPr>
              <a:spcBef>
                <a:spcPts val="2400"/>
              </a:spcBef>
              <a:buFont typeface="+mj-lt"/>
              <a:buAutoNum type="arabicParenR" startAt="5"/>
            </a:pPr>
            <a:r>
              <a:rPr lang="zh-CN" altLang="en-US" sz="1800" b="0" dirty="0" smtClean="0">
                <a:sym typeface="+mn-ea"/>
              </a:rPr>
              <a:t>当收</a:t>
            </a:r>
            <a:r>
              <a:rPr lang="en-US" sz="1800" b="0" dirty="0" smtClean="0">
                <a:sym typeface="+mn-ea"/>
              </a:rPr>
              <a:t>到</a:t>
            </a:r>
            <a:r>
              <a:rPr lang="zh-CN" altLang="en-US" sz="1800" b="0" dirty="0" smtClean="0">
                <a:sym typeface="+mn-ea"/>
              </a:rPr>
              <a:t>多数</a:t>
            </a:r>
            <a:r>
              <a:rPr lang="en-US" sz="1800" b="0" dirty="0" smtClean="0">
                <a:sym typeface="+mn-ea"/>
              </a:rPr>
              <a:t>回复时</a:t>
            </a:r>
            <a:r>
              <a:rPr lang="en-US" sz="1800" b="0" dirty="0" smtClean="0"/>
              <a:t>:</a:t>
            </a:r>
            <a:endParaRPr lang="en-US" sz="1800" b="0" dirty="0" smtClean="0"/>
          </a:p>
          <a:p>
            <a:pPr marL="405130" lvl="1" indent="-173355"/>
            <a:r>
              <a:rPr lang="zh-CN" altLang="en-US" sz="1400" dirty="0" smtClean="0"/>
              <a:t>是否有服务器拒绝</a:t>
            </a:r>
            <a:r>
              <a:rPr lang="en-US" sz="1400" dirty="0" smtClean="0"/>
              <a:t> (</a:t>
            </a:r>
            <a:r>
              <a:rPr lang="zh-CN" altLang="en-US" sz="1400" dirty="0" smtClean="0"/>
              <a:t>响应的返回值大于</a:t>
            </a:r>
            <a:r>
              <a:rPr lang="en-US" sz="1400" dirty="0" smtClean="0"/>
              <a:t>n)?  </a:t>
            </a:r>
            <a:r>
              <a:rPr sz="1400" smtClean="0"/>
              <a:t>回到第（1）步，重新开始</a:t>
            </a:r>
            <a:endParaRPr sz="1400" smtClean="0"/>
          </a:p>
          <a:p>
            <a:pPr marL="405130" lvl="1" indent="-173355"/>
            <a:r>
              <a:rPr lang="zh-CN" altLang="en-US" sz="1400" dirty="0" smtClean="0"/>
              <a:t>否则</a:t>
            </a:r>
            <a:r>
              <a:rPr lang="en-US" sz="1400" dirty="0" smtClean="0"/>
              <a:t>, </a:t>
            </a:r>
            <a:r>
              <a:rPr lang="zh-CN" altLang="en-US" sz="1400" b="1" dirty="0" smtClean="0">
                <a:solidFill>
                  <a:schemeClr val="accent4"/>
                </a:solidFill>
              </a:rPr>
              <a:t>值被选定</a:t>
            </a:r>
            <a:endParaRPr lang="en-US" sz="1400" b="1" dirty="0">
              <a:solidFill>
                <a:schemeClr val="accent4"/>
              </a:solidFill>
            </a:endParaRPr>
          </a:p>
          <a:p>
            <a:pPr marL="741680" lvl="1" indent="-341630">
              <a:spcBef>
                <a:spcPts val="2400"/>
              </a:spcBef>
              <a:buFont typeface="+mj-lt"/>
              <a:buAutoNum type="arabicParenR" startAt="7"/>
            </a:pPr>
            <a:endParaRPr lang="en-US" sz="1400" b="0" dirty="0">
              <a:solidFill>
                <a:schemeClr val="accent4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524000"/>
          </a:xfrm>
          <a:ln w="19050" cap="rnd">
            <a:noFill/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2"/>
                </a:solidFill>
              </a:rPr>
              <a:t>在后续</a:t>
            </a:r>
            <a:r>
              <a:rPr lang="zh-CN" altLang="en-US">
                <a:solidFill>
                  <a:schemeClr val="tx2"/>
                </a:solidFill>
              </a:rPr>
              <a:t>的提议</a:t>
            </a:r>
            <a:r>
              <a:rPr lang="en-US">
                <a:solidFill>
                  <a:schemeClr val="tx2"/>
                </a:solidFill>
              </a:rPr>
              <a:t>准备阶段有三种可能性</a:t>
            </a:r>
            <a:r>
              <a:rPr lang="en-US" smtClean="0">
                <a:solidFill>
                  <a:schemeClr val="tx2"/>
                </a:solidFill>
              </a:rPr>
              <a:t>:</a:t>
            </a:r>
            <a:endParaRPr lang="en-US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dirty="0" smtClean="0"/>
              <a:t>已经选定了之前的值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新的Proposer会找到并使用它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基础 Paxos</a:t>
            </a:r>
            <a:r>
              <a:rPr lang="en-US" dirty="0" smtClean="0"/>
              <a:t> </a:t>
            </a:r>
            <a:r>
              <a:rPr lang="zh-CN" altLang="en-US" dirty="0" smtClean="0"/>
              <a:t>示例</a:t>
            </a:r>
            <a:endParaRPr lang="zh-CN" altLang="en-US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3810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4267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4724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5181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5638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0400" y="5621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447800" y="3581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4038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447800" y="4492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4950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5407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58" name="Rounded Rectangle 57"/>
          <p:cNvSpPr/>
          <p:nvPr/>
        </p:nvSpPr>
        <p:spPr>
          <a:xfrm>
            <a:off x="4038600" y="50292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59" name="Rounded Rectangle 58"/>
          <p:cNvSpPr/>
          <p:nvPr/>
        </p:nvSpPr>
        <p:spPr>
          <a:xfrm>
            <a:off x="2971800" y="3657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67" name="Rounded Rectangle 66"/>
          <p:cNvSpPr/>
          <p:nvPr/>
        </p:nvSpPr>
        <p:spPr>
          <a:xfrm>
            <a:off x="2133600" y="3657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2133600" y="41148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1" name="Rounded Rectangle 80"/>
          <p:cNvSpPr/>
          <p:nvPr/>
        </p:nvSpPr>
        <p:spPr>
          <a:xfrm>
            <a:off x="2133600" y="45720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5" name="Rounded Rectangle 84"/>
          <p:cNvSpPr/>
          <p:nvPr/>
        </p:nvSpPr>
        <p:spPr>
          <a:xfrm>
            <a:off x="2971800" y="41148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86" name="Rounded Rectangle 85"/>
          <p:cNvSpPr/>
          <p:nvPr/>
        </p:nvSpPr>
        <p:spPr>
          <a:xfrm>
            <a:off x="2971800" y="45720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87" name="Rounded Rectangle 86"/>
          <p:cNvSpPr/>
          <p:nvPr/>
        </p:nvSpPr>
        <p:spPr>
          <a:xfrm>
            <a:off x="4038600" y="54864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95" name="Rounded Rectangle 94"/>
          <p:cNvSpPr/>
          <p:nvPr/>
        </p:nvSpPr>
        <p:spPr>
          <a:xfrm>
            <a:off x="4038600" y="4572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96" name="Rounded Rectangle 95"/>
          <p:cNvSpPr/>
          <p:nvPr/>
        </p:nvSpPr>
        <p:spPr>
          <a:xfrm>
            <a:off x="4876800" y="54864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4876800" y="50292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  <a:endParaRPr lang="en-US" sz="1600" dirty="0"/>
          </a:p>
        </p:txBody>
      </p:sp>
      <p:sp>
        <p:nvSpPr>
          <p:cNvPr id="98" name="Rounded Rectangle 97"/>
          <p:cNvSpPr/>
          <p:nvPr/>
        </p:nvSpPr>
        <p:spPr>
          <a:xfrm>
            <a:off x="4876800" y="4572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  <a:endParaRPr lang="en-US" sz="1600" dirty="0"/>
          </a:p>
        </p:txBody>
      </p:sp>
      <p:sp>
        <p:nvSpPr>
          <p:cNvPr id="126" name="TextBox 125"/>
          <p:cNvSpPr txBox="1"/>
          <p:nvPr/>
        </p:nvSpPr>
        <p:spPr>
          <a:xfrm>
            <a:off x="762000" y="58674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</a:rPr>
              <a:t>“Prepare </a:t>
            </a:r>
            <a:r>
              <a:rPr lang="en-US" dirty="0" smtClean="0">
                <a:solidFill>
                  <a:schemeClr val="tx2"/>
                </a:solidFill>
              </a:rPr>
              <a:t>proposal 3.1 (from s</a:t>
            </a:r>
            <a:r>
              <a:rPr lang="en-US" baseline="-25000" dirty="0" smtClean="0">
                <a:solidFill>
                  <a:schemeClr val="tx2"/>
                </a:solidFill>
              </a:rPr>
              <a:t>1</a:t>
            </a:r>
            <a:r>
              <a:rPr lang="en-US" dirty="0" smtClean="0">
                <a:solidFill>
                  <a:schemeClr val="tx2"/>
                </a:solidFill>
              </a:rPr>
              <a:t>)”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257800" y="27064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7000"/>
                </a:solidFill>
              </a:rPr>
              <a:t>“Accept proposal 4.5</a:t>
            </a:r>
            <a:br>
              <a:rPr lang="en-US" dirty="0" smtClean="0">
                <a:solidFill>
                  <a:srgbClr val="007000"/>
                </a:solidFill>
              </a:rPr>
            </a:br>
            <a:r>
              <a:rPr lang="en-US" dirty="0" smtClean="0">
                <a:solidFill>
                  <a:srgbClr val="007000"/>
                </a:solidFill>
              </a:rPr>
              <a:t>with value X (from s</a:t>
            </a:r>
            <a:r>
              <a:rPr lang="en-US" baseline="-25000" dirty="0">
                <a:solidFill>
                  <a:srgbClr val="007000"/>
                </a:solidFill>
              </a:rPr>
              <a:t>5</a:t>
            </a:r>
            <a:r>
              <a:rPr lang="en-US" dirty="0" smtClean="0">
                <a:solidFill>
                  <a:srgbClr val="007000"/>
                </a:solidFill>
              </a:rPr>
              <a:t>)”</a:t>
            </a:r>
            <a:endParaRPr lang="en-US" dirty="0">
              <a:solidFill>
                <a:srgbClr val="007000"/>
              </a:solidFill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 flipV="1">
            <a:off x="2514600" y="4953000"/>
            <a:ext cx="0" cy="99060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609600" y="3657600"/>
            <a:ext cx="304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609600" y="5486400"/>
            <a:ext cx="304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rgbClr val="007000"/>
                </a:solidFill>
              </a:rPr>
              <a:t>Y</a:t>
            </a:r>
            <a:endParaRPr lang="en-US" sz="1600" dirty="0">
              <a:solidFill>
                <a:srgbClr val="007000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914400" y="38100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14400" y="5638800"/>
            <a:ext cx="609600" cy="0"/>
          </a:xfrm>
          <a:prstGeom prst="line">
            <a:avLst/>
          </a:pr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3750590" y="4171572"/>
            <a:ext cx="1759057" cy="431424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-1" fmla="*/ 968644 w 968644"/>
              <a:gd name="connsiteY0-2" fmla="*/ 759417 h 759417"/>
              <a:gd name="connsiteX1-3" fmla="*/ 0 w 968644"/>
              <a:gd name="connsiteY1-4" fmla="*/ 0 h 759417"/>
              <a:gd name="connsiteX0-5" fmla="*/ 968644 w 968644"/>
              <a:gd name="connsiteY0-6" fmla="*/ 759417 h 759417"/>
              <a:gd name="connsiteX1-7" fmla="*/ 0 w 968644"/>
              <a:gd name="connsiteY1-8" fmla="*/ 0 h 759417"/>
              <a:gd name="connsiteX0-9" fmla="*/ 968644 w 968644"/>
              <a:gd name="connsiteY0-10" fmla="*/ 759417 h 759417"/>
              <a:gd name="connsiteX1-11" fmla="*/ 0 w 968644"/>
              <a:gd name="connsiteY1-12" fmla="*/ 0 h 759417"/>
              <a:gd name="connsiteX0-13" fmla="*/ 968644 w 968644"/>
              <a:gd name="connsiteY0-14" fmla="*/ 759417 h 759417"/>
              <a:gd name="connsiteX1-15" fmla="*/ 0 w 968644"/>
              <a:gd name="connsiteY1-16" fmla="*/ 0 h 759417"/>
              <a:gd name="connsiteX0-17" fmla="*/ 968644 w 968644"/>
              <a:gd name="connsiteY0-18" fmla="*/ 759417 h 759417"/>
              <a:gd name="connsiteX1-19" fmla="*/ 0 w 968644"/>
              <a:gd name="connsiteY1-20" fmla="*/ 0 h 759417"/>
              <a:gd name="connsiteX0-21" fmla="*/ 922149 w 922149"/>
              <a:gd name="connsiteY0-22" fmla="*/ 1022888 h 1022888"/>
              <a:gd name="connsiteX1-23" fmla="*/ 0 w 922149"/>
              <a:gd name="connsiteY1-24" fmla="*/ 0 h 1022888"/>
              <a:gd name="connsiteX0-25" fmla="*/ 479 w 2549719"/>
              <a:gd name="connsiteY0-26" fmla="*/ 3029918 h 3029918"/>
              <a:gd name="connsiteX1-27" fmla="*/ 2456960 w 2549719"/>
              <a:gd name="connsiteY1-28" fmla="*/ 0 h 3029918"/>
              <a:gd name="connsiteX0-29" fmla="*/ 614 w 1867110"/>
              <a:gd name="connsiteY0-30" fmla="*/ 172848 h 210702"/>
              <a:gd name="connsiteX1-31" fmla="*/ 1751922 w 1867110"/>
              <a:gd name="connsiteY1-32" fmla="*/ 172848 h 210702"/>
              <a:gd name="connsiteX0-33" fmla="*/ 1090 w 1752398"/>
              <a:gd name="connsiteY0-34" fmla="*/ 416148 h 416148"/>
              <a:gd name="connsiteX1-35" fmla="*/ 1752398 w 1752398"/>
              <a:gd name="connsiteY1-36" fmla="*/ 416148 h 416148"/>
              <a:gd name="connsiteX0-37" fmla="*/ 0 w 1751308"/>
              <a:gd name="connsiteY0-38" fmla="*/ 424274 h 424274"/>
              <a:gd name="connsiteX1-39" fmla="*/ 1751308 w 1751308"/>
              <a:gd name="connsiteY1-40" fmla="*/ 424274 h 424274"/>
              <a:gd name="connsiteX0-41" fmla="*/ 0 w 1712562"/>
              <a:gd name="connsiteY0-42" fmla="*/ 407734 h 438731"/>
              <a:gd name="connsiteX1-43" fmla="*/ 1712562 w 1712562"/>
              <a:gd name="connsiteY1-44" fmla="*/ 438731 h 438731"/>
              <a:gd name="connsiteX0-45" fmla="*/ 0 w 1759057"/>
              <a:gd name="connsiteY0-46" fmla="*/ 415926 h 431424"/>
              <a:gd name="connsiteX1-47" fmla="*/ 1759057 w 1759057"/>
              <a:gd name="connsiteY1-48" fmla="*/ 431424 h 4314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759057" h="431424">
                <a:moveTo>
                  <a:pt x="0" y="415926"/>
                </a:moveTo>
                <a:cubicBezTo>
                  <a:pt x="226017" y="-81312"/>
                  <a:pt x="1335437" y="-198841"/>
                  <a:pt x="1759057" y="431424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881609" y="3347634"/>
            <a:ext cx="604433" cy="1263112"/>
          </a:xfrm>
          <a:custGeom>
            <a:avLst/>
            <a:gdLst>
              <a:gd name="connsiteX0" fmla="*/ 31891 w 31891"/>
              <a:gd name="connsiteY0" fmla="*/ 0 h 1301858"/>
              <a:gd name="connsiteX1" fmla="*/ 895 w 31891"/>
              <a:gd name="connsiteY1" fmla="*/ 1301858 h 1301858"/>
              <a:gd name="connsiteX0-1" fmla="*/ 31054 w 159037"/>
              <a:gd name="connsiteY0-2" fmla="*/ 0 h 1301858"/>
              <a:gd name="connsiteX1-3" fmla="*/ 58 w 159037"/>
              <a:gd name="connsiteY1-4" fmla="*/ 1301858 h 1301858"/>
              <a:gd name="connsiteX0-5" fmla="*/ 30996 w 224502"/>
              <a:gd name="connsiteY0-6" fmla="*/ 0 h 1301858"/>
              <a:gd name="connsiteX1-7" fmla="*/ 0 w 224502"/>
              <a:gd name="connsiteY1-8" fmla="*/ 1301858 h 1301858"/>
              <a:gd name="connsiteX0-9" fmla="*/ 356460 w 464585"/>
              <a:gd name="connsiteY0-10" fmla="*/ 0 h 1263112"/>
              <a:gd name="connsiteX1-11" fmla="*/ 0 w 464585"/>
              <a:gd name="connsiteY1-12" fmla="*/ 1263112 h 1263112"/>
              <a:gd name="connsiteX0-13" fmla="*/ 356460 w 373091"/>
              <a:gd name="connsiteY0-14" fmla="*/ 0 h 1263112"/>
              <a:gd name="connsiteX1-15" fmla="*/ 0 w 373091"/>
              <a:gd name="connsiteY1-16" fmla="*/ 1263112 h 1263112"/>
              <a:gd name="connsiteX0-17" fmla="*/ 604433 w 612961"/>
              <a:gd name="connsiteY0-18" fmla="*/ 0 h 1263112"/>
              <a:gd name="connsiteX1-19" fmla="*/ 0 w 612961"/>
              <a:gd name="connsiteY1-20" fmla="*/ 1263112 h 1263112"/>
              <a:gd name="connsiteX0-21" fmla="*/ 604433 w 604433"/>
              <a:gd name="connsiteY0-22" fmla="*/ 0 h 1263112"/>
              <a:gd name="connsiteX1-23" fmla="*/ 0 w 604433"/>
              <a:gd name="connsiteY1-24" fmla="*/ 1263112 h 12631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604433" h="1263112">
                <a:moveTo>
                  <a:pt x="604433" y="0"/>
                </a:moveTo>
                <a:cubicBezTo>
                  <a:pt x="601850" y="980913"/>
                  <a:pt x="242807" y="1008681"/>
                  <a:pt x="0" y="1263112"/>
                </a:cubicBezTo>
              </a:path>
            </a:pathLst>
          </a:cu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81000" y="4601290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777777"/>
                </a:solidFill>
              </a:rPr>
              <a:t>values</a:t>
            </a:r>
            <a:endParaRPr lang="en-US" sz="1600" baseline="-25000" dirty="0">
              <a:solidFill>
                <a:srgbClr val="777777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62000" y="40386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62000" y="48768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198120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2"/>
                </a:solidFill>
                <a:sym typeface="+mn-ea"/>
              </a:rPr>
              <a:t>在后续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的提议</a:t>
            </a:r>
            <a:r>
              <a:rPr lang="en-US">
                <a:solidFill>
                  <a:schemeClr val="tx2"/>
                </a:solidFill>
                <a:sym typeface="+mn-ea"/>
              </a:rPr>
              <a:t>准备阶段有三种可能性</a:t>
            </a:r>
            <a:r>
              <a:rPr lang="en-US" smtClean="0">
                <a:solidFill>
                  <a:schemeClr val="tx2"/>
                </a:solidFill>
                <a:sym typeface="+mn-ea"/>
              </a:rPr>
              <a:t>:</a:t>
            </a:r>
            <a:endParaRPr lang="en-US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之前的值没有被选</a:t>
            </a:r>
            <a:r>
              <a:rPr lang="zh-CN" altLang="en-US" dirty="0" smtClean="0"/>
              <a:t>定</a:t>
            </a:r>
            <a:r>
              <a:rPr lang="en-US" dirty="0" smtClean="0"/>
              <a:t>，但新的</a:t>
            </a:r>
            <a:r>
              <a:rPr lang="en-US" dirty="0" smtClean="0">
                <a:sym typeface="+mn-ea"/>
              </a:rPr>
              <a:t>Proposer</a:t>
            </a:r>
            <a:r>
              <a:rPr lang="zh-CN" altLang="en-US" dirty="0" smtClean="0">
                <a:sym typeface="+mn-ea"/>
              </a:rPr>
              <a:t>知道</a:t>
            </a:r>
            <a:r>
              <a:rPr lang="en-US" dirty="0" smtClean="0"/>
              <a:t>它：</a:t>
            </a:r>
            <a:endParaRPr lang="en-US" dirty="0" smtClean="0"/>
          </a:p>
          <a:p>
            <a:pPr marL="857250" lvl="1" indent="-457200"/>
            <a:r>
              <a:rPr lang="en-US" dirty="0" smtClean="0"/>
              <a:t>新的Proposer将使用</a:t>
            </a:r>
            <a:r>
              <a:rPr lang="zh-CN" altLang="en-US" dirty="0" smtClean="0"/>
              <a:t>现有的值</a:t>
            </a:r>
            <a:endParaRPr lang="en-US" dirty="0" smtClean="0"/>
          </a:p>
          <a:p>
            <a:pPr marL="857250" lvl="1" indent="-457200"/>
            <a:r>
              <a:rPr lang="zh-CN" altLang="en-US" dirty="0" smtClean="0"/>
              <a:t>这两个</a:t>
            </a:r>
            <a:r>
              <a:rPr lang="en-US" dirty="0" smtClean="0">
                <a:sym typeface="+mn-ea"/>
              </a:rPr>
              <a:t>Proposers</a:t>
            </a:r>
            <a:r>
              <a:rPr lang="zh-CN" altLang="en-US" dirty="0" smtClean="0">
                <a:sym typeface="+mn-ea"/>
              </a:rPr>
              <a:t>都会成功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基础 Paxos</a:t>
            </a:r>
            <a:r>
              <a:rPr lang="en-US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示例</a:t>
            </a:r>
            <a:r>
              <a:rPr lang="en-US" dirty="0" smtClean="0"/>
              <a:t>, </a:t>
            </a:r>
            <a:r>
              <a:rPr lang="zh-CN" altLang="en-US" dirty="0" smtClean="0"/>
              <a:t>续</a:t>
            </a:r>
            <a:endParaRPr lang="zh-CN" altLang="en-US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3810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4267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4724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5181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5638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0400" y="5621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447800" y="3581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4038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447800" y="4492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4950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5407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58" name="Rounded Rectangle 57"/>
          <p:cNvSpPr/>
          <p:nvPr/>
        </p:nvSpPr>
        <p:spPr>
          <a:xfrm>
            <a:off x="4038600" y="50292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59" name="Rounded Rectangle 58"/>
          <p:cNvSpPr/>
          <p:nvPr/>
        </p:nvSpPr>
        <p:spPr>
          <a:xfrm>
            <a:off x="4876800" y="3657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67" name="Rounded Rectangle 66"/>
          <p:cNvSpPr/>
          <p:nvPr/>
        </p:nvSpPr>
        <p:spPr>
          <a:xfrm>
            <a:off x="2133600" y="3657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2133600" y="41148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1" name="Rounded Rectangle 80"/>
          <p:cNvSpPr/>
          <p:nvPr/>
        </p:nvSpPr>
        <p:spPr>
          <a:xfrm>
            <a:off x="2133600" y="45720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5" name="Rounded Rectangle 84"/>
          <p:cNvSpPr/>
          <p:nvPr/>
        </p:nvSpPr>
        <p:spPr>
          <a:xfrm>
            <a:off x="4876800" y="41148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86" name="Rounded Rectangle 85"/>
          <p:cNvSpPr/>
          <p:nvPr/>
        </p:nvSpPr>
        <p:spPr>
          <a:xfrm>
            <a:off x="2971800" y="45720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87" name="Rounded Rectangle 86"/>
          <p:cNvSpPr/>
          <p:nvPr/>
        </p:nvSpPr>
        <p:spPr>
          <a:xfrm>
            <a:off x="4038600" y="54864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95" name="Rounded Rectangle 94"/>
          <p:cNvSpPr/>
          <p:nvPr/>
        </p:nvSpPr>
        <p:spPr>
          <a:xfrm>
            <a:off x="4038600" y="4572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96" name="Rounded Rectangle 95"/>
          <p:cNvSpPr/>
          <p:nvPr/>
        </p:nvSpPr>
        <p:spPr>
          <a:xfrm>
            <a:off x="4876800" y="54864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4876800" y="50292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  <a:endParaRPr lang="en-US" sz="1600" dirty="0"/>
          </a:p>
        </p:txBody>
      </p:sp>
      <p:sp>
        <p:nvSpPr>
          <p:cNvPr id="98" name="Rounded Rectangle 97"/>
          <p:cNvSpPr/>
          <p:nvPr/>
        </p:nvSpPr>
        <p:spPr>
          <a:xfrm>
            <a:off x="4876800" y="4572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  <a:endParaRPr lang="en-US" sz="16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09600" y="3657600"/>
            <a:ext cx="304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609600" y="5486400"/>
            <a:ext cx="304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rgbClr val="007000"/>
                </a:solidFill>
              </a:rPr>
              <a:t>Y</a:t>
            </a:r>
            <a:endParaRPr lang="en-US" sz="1600" dirty="0">
              <a:solidFill>
                <a:srgbClr val="007000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914400" y="38100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14400" y="5638800"/>
            <a:ext cx="609600" cy="0"/>
          </a:xfrm>
          <a:prstGeom prst="line">
            <a:avLst/>
          </a:pr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3750590" y="4171572"/>
            <a:ext cx="1759057" cy="431424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-1" fmla="*/ 968644 w 968644"/>
              <a:gd name="connsiteY0-2" fmla="*/ 759417 h 759417"/>
              <a:gd name="connsiteX1-3" fmla="*/ 0 w 968644"/>
              <a:gd name="connsiteY1-4" fmla="*/ 0 h 759417"/>
              <a:gd name="connsiteX0-5" fmla="*/ 968644 w 968644"/>
              <a:gd name="connsiteY0-6" fmla="*/ 759417 h 759417"/>
              <a:gd name="connsiteX1-7" fmla="*/ 0 w 968644"/>
              <a:gd name="connsiteY1-8" fmla="*/ 0 h 759417"/>
              <a:gd name="connsiteX0-9" fmla="*/ 968644 w 968644"/>
              <a:gd name="connsiteY0-10" fmla="*/ 759417 h 759417"/>
              <a:gd name="connsiteX1-11" fmla="*/ 0 w 968644"/>
              <a:gd name="connsiteY1-12" fmla="*/ 0 h 759417"/>
              <a:gd name="connsiteX0-13" fmla="*/ 968644 w 968644"/>
              <a:gd name="connsiteY0-14" fmla="*/ 759417 h 759417"/>
              <a:gd name="connsiteX1-15" fmla="*/ 0 w 968644"/>
              <a:gd name="connsiteY1-16" fmla="*/ 0 h 759417"/>
              <a:gd name="connsiteX0-17" fmla="*/ 968644 w 968644"/>
              <a:gd name="connsiteY0-18" fmla="*/ 759417 h 759417"/>
              <a:gd name="connsiteX1-19" fmla="*/ 0 w 968644"/>
              <a:gd name="connsiteY1-20" fmla="*/ 0 h 759417"/>
              <a:gd name="connsiteX0-21" fmla="*/ 922149 w 922149"/>
              <a:gd name="connsiteY0-22" fmla="*/ 1022888 h 1022888"/>
              <a:gd name="connsiteX1-23" fmla="*/ 0 w 922149"/>
              <a:gd name="connsiteY1-24" fmla="*/ 0 h 1022888"/>
              <a:gd name="connsiteX0-25" fmla="*/ 479 w 2549719"/>
              <a:gd name="connsiteY0-26" fmla="*/ 3029918 h 3029918"/>
              <a:gd name="connsiteX1-27" fmla="*/ 2456960 w 2549719"/>
              <a:gd name="connsiteY1-28" fmla="*/ 0 h 3029918"/>
              <a:gd name="connsiteX0-29" fmla="*/ 614 w 1867110"/>
              <a:gd name="connsiteY0-30" fmla="*/ 172848 h 210702"/>
              <a:gd name="connsiteX1-31" fmla="*/ 1751922 w 1867110"/>
              <a:gd name="connsiteY1-32" fmla="*/ 172848 h 210702"/>
              <a:gd name="connsiteX0-33" fmla="*/ 1090 w 1752398"/>
              <a:gd name="connsiteY0-34" fmla="*/ 416148 h 416148"/>
              <a:gd name="connsiteX1-35" fmla="*/ 1752398 w 1752398"/>
              <a:gd name="connsiteY1-36" fmla="*/ 416148 h 416148"/>
              <a:gd name="connsiteX0-37" fmla="*/ 0 w 1751308"/>
              <a:gd name="connsiteY0-38" fmla="*/ 424274 h 424274"/>
              <a:gd name="connsiteX1-39" fmla="*/ 1751308 w 1751308"/>
              <a:gd name="connsiteY1-40" fmla="*/ 424274 h 424274"/>
              <a:gd name="connsiteX0-41" fmla="*/ 0 w 1712562"/>
              <a:gd name="connsiteY0-42" fmla="*/ 407734 h 438731"/>
              <a:gd name="connsiteX1-43" fmla="*/ 1712562 w 1712562"/>
              <a:gd name="connsiteY1-44" fmla="*/ 438731 h 438731"/>
              <a:gd name="connsiteX0-45" fmla="*/ 0 w 1759057"/>
              <a:gd name="connsiteY0-46" fmla="*/ 415926 h 431424"/>
              <a:gd name="connsiteX1-47" fmla="*/ 1759057 w 1759057"/>
              <a:gd name="connsiteY1-48" fmla="*/ 431424 h 4314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759057" h="431424">
                <a:moveTo>
                  <a:pt x="0" y="415926"/>
                </a:moveTo>
                <a:cubicBezTo>
                  <a:pt x="226017" y="-81312"/>
                  <a:pt x="1335437" y="-198841"/>
                  <a:pt x="1759057" y="431424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1000" y="4601290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777777"/>
                </a:solidFill>
              </a:rPr>
              <a:t>values</a:t>
            </a:r>
            <a:endParaRPr lang="en-US" sz="1600" baseline="-25000" dirty="0">
              <a:solidFill>
                <a:srgbClr val="777777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762000" y="40386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62000" y="48768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52400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2"/>
                </a:solidFill>
                <a:sym typeface="+mn-ea"/>
              </a:rPr>
              <a:t>在后续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的提议</a:t>
            </a:r>
            <a:r>
              <a:rPr lang="en-US">
                <a:solidFill>
                  <a:schemeClr val="tx2"/>
                </a:solidFill>
                <a:sym typeface="+mn-ea"/>
              </a:rPr>
              <a:t>准备阶段有三种可能性</a:t>
            </a:r>
            <a:r>
              <a:rPr lang="en-US" smtClean="0">
                <a:solidFill>
                  <a:schemeClr val="tx2"/>
                </a:solidFill>
                <a:sym typeface="+mn-ea"/>
              </a:rPr>
              <a:t>:</a:t>
            </a:r>
            <a:endParaRPr lang="en-US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>
                <a:sym typeface="+mn-ea"/>
              </a:rPr>
              <a:t>之前的值没有被选</a:t>
            </a:r>
            <a:r>
              <a:rPr lang="zh-CN" altLang="en-US" dirty="0" smtClean="0">
                <a:sym typeface="+mn-ea"/>
              </a:rPr>
              <a:t>定</a:t>
            </a:r>
            <a:r>
              <a:rPr lang="en-US" dirty="0" smtClean="0">
                <a:sym typeface="+mn-ea"/>
              </a:rPr>
              <a:t>，</a:t>
            </a:r>
            <a:r>
              <a:rPr lang="zh-CN" altLang="en-US" dirty="0" smtClean="0">
                <a:sym typeface="+mn-ea"/>
              </a:rPr>
              <a:t>且</a:t>
            </a:r>
            <a:r>
              <a:rPr lang="en-US" dirty="0" smtClean="0">
                <a:sym typeface="+mn-ea"/>
              </a:rPr>
              <a:t>新的Proposer</a:t>
            </a:r>
            <a:r>
              <a:rPr lang="zh-CN" altLang="en-US" dirty="0" smtClean="0">
                <a:sym typeface="+mn-ea"/>
              </a:rPr>
              <a:t>也不知道</a:t>
            </a:r>
            <a:r>
              <a:rPr lang="en-US" dirty="0" smtClean="0">
                <a:sym typeface="+mn-ea"/>
              </a:rPr>
              <a:t>它：</a:t>
            </a:r>
            <a:endParaRPr lang="en-US" dirty="0" smtClean="0"/>
          </a:p>
          <a:p>
            <a:pPr lvl="1"/>
            <a:r>
              <a:rPr lang="en-US" dirty="0" smtClean="0"/>
              <a:t>新的Proposer选择自己的值</a:t>
            </a:r>
            <a:endParaRPr lang="en-US" dirty="0" smtClean="0"/>
          </a:p>
          <a:p>
            <a:pPr lvl="1"/>
            <a:r>
              <a:rPr lang="zh-CN" altLang="en-US" dirty="0" smtClean="0"/>
              <a:t>旧的提议会被阻止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基础 Paxos</a:t>
            </a:r>
            <a:r>
              <a:rPr lang="en-US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示例</a:t>
            </a:r>
            <a:r>
              <a:rPr lang="en-US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续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3810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4267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4724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5181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5638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0400" y="5621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447800" y="3581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4038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447800" y="4492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4950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5407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58" name="Rounded Rectangle 57"/>
          <p:cNvSpPr/>
          <p:nvPr/>
        </p:nvSpPr>
        <p:spPr>
          <a:xfrm>
            <a:off x="4038600" y="50292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59" name="Rounded Rectangle 58"/>
          <p:cNvSpPr/>
          <p:nvPr/>
        </p:nvSpPr>
        <p:spPr>
          <a:xfrm>
            <a:off x="2971800" y="3657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67" name="Rounded Rectangle 66"/>
          <p:cNvSpPr/>
          <p:nvPr/>
        </p:nvSpPr>
        <p:spPr>
          <a:xfrm>
            <a:off x="2133600" y="3657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2133600" y="41148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1" name="Rounded Rectangle 80"/>
          <p:cNvSpPr/>
          <p:nvPr/>
        </p:nvSpPr>
        <p:spPr>
          <a:xfrm>
            <a:off x="2133600" y="45720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5" name="Rounded Rectangle 84"/>
          <p:cNvSpPr/>
          <p:nvPr/>
        </p:nvSpPr>
        <p:spPr>
          <a:xfrm>
            <a:off x="4876800" y="41148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86" name="Rounded Rectangle 85"/>
          <p:cNvSpPr/>
          <p:nvPr/>
        </p:nvSpPr>
        <p:spPr>
          <a:xfrm>
            <a:off x="4876800" y="45720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87" name="Rounded Rectangle 86"/>
          <p:cNvSpPr/>
          <p:nvPr/>
        </p:nvSpPr>
        <p:spPr>
          <a:xfrm>
            <a:off x="4038600" y="54864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95" name="Rounded Rectangle 94"/>
          <p:cNvSpPr/>
          <p:nvPr/>
        </p:nvSpPr>
        <p:spPr>
          <a:xfrm>
            <a:off x="4038600" y="4572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96" name="Rounded Rectangle 95"/>
          <p:cNvSpPr/>
          <p:nvPr/>
        </p:nvSpPr>
        <p:spPr>
          <a:xfrm>
            <a:off x="4876800" y="54864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</a:t>
            </a:r>
            <a:r>
              <a:rPr lang="en-US" sz="1600" dirty="0" smtClean="0"/>
              <a:t>Y</a:t>
            </a:r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4876800" y="50292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</a:t>
            </a:r>
            <a:r>
              <a:rPr lang="en-US" sz="1600" dirty="0" smtClean="0"/>
              <a:t>Y</a:t>
            </a:r>
            <a:endParaRPr lang="en-US" sz="1600" dirty="0"/>
          </a:p>
        </p:txBody>
      </p:sp>
      <p:sp>
        <p:nvSpPr>
          <p:cNvPr id="98" name="Rounded Rectangle 97"/>
          <p:cNvSpPr/>
          <p:nvPr/>
        </p:nvSpPr>
        <p:spPr>
          <a:xfrm>
            <a:off x="5943600" y="4572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</a:t>
            </a:r>
            <a:r>
              <a:rPr lang="en-US" sz="1600" dirty="0" smtClean="0"/>
              <a:t>Y</a:t>
            </a:r>
            <a:endParaRPr lang="en-US" sz="16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09600" y="3657600"/>
            <a:ext cx="304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609600" y="5486400"/>
            <a:ext cx="304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rgbClr val="007000"/>
                </a:solidFill>
              </a:rPr>
              <a:t>Y</a:t>
            </a:r>
            <a:endParaRPr lang="en-US" sz="1600" dirty="0">
              <a:solidFill>
                <a:srgbClr val="007000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914400" y="38100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14400" y="5638800"/>
            <a:ext cx="609600" cy="0"/>
          </a:xfrm>
          <a:prstGeom prst="line">
            <a:avLst/>
          </a:pr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Cross 91"/>
          <p:cNvSpPr/>
          <p:nvPr/>
        </p:nvSpPr>
        <p:spPr>
          <a:xfrm rot="2688255">
            <a:off x="5063469" y="4453869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8" name="TextBox 37"/>
          <p:cNvSpPr txBox="1"/>
          <p:nvPr/>
        </p:nvSpPr>
        <p:spPr>
          <a:xfrm>
            <a:off x="381000" y="4601290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777777"/>
                </a:solidFill>
              </a:rPr>
              <a:t>values</a:t>
            </a:r>
            <a:endParaRPr lang="en-US" sz="1600" baseline="-25000" dirty="0">
              <a:solidFill>
                <a:srgbClr val="777777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62000" y="40386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62000" y="48768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r>
              <a:rPr lang="en-US" smtClean="0"/>
              <a:t>竞争的提议者会造成活锁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一种解决方案：在重新开始新一轮提议之前随机的延迟</a:t>
            </a:r>
            <a:endParaRPr lang="en-US" dirty="0" smtClean="0"/>
          </a:p>
          <a:p>
            <a:pPr lvl="1"/>
            <a:r>
              <a:rPr lang="en-US" dirty="0" smtClean="0"/>
              <a:t>给其他提议者一个完成选中值的机会</a:t>
            </a:r>
            <a:endParaRPr lang="en-US" dirty="0" smtClean="0"/>
          </a:p>
          <a:p>
            <a:r>
              <a:rPr lang="en-US" smtClean="0"/>
              <a:t>Multi-Paxos将使用领导者选举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err="1" smtClean="0"/>
              <a:t>可用性</a:t>
            </a:r>
            <a:endParaRPr lang="zh-CN" altLang="en-US" dirty="0" err="1" smtClean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14400" y="21336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14400" y="25908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14400" y="30480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14400" y="35052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14400" y="39624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24800" y="39447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9050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23622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28164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32736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3730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66" name="Rounded Rectangle 65"/>
          <p:cNvSpPr/>
          <p:nvPr/>
        </p:nvSpPr>
        <p:spPr>
          <a:xfrm>
            <a:off x="2667000" y="19812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67" name="Rounded Rectangle 66"/>
          <p:cNvSpPr/>
          <p:nvPr/>
        </p:nvSpPr>
        <p:spPr>
          <a:xfrm>
            <a:off x="990600" y="19812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1828800" y="28956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3.5</a:t>
            </a:r>
            <a:endParaRPr lang="en-US" sz="1600" dirty="0"/>
          </a:p>
        </p:txBody>
      </p:sp>
      <p:sp>
        <p:nvSpPr>
          <p:cNvPr id="81" name="Rounded Rectangle 80"/>
          <p:cNvSpPr/>
          <p:nvPr/>
        </p:nvSpPr>
        <p:spPr>
          <a:xfrm>
            <a:off x="4572000" y="3810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</a:t>
            </a:r>
            <a:r>
              <a:rPr lang="en-US" sz="1600" dirty="0" smtClean="0"/>
              <a:t>3.5 Y</a:t>
            </a:r>
            <a:endParaRPr lang="en-US" sz="1600" dirty="0"/>
          </a:p>
        </p:txBody>
      </p:sp>
      <p:sp>
        <p:nvSpPr>
          <p:cNvPr id="83" name="Rounded Rectangle 82"/>
          <p:cNvSpPr/>
          <p:nvPr/>
        </p:nvSpPr>
        <p:spPr>
          <a:xfrm>
            <a:off x="990600" y="24384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4" name="Rounded Rectangle 83"/>
          <p:cNvSpPr/>
          <p:nvPr/>
        </p:nvSpPr>
        <p:spPr>
          <a:xfrm>
            <a:off x="990600" y="2895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5" name="Rounded Rectangle 84"/>
          <p:cNvSpPr/>
          <p:nvPr/>
        </p:nvSpPr>
        <p:spPr>
          <a:xfrm>
            <a:off x="1828800" y="33528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3.5</a:t>
            </a:r>
            <a:endParaRPr lang="en-US" sz="1600" dirty="0"/>
          </a:p>
        </p:txBody>
      </p:sp>
      <p:sp>
        <p:nvSpPr>
          <p:cNvPr id="86" name="Rounded Rectangle 85"/>
          <p:cNvSpPr/>
          <p:nvPr/>
        </p:nvSpPr>
        <p:spPr>
          <a:xfrm>
            <a:off x="1828800" y="3810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3.5</a:t>
            </a:r>
            <a:endParaRPr lang="en-US" sz="1600" dirty="0"/>
          </a:p>
        </p:txBody>
      </p:sp>
      <p:sp>
        <p:nvSpPr>
          <p:cNvPr id="87" name="Rounded Rectangle 86"/>
          <p:cNvSpPr/>
          <p:nvPr/>
        </p:nvSpPr>
        <p:spPr>
          <a:xfrm>
            <a:off x="2667000" y="24384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95" name="Rounded Rectangle 94"/>
          <p:cNvSpPr/>
          <p:nvPr/>
        </p:nvSpPr>
        <p:spPr>
          <a:xfrm>
            <a:off x="2667000" y="2895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96" name="Cross 95"/>
          <p:cNvSpPr/>
          <p:nvPr/>
        </p:nvSpPr>
        <p:spPr>
          <a:xfrm rot="2688255">
            <a:off x="2853669" y="2777468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7" name="Rounded Rectangle 96"/>
          <p:cNvSpPr/>
          <p:nvPr/>
        </p:nvSpPr>
        <p:spPr>
          <a:xfrm>
            <a:off x="3733800" y="19812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4.1</a:t>
            </a:r>
            <a:endParaRPr lang="en-US" sz="1600" dirty="0"/>
          </a:p>
        </p:txBody>
      </p:sp>
      <p:sp>
        <p:nvSpPr>
          <p:cNvPr id="98" name="Rounded Rectangle 97"/>
          <p:cNvSpPr/>
          <p:nvPr/>
        </p:nvSpPr>
        <p:spPr>
          <a:xfrm>
            <a:off x="3733800" y="24384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4.1</a:t>
            </a:r>
            <a:endParaRPr lang="en-US" sz="1600" dirty="0"/>
          </a:p>
        </p:txBody>
      </p:sp>
      <p:sp>
        <p:nvSpPr>
          <p:cNvPr id="99" name="Rounded Rectangle 98"/>
          <p:cNvSpPr/>
          <p:nvPr/>
        </p:nvSpPr>
        <p:spPr>
          <a:xfrm>
            <a:off x="3733800" y="2895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4.1</a:t>
            </a:r>
            <a:endParaRPr lang="en-US" sz="1600" dirty="0"/>
          </a:p>
        </p:txBody>
      </p:sp>
      <p:sp>
        <p:nvSpPr>
          <p:cNvPr id="100" name="Rounded Rectangle 99"/>
          <p:cNvSpPr/>
          <p:nvPr/>
        </p:nvSpPr>
        <p:spPr>
          <a:xfrm>
            <a:off x="4572000" y="33528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</a:t>
            </a:r>
            <a:r>
              <a:rPr lang="en-US" sz="1600" dirty="0" smtClean="0"/>
              <a:t>3.5 Y</a:t>
            </a:r>
            <a:endParaRPr lang="en-US" sz="1600" dirty="0"/>
          </a:p>
        </p:txBody>
      </p:sp>
      <p:sp>
        <p:nvSpPr>
          <p:cNvPr id="101" name="Rounded Rectangle 100"/>
          <p:cNvSpPr/>
          <p:nvPr/>
        </p:nvSpPr>
        <p:spPr>
          <a:xfrm>
            <a:off x="4572000" y="28956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</a:t>
            </a:r>
            <a:r>
              <a:rPr lang="en-US" sz="1600" dirty="0" smtClean="0"/>
              <a:t>3.5 Y</a:t>
            </a:r>
            <a:endParaRPr lang="en-US" sz="1600" dirty="0"/>
          </a:p>
        </p:txBody>
      </p:sp>
      <p:sp>
        <p:nvSpPr>
          <p:cNvPr id="102" name="Cross 101"/>
          <p:cNvSpPr/>
          <p:nvPr/>
        </p:nvSpPr>
        <p:spPr>
          <a:xfrm rot="2688255">
            <a:off x="4766331" y="2777469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03" name="Rounded Rectangle 102"/>
          <p:cNvSpPr/>
          <p:nvPr/>
        </p:nvSpPr>
        <p:spPr>
          <a:xfrm>
            <a:off x="5638800" y="3810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5.5</a:t>
            </a:r>
            <a:endParaRPr lang="en-US" sz="1600" dirty="0"/>
          </a:p>
        </p:txBody>
      </p:sp>
      <p:sp>
        <p:nvSpPr>
          <p:cNvPr id="104" name="Rounded Rectangle 103"/>
          <p:cNvSpPr/>
          <p:nvPr/>
        </p:nvSpPr>
        <p:spPr>
          <a:xfrm>
            <a:off x="5638800" y="33528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5.5</a:t>
            </a:r>
            <a:endParaRPr lang="en-US" sz="1600" dirty="0"/>
          </a:p>
        </p:txBody>
      </p:sp>
      <p:sp>
        <p:nvSpPr>
          <p:cNvPr id="105" name="Rounded Rectangle 104"/>
          <p:cNvSpPr/>
          <p:nvPr/>
        </p:nvSpPr>
        <p:spPr>
          <a:xfrm>
            <a:off x="5638800" y="28956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5.5</a:t>
            </a:r>
            <a:endParaRPr lang="en-US" sz="1600" dirty="0"/>
          </a:p>
        </p:txBody>
      </p:sp>
      <p:sp>
        <p:nvSpPr>
          <p:cNvPr id="106" name="Rounded Rectangle 105"/>
          <p:cNvSpPr/>
          <p:nvPr/>
        </p:nvSpPr>
        <p:spPr>
          <a:xfrm>
            <a:off x="6477000" y="2895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4.1 X</a:t>
            </a:r>
            <a:endParaRPr lang="en-US" sz="1600" dirty="0"/>
          </a:p>
        </p:txBody>
      </p:sp>
      <p:sp>
        <p:nvSpPr>
          <p:cNvPr id="107" name="Rounded Rectangle 106"/>
          <p:cNvSpPr/>
          <p:nvPr/>
        </p:nvSpPr>
        <p:spPr>
          <a:xfrm>
            <a:off x="6477000" y="24384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4.1 X</a:t>
            </a:r>
            <a:endParaRPr lang="en-US" sz="1600" dirty="0"/>
          </a:p>
        </p:txBody>
      </p:sp>
      <p:sp>
        <p:nvSpPr>
          <p:cNvPr id="108" name="Rounded Rectangle 107"/>
          <p:cNvSpPr/>
          <p:nvPr/>
        </p:nvSpPr>
        <p:spPr>
          <a:xfrm>
            <a:off x="6477000" y="19812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4.1 X</a:t>
            </a:r>
            <a:endParaRPr lang="en-US" sz="1600" dirty="0"/>
          </a:p>
        </p:txBody>
      </p:sp>
      <p:sp>
        <p:nvSpPr>
          <p:cNvPr id="109" name="Cross 108"/>
          <p:cNvSpPr/>
          <p:nvPr/>
        </p:nvSpPr>
        <p:spPr>
          <a:xfrm rot="2688255">
            <a:off x="6671331" y="2777469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只有提议者知道选定了哪个值</a:t>
            </a:r>
            <a:endParaRPr lang="en-US" dirty="0" smtClean="0"/>
          </a:p>
          <a:p>
            <a:r>
              <a:rPr lang="en-US" smtClean="0"/>
              <a:t>如果其他服务器想知道，必须</a:t>
            </a:r>
            <a:r>
              <a:rPr lang="zh-CN" altLang="en-US" smtClean="0"/>
              <a:t>发起</a:t>
            </a:r>
            <a:r>
              <a:rPr lang="en-US" smtClean="0"/>
              <a:t>自己的提议</a:t>
            </a:r>
            <a:r>
              <a:rPr lang="zh-CN" altLang="en-US" smtClean="0"/>
              <a:t>来</a:t>
            </a:r>
            <a:r>
              <a:rPr lang="en-US" smtClean="0"/>
              <a:t>执行Paxos</a:t>
            </a:r>
            <a:r>
              <a:rPr lang="zh-CN" altLang="en-US" smtClean="0"/>
              <a:t>协议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一个</a:t>
            </a:r>
            <a:r>
              <a:rPr lang="zh-CN" altLang="en-US" smtClean="0"/>
              <a:t>独立</a:t>
            </a:r>
            <a:r>
              <a:rPr lang="en-US" smtClean="0"/>
              <a:t>的基本Paxos实例对应日志中的一个</a:t>
            </a:r>
            <a:r>
              <a:rPr lang="zh-CN" altLang="en-US" dirty="0" smtClean="0">
                <a:sym typeface="+mn-ea"/>
              </a:rPr>
              <a:t>记录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将</a:t>
            </a:r>
            <a:r>
              <a:rPr lang="zh-CN" altLang="en-US" kern="1200" dirty="0" smtClean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+mn-cs"/>
              </a:rPr>
              <a:t>index</a:t>
            </a:r>
            <a:r>
              <a:rPr lang="en-US" dirty="0" smtClean="0"/>
              <a:t>参数添加到Prepare和Accept请求中（用于在日志中选择</a:t>
            </a:r>
            <a:r>
              <a:rPr lang="zh-CN" altLang="en-US" dirty="0" smtClean="0">
                <a:sym typeface="+mn-ea"/>
              </a:rPr>
              <a:t>记录</a:t>
            </a:r>
            <a:r>
              <a:rPr lang="en-US" dirty="0" smtClean="0"/>
              <a:t>）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</a:t>
            </a:r>
            <a:r>
              <a:rPr lang="en-US" dirty="0" err="1" smtClean="0"/>
              <a:t>Paxos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6600" y="3962400"/>
            <a:ext cx="2286000" cy="1905000"/>
            <a:chOff x="533400" y="2133600"/>
            <a:chExt cx="2286000" cy="1905000"/>
          </a:xfrm>
        </p:grpSpPr>
        <p:sp>
          <p:nvSpPr>
            <p:cNvPr id="8" name="Rounded Rectangle 7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-1" fmla="*/ 2160 w 12160"/>
                  <a:gd name="connsiteY0-2" fmla="*/ 223289 h 223707"/>
                  <a:gd name="connsiteX1-3" fmla="*/ 12160 w 12160"/>
                  <a:gd name="connsiteY1-4" fmla="*/ 223289 h 223707"/>
                  <a:gd name="connsiteX0-5" fmla="*/ 1366 w 13800"/>
                  <a:gd name="connsiteY0-6" fmla="*/ 342290 h 342290"/>
                  <a:gd name="connsiteX1-7" fmla="*/ 11366 w 13800"/>
                  <a:gd name="connsiteY1-8" fmla="*/ 342290 h 342290"/>
                  <a:gd name="connsiteX0-9" fmla="*/ 1989 w 14293"/>
                  <a:gd name="connsiteY0-10" fmla="*/ 324153 h 324153"/>
                  <a:gd name="connsiteX1-11" fmla="*/ 11989 w 14293"/>
                  <a:gd name="connsiteY1-12" fmla="*/ 324153 h 324153"/>
                  <a:gd name="connsiteX0-13" fmla="*/ 2255 w 14511"/>
                  <a:gd name="connsiteY0-14" fmla="*/ 370090 h 370090"/>
                  <a:gd name="connsiteX1-15" fmla="*/ 12255 w 14511"/>
                  <a:gd name="connsiteY1-16" fmla="*/ 370090 h 370090"/>
                  <a:gd name="connsiteX0-17" fmla="*/ 2329 w 14189"/>
                  <a:gd name="connsiteY0-18" fmla="*/ 440603 h 440603"/>
                  <a:gd name="connsiteX1-19" fmla="*/ 12329 w 14189"/>
                  <a:gd name="connsiteY1-20" fmla="*/ 440603 h 440603"/>
                  <a:gd name="connsiteX0-21" fmla="*/ 2751 w 14550"/>
                  <a:gd name="connsiteY0-22" fmla="*/ 444918 h 444918"/>
                  <a:gd name="connsiteX1-23" fmla="*/ 12751 w 14550"/>
                  <a:gd name="connsiteY1-24" fmla="*/ 444918 h 444918"/>
                  <a:gd name="connsiteX0-25" fmla="*/ 2670 w 14857"/>
                  <a:gd name="connsiteY0-26" fmla="*/ 449265 h 449265"/>
                  <a:gd name="connsiteX1-27" fmla="*/ 12670 w 14857"/>
                  <a:gd name="connsiteY1-28" fmla="*/ 449265 h 449265"/>
                  <a:gd name="connsiteX0-29" fmla="*/ 2810 w 14974"/>
                  <a:gd name="connsiteY0-30" fmla="*/ 403354 h 403354"/>
                  <a:gd name="connsiteX1-31" fmla="*/ 12810 w 14974"/>
                  <a:gd name="connsiteY1-32" fmla="*/ 403354 h 403354"/>
                  <a:gd name="connsiteX0-33" fmla="*/ 2954 w 14489"/>
                  <a:gd name="connsiteY0-34" fmla="*/ 354005 h 354005"/>
                  <a:gd name="connsiteX1-35" fmla="*/ 12954 w 14489"/>
                  <a:gd name="connsiteY1-36" fmla="*/ 354005 h 354005"/>
                  <a:gd name="connsiteX0-37" fmla="*/ 1970 w 13635"/>
                  <a:gd name="connsiteY0-38" fmla="*/ 349722 h 349722"/>
                  <a:gd name="connsiteX1-39" fmla="*/ 11970 w 13635"/>
                  <a:gd name="connsiteY1-40" fmla="*/ 349722 h 3497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20" idx="0"/>
                <a:endCxn id="18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15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809371" y="2209800"/>
              <a:ext cx="716280" cy="1917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400" b="1" dirty="0"/>
                <a:t>共识模块</a:t>
              </a:r>
              <a:endParaRPr lang="zh-CN" altLang="en-US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93868" y="2209800"/>
              <a:ext cx="537210" cy="1917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400" b="1" dirty="0" smtClean="0"/>
                <a:t>状态机</a:t>
              </a:r>
              <a:endParaRPr lang="zh-CN" altLang="en-US" sz="1400" b="1" dirty="0" smtClean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653961" y="4267200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服务器</a:t>
            </a:r>
            <a:endParaRPr lang="zh-CN" altLang="en-US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015289" y="2895600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客户端</a:t>
            </a:r>
            <a:endParaRPr lang="zh-CN" altLang="en-US" b="1" dirty="0" smtClean="0"/>
          </a:p>
        </p:txBody>
      </p:sp>
      <p:pic>
        <p:nvPicPr>
          <p:cNvPr id="34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9672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/>
          <p:cNvCxnSpPr/>
          <p:nvPr/>
        </p:nvCxnSpPr>
        <p:spPr>
          <a:xfrm>
            <a:off x="3886200" y="36576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909448" y="50679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-1" fmla="*/ 0 w 867905"/>
              <a:gd name="connsiteY0-2" fmla="*/ 0 h 371959"/>
              <a:gd name="connsiteX1-3" fmla="*/ 867905 w 867905"/>
              <a:gd name="connsiteY1-4" fmla="*/ 371959 h 371959"/>
              <a:gd name="connsiteX0-5" fmla="*/ 0 w 867905"/>
              <a:gd name="connsiteY0-6" fmla="*/ 0 h 371959"/>
              <a:gd name="connsiteX1-7" fmla="*/ 867905 w 867905"/>
              <a:gd name="connsiteY1-8" fmla="*/ 371959 h 371959"/>
              <a:gd name="connsiteX0-9" fmla="*/ 0 w 867905"/>
              <a:gd name="connsiteY0-10" fmla="*/ 0 h 371959"/>
              <a:gd name="connsiteX1-11" fmla="*/ 867905 w 867905"/>
              <a:gd name="connsiteY1-12" fmla="*/ 371959 h 371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998204" y="51351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4073471" y="338638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-1" fmla="*/ 968644 w 968644"/>
              <a:gd name="connsiteY0-2" fmla="*/ 759417 h 759417"/>
              <a:gd name="connsiteX1-3" fmla="*/ 0 w 968644"/>
              <a:gd name="connsiteY1-4" fmla="*/ 0 h 759417"/>
              <a:gd name="connsiteX0-5" fmla="*/ 968644 w 968644"/>
              <a:gd name="connsiteY0-6" fmla="*/ 759417 h 759417"/>
              <a:gd name="connsiteX1-7" fmla="*/ 0 w 968644"/>
              <a:gd name="connsiteY1-8" fmla="*/ 0 h 759417"/>
              <a:gd name="connsiteX0-9" fmla="*/ 968644 w 968644"/>
              <a:gd name="connsiteY0-10" fmla="*/ 759417 h 759417"/>
              <a:gd name="connsiteX1-11" fmla="*/ 0 w 968644"/>
              <a:gd name="connsiteY1-12" fmla="*/ 0 h 759417"/>
              <a:gd name="connsiteX0-13" fmla="*/ 968644 w 968644"/>
              <a:gd name="connsiteY0-14" fmla="*/ 759417 h 759417"/>
              <a:gd name="connsiteX1-15" fmla="*/ 0 w 968644"/>
              <a:gd name="connsiteY1-16" fmla="*/ 0 h 759417"/>
              <a:gd name="connsiteX0-17" fmla="*/ 968644 w 968644"/>
              <a:gd name="connsiteY0-18" fmla="*/ 759417 h 759417"/>
              <a:gd name="connsiteX1-19" fmla="*/ 0 w 968644"/>
              <a:gd name="connsiteY1-20" fmla="*/ 0 h 759417"/>
              <a:gd name="connsiteX0-21" fmla="*/ 922149 w 922149"/>
              <a:gd name="connsiteY0-22" fmla="*/ 1022888 h 1022888"/>
              <a:gd name="connsiteX1-23" fmla="*/ 0 w 922149"/>
              <a:gd name="connsiteY1-24" fmla="*/ 0 h 1022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14825" y="362952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shl</a:t>
            </a:r>
            <a:endParaRPr lang="en-US" sz="1400" dirty="0"/>
          </a:p>
        </p:txBody>
      </p:sp>
      <p:sp>
        <p:nvSpPr>
          <p:cNvPr id="41" name="Freeform 40"/>
          <p:cNvSpPr/>
          <p:nvPr/>
        </p:nvSpPr>
        <p:spPr>
          <a:xfrm>
            <a:off x="2757408" y="4310672"/>
            <a:ext cx="829160" cy="282065"/>
          </a:xfrm>
          <a:custGeom>
            <a:avLst/>
            <a:gdLst>
              <a:gd name="connsiteX0" fmla="*/ 867906 w 867906"/>
              <a:gd name="connsiteY0" fmla="*/ 224725 h 224725"/>
              <a:gd name="connsiteX1" fmla="*/ 0 w 867906"/>
              <a:gd name="connsiteY1" fmla="*/ 0 h 224725"/>
              <a:gd name="connsiteX0-1" fmla="*/ 867906 w 867906"/>
              <a:gd name="connsiteY0-2" fmla="*/ 225202 h 225202"/>
              <a:gd name="connsiteX1-3" fmla="*/ 0 w 867906"/>
              <a:gd name="connsiteY1-4" fmla="*/ 477 h 225202"/>
              <a:gd name="connsiteX0-5" fmla="*/ 829160 w 829160"/>
              <a:gd name="connsiteY0-6" fmla="*/ 217476 h 217476"/>
              <a:gd name="connsiteX1-7" fmla="*/ 0 w 829160"/>
              <a:gd name="connsiteY1-8" fmla="*/ 500 h 217476"/>
              <a:gd name="connsiteX0-9" fmla="*/ 829160 w 829160"/>
              <a:gd name="connsiteY0-10" fmla="*/ 218385 h 218385"/>
              <a:gd name="connsiteX1-11" fmla="*/ 0 w 829160"/>
              <a:gd name="connsiteY1-12" fmla="*/ 1409 h 218385"/>
              <a:gd name="connsiteX0-13" fmla="*/ 829160 w 829160"/>
              <a:gd name="connsiteY0-14" fmla="*/ 249337 h 249337"/>
              <a:gd name="connsiteX1-15" fmla="*/ 0 w 829160"/>
              <a:gd name="connsiteY1-16" fmla="*/ 32361 h 249337"/>
              <a:gd name="connsiteX0-17" fmla="*/ 829160 w 829160"/>
              <a:gd name="connsiteY0-18" fmla="*/ 268819 h 268819"/>
              <a:gd name="connsiteX1-19" fmla="*/ 0 w 829160"/>
              <a:gd name="connsiteY1-20" fmla="*/ 51843 h 268819"/>
              <a:gd name="connsiteX0-21" fmla="*/ 829160 w 829160"/>
              <a:gd name="connsiteY0-22" fmla="*/ 282065 h 282065"/>
              <a:gd name="connsiteX1-23" fmla="*/ 0 w 829160"/>
              <a:gd name="connsiteY1-24" fmla="*/ 65089 h 2820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29160" h="282065">
                <a:moveTo>
                  <a:pt x="829160" y="282065"/>
                </a:moveTo>
                <a:cubicBezTo>
                  <a:pt x="625099" y="98669"/>
                  <a:pt x="467533" y="-107975"/>
                  <a:pt x="0" y="6508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2836190" y="4473963"/>
            <a:ext cx="751669" cy="131765"/>
          </a:xfrm>
          <a:custGeom>
            <a:avLst/>
            <a:gdLst>
              <a:gd name="connsiteX0" fmla="*/ 867906 w 867906"/>
              <a:gd name="connsiteY0" fmla="*/ 224725 h 224725"/>
              <a:gd name="connsiteX1" fmla="*/ 0 w 867906"/>
              <a:gd name="connsiteY1" fmla="*/ 0 h 224725"/>
              <a:gd name="connsiteX0-1" fmla="*/ 867906 w 867906"/>
              <a:gd name="connsiteY0-2" fmla="*/ 225202 h 225202"/>
              <a:gd name="connsiteX1-3" fmla="*/ 0 w 867906"/>
              <a:gd name="connsiteY1-4" fmla="*/ 477 h 225202"/>
              <a:gd name="connsiteX0-5" fmla="*/ 829160 w 829160"/>
              <a:gd name="connsiteY0-6" fmla="*/ 217476 h 217476"/>
              <a:gd name="connsiteX1-7" fmla="*/ 0 w 829160"/>
              <a:gd name="connsiteY1-8" fmla="*/ 500 h 217476"/>
              <a:gd name="connsiteX0-9" fmla="*/ 829160 w 829160"/>
              <a:gd name="connsiteY0-10" fmla="*/ 218385 h 218385"/>
              <a:gd name="connsiteX1-11" fmla="*/ 0 w 829160"/>
              <a:gd name="connsiteY1-12" fmla="*/ 1409 h 218385"/>
              <a:gd name="connsiteX0-13" fmla="*/ 829160 w 829160"/>
              <a:gd name="connsiteY0-14" fmla="*/ 249337 h 249337"/>
              <a:gd name="connsiteX1-15" fmla="*/ 0 w 829160"/>
              <a:gd name="connsiteY1-16" fmla="*/ 32361 h 249337"/>
              <a:gd name="connsiteX0-17" fmla="*/ 844659 w 844659"/>
              <a:gd name="connsiteY0-18" fmla="*/ 120334 h 120334"/>
              <a:gd name="connsiteX1-19" fmla="*/ 0 w 844659"/>
              <a:gd name="connsiteY1-20" fmla="*/ 89338 h 120334"/>
              <a:gd name="connsiteX0-21" fmla="*/ 844659 w 844659"/>
              <a:gd name="connsiteY0-22" fmla="*/ 143718 h 143718"/>
              <a:gd name="connsiteX1-23" fmla="*/ 0 w 844659"/>
              <a:gd name="connsiteY1-24" fmla="*/ 112722 h 143718"/>
              <a:gd name="connsiteX0-25" fmla="*/ 751669 w 751669"/>
              <a:gd name="connsiteY0-26" fmla="*/ 131765 h 131765"/>
              <a:gd name="connsiteX1-27" fmla="*/ 0 w 751669"/>
              <a:gd name="connsiteY1-28" fmla="*/ 124016 h 1317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751669" h="131765">
                <a:moveTo>
                  <a:pt x="751669" y="131765"/>
                </a:moveTo>
                <a:cubicBezTo>
                  <a:pt x="547608" y="-51631"/>
                  <a:pt x="351295" y="-33550"/>
                  <a:pt x="0" y="124016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78211" y="4267200"/>
            <a:ext cx="1332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其它服务器</a:t>
            </a:r>
            <a:endParaRPr lang="zh-CN" altLang="en-US" b="1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685800" y="2971800"/>
            <a:ext cx="2667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zh-CN" altLang="en-US" sz="1600" dirty="0">
                <a:solidFill>
                  <a:schemeClr val="tx2"/>
                </a:solidFill>
              </a:rPr>
              <a:t>客户端发送命令给服务器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7200" y="5105400"/>
            <a:ext cx="2667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2"/>
            </a:pPr>
            <a:r>
              <a:rPr lang="en-US" sz="1600" smtClean="0">
                <a:solidFill>
                  <a:schemeClr val="tx2"/>
                </a:solidFill>
              </a:rPr>
              <a:t>服务器使用Paxos选择命令作为日志</a:t>
            </a:r>
            <a:r>
              <a:rPr lang="zh-CN" altLang="en-US" sz="1600" smtClean="0">
                <a:solidFill>
                  <a:schemeClr val="tx2"/>
                </a:solidFill>
              </a:rPr>
              <a:t>记录</a:t>
            </a:r>
            <a:r>
              <a:rPr lang="en-US" sz="1600" smtClean="0">
                <a:solidFill>
                  <a:schemeClr val="tx2"/>
                </a:solidFill>
              </a:rPr>
              <a:t>的值</a:t>
            </a:r>
            <a:endParaRPr lang="en-US" sz="1600" smtClean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67400" y="4800600"/>
            <a:ext cx="3048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3"/>
            </a:pPr>
            <a:r>
              <a:rPr lang="en-US" sz="1600" dirty="0" smtClean="0">
                <a:solidFill>
                  <a:schemeClr val="tx2"/>
                </a:solidFill>
              </a:rPr>
              <a:t>服务器等待应用（applies）之前的日志</a:t>
            </a:r>
            <a:r>
              <a:rPr lang="zh-CN" altLang="en-US" sz="1600" dirty="0" smtClean="0">
                <a:solidFill>
                  <a:schemeClr val="tx2"/>
                </a:solidFill>
              </a:rPr>
              <a:t>记录</a:t>
            </a:r>
            <a:r>
              <a:rPr lang="en-US" sz="1600" dirty="0" smtClean="0">
                <a:solidFill>
                  <a:schemeClr val="tx2"/>
                </a:solidFill>
              </a:rPr>
              <a:t>后，然后将新</a:t>
            </a:r>
            <a:r>
              <a:rPr lang="zh-CN" altLang="en-US" sz="1600" dirty="0" smtClean="0">
                <a:solidFill>
                  <a:schemeClr val="tx2"/>
                </a:solidFill>
              </a:rPr>
              <a:t>的</a:t>
            </a:r>
            <a:r>
              <a:rPr lang="en-US" sz="1600" dirty="0" smtClean="0">
                <a:solidFill>
                  <a:schemeClr val="tx2"/>
                </a:solidFill>
              </a:rPr>
              <a:t>命令应用于状态机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05400" y="2979003"/>
            <a:ext cx="2819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4"/>
            </a:pPr>
            <a:r>
              <a:rPr lang="en-US" sz="1600" dirty="0" smtClean="0">
                <a:solidFill>
                  <a:schemeClr val="tx2"/>
                </a:solidFill>
              </a:rPr>
              <a:t>服务器将状态机的结果返回给客户端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对于给定的客户端请求，应该使用哪个日志</a:t>
            </a:r>
            <a:r>
              <a:rPr lang="zh-CN" altLang="en-US" dirty="0" smtClean="0"/>
              <a:t>记录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性能优化:</a:t>
            </a:r>
            <a:endParaRPr lang="en-US" dirty="0" smtClean="0"/>
          </a:p>
          <a:p>
            <a:pPr lvl="1"/>
            <a:r>
              <a:rPr lang="en-US" dirty="0" smtClean="0"/>
              <a:t>使用leader来减少提议者冲突</a:t>
            </a:r>
            <a:endParaRPr lang="en-US" dirty="0" smtClean="0"/>
          </a:p>
          <a:p>
            <a:pPr lvl="1"/>
            <a:r>
              <a:rPr lang="en-US" dirty="0" smtClean="0"/>
              <a:t>减少</a:t>
            </a:r>
            <a:r>
              <a:rPr lang="zh-CN" altLang="en-US" dirty="0" smtClean="0"/>
              <a:t>大多数</a:t>
            </a:r>
            <a:r>
              <a:rPr lang="en-US" dirty="0" smtClean="0"/>
              <a:t>准备（Prepare）的 RPC 请求</a:t>
            </a:r>
            <a:endParaRPr lang="en-US" dirty="0" smtClean="0"/>
          </a:p>
          <a:p>
            <a:r>
              <a:rPr lang="en-US" dirty="0" smtClean="0"/>
              <a:t>确保完全复制</a:t>
            </a:r>
            <a:endParaRPr lang="en-US" dirty="0" smtClean="0"/>
          </a:p>
          <a:p>
            <a:r>
              <a:rPr lang="zh-CN" altLang="en-US" dirty="0" smtClean="0"/>
              <a:t>客户端协议</a:t>
            </a:r>
            <a:endParaRPr lang="en-US" dirty="0" smtClean="0"/>
          </a:p>
          <a:p>
            <a:r>
              <a:rPr lang="zh-CN" altLang="en-US" dirty="0" smtClean="0"/>
              <a:t>配置更改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2"/>
                </a:solidFill>
              </a:rPr>
              <a:t>注意：Multi-Paxos未在文献中精确</a:t>
            </a:r>
            <a:r>
              <a:rPr lang="zh-CN" altLang="en-US">
                <a:solidFill>
                  <a:schemeClr val="tx2"/>
                </a:solidFill>
              </a:rPr>
              <a:t>定义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</a:t>
            </a:r>
            <a:r>
              <a:rPr lang="en-US" dirty="0" err="1" smtClean="0"/>
              <a:t>Paxos</a:t>
            </a:r>
            <a:r>
              <a:rPr lang="en-US" dirty="0" smtClean="0"/>
              <a:t> </a:t>
            </a:r>
            <a:r>
              <a:rPr lang="zh-CN" altLang="en-US" dirty="0" smtClean="0"/>
              <a:t>问题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38600"/>
            <a:ext cx="8458200" cy="2425065"/>
          </a:xfrm>
        </p:spPr>
        <p:txBody>
          <a:bodyPr/>
          <a:lstStyle/>
          <a:p>
            <a:r>
              <a:rPr lang="zh-CN" altLang="en-US" sz="2000" dirty="0" smtClean="0"/>
              <a:t>日志复制同步（</a:t>
            </a:r>
            <a:r>
              <a:rPr lang="en-US" sz="2000" dirty="0" smtClean="0"/>
              <a:t>Replicated log</a:t>
            </a:r>
            <a:r>
              <a:rPr lang="zh-CN" altLang="en-US" sz="2000" dirty="0" smtClean="0">
                <a:ea typeface="宋体" panose="02010600030101010101" pitchFamily="2" charset="-122"/>
              </a:rPr>
              <a:t>）</a:t>
            </a:r>
            <a:r>
              <a:rPr lang="en-US" sz="2000" dirty="0" smtClean="0"/>
              <a:t> =&gt; </a:t>
            </a:r>
            <a:r>
              <a:rPr lang="en-US" sz="2000" dirty="0" smtClean="0">
                <a:solidFill>
                  <a:schemeClr val="accent4"/>
                </a:solidFill>
              </a:rPr>
              <a:t>副本状态机（replicated state </a:t>
            </a:r>
            <a:r>
              <a:rPr lang="en-US" sz="2000" dirty="0">
                <a:solidFill>
                  <a:schemeClr val="accent4"/>
                </a:solidFill>
              </a:rPr>
              <a:t>machine</a:t>
            </a:r>
            <a:r>
              <a:rPr lang="zh-CN" altLang="en-US" sz="2000" dirty="0">
                <a:solidFill>
                  <a:schemeClr val="accent4"/>
                </a:solidFill>
                <a:ea typeface="宋体" panose="02010600030101010101" pitchFamily="2" charset="-122"/>
              </a:rPr>
              <a:t>）</a:t>
            </a:r>
            <a:endParaRPr lang="en-US" sz="2000" dirty="0">
              <a:solidFill>
                <a:schemeClr val="accent4"/>
              </a:solidFill>
            </a:endParaRPr>
          </a:p>
          <a:p>
            <a:pPr lvl="1"/>
            <a:r>
              <a:rPr lang="en-US" sz="1600" dirty="0"/>
              <a:t>所有服务器以相同顺序执行相同的命令</a:t>
            </a:r>
            <a:endParaRPr lang="en-US" sz="1600" dirty="0"/>
          </a:p>
          <a:p>
            <a:r>
              <a:rPr lang="en-US" sz="2000" dirty="0" smtClean="0"/>
              <a:t>共识模块可确保正确的日志复制</a:t>
            </a:r>
            <a:endParaRPr lang="en-US" sz="2000" dirty="0" smtClean="0"/>
          </a:p>
          <a:p>
            <a:r>
              <a:rPr lang="en-US" sz="2000" dirty="0" smtClean="0"/>
              <a:t>只要大多数服务器可用，系统就具备可进展性</a:t>
            </a:r>
            <a:endParaRPr lang="en-US" sz="2000" dirty="0" smtClean="0"/>
          </a:p>
          <a:p>
            <a:r>
              <a:rPr lang="en-US" sz="2000" dirty="0"/>
              <a:t>失败模型：失败停止（不是拜占庭），延迟/丢失的消息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目标：日志复制同步（Replicated Log）</a:t>
            </a:r>
            <a:endParaRPr lang="en-US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533400" y="2133600"/>
            <a:ext cx="2286000" cy="1905000"/>
            <a:chOff x="533400" y="2133600"/>
            <a:chExt cx="2286000" cy="1905000"/>
          </a:xfrm>
        </p:grpSpPr>
        <p:sp>
          <p:nvSpPr>
            <p:cNvPr id="64" name="Rounded Rectangle 63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-1" fmla="*/ 2160 w 12160"/>
                  <a:gd name="connsiteY0-2" fmla="*/ 223289 h 223707"/>
                  <a:gd name="connsiteX1-3" fmla="*/ 12160 w 12160"/>
                  <a:gd name="connsiteY1-4" fmla="*/ 223289 h 223707"/>
                  <a:gd name="connsiteX0-5" fmla="*/ 1366 w 13800"/>
                  <a:gd name="connsiteY0-6" fmla="*/ 342290 h 342290"/>
                  <a:gd name="connsiteX1-7" fmla="*/ 11366 w 13800"/>
                  <a:gd name="connsiteY1-8" fmla="*/ 342290 h 342290"/>
                  <a:gd name="connsiteX0-9" fmla="*/ 1989 w 14293"/>
                  <a:gd name="connsiteY0-10" fmla="*/ 324153 h 324153"/>
                  <a:gd name="connsiteX1-11" fmla="*/ 11989 w 14293"/>
                  <a:gd name="connsiteY1-12" fmla="*/ 324153 h 324153"/>
                  <a:gd name="connsiteX0-13" fmla="*/ 2255 w 14511"/>
                  <a:gd name="connsiteY0-14" fmla="*/ 370090 h 370090"/>
                  <a:gd name="connsiteX1-15" fmla="*/ 12255 w 14511"/>
                  <a:gd name="connsiteY1-16" fmla="*/ 370090 h 370090"/>
                  <a:gd name="connsiteX0-17" fmla="*/ 2329 w 14189"/>
                  <a:gd name="connsiteY0-18" fmla="*/ 440603 h 440603"/>
                  <a:gd name="connsiteX1-19" fmla="*/ 12329 w 14189"/>
                  <a:gd name="connsiteY1-20" fmla="*/ 440603 h 440603"/>
                  <a:gd name="connsiteX0-21" fmla="*/ 2751 w 14550"/>
                  <a:gd name="connsiteY0-22" fmla="*/ 444918 h 444918"/>
                  <a:gd name="connsiteX1-23" fmla="*/ 12751 w 14550"/>
                  <a:gd name="connsiteY1-24" fmla="*/ 444918 h 444918"/>
                  <a:gd name="connsiteX0-25" fmla="*/ 2670 w 14857"/>
                  <a:gd name="connsiteY0-26" fmla="*/ 449265 h 449265"/>
                  <a:gd name="connsiteX1-27" fmla="*/ 12670 w 14857"/>
                  <a:gd name="connsiteY1-28" fmla="*/ 449265 h 449265"/>
                  <a:gd name="connsiteX0-29" fmla="*/ 2810 w 14974"/>
                  <a:gd name="connsiteY0-30" fmla="*/ 403354 h 403354"/>
                  <a:gd name="connsiteX1-31" fmla="*/ 12810 w 14974"/>
                  <a:gd name="connsiteY1-32" fmla="*/ 403354 h 403354"/>
                  <a:gd name="connsiteX0-33" fmla="*/ 2954 w 14489"/>
                  <a:gd name="connsiteY0-34" fmla="*/ 354005 h 354005"/>
                  <a:gd name="connsiteX1-35" fmla="*/ 12954 w 14489"/>
                  <a:gd name="connsiteY1-36" fmla="*/ 354005 h 354005"/>
                  <a:gd name="connsiteX0-37" fmla="*/ 1970 w 13635"/>
                  <a:gd name="connsiteY0-38" fmla="*/ 349722 h 349722"/>
                  <a:gd name="connsiteX1-39" fmla="*/ 11970 w 13635"/>
                  <a:gd name="connsiteY1-40" fmla="*/ 349722 h 3497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>
                <a:stCxn id="74" idx="0"/>
                <a:endCxn id="72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84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809375" y="2286000"/>
              <a:ext cx="716280" cy="1917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400" b="1" dirty="0" smtClean="0"/>
                <a:t>共识模块</a:t>
              </a:r>
              <a:endParaRPr lang="zh-CN" altLang="en-US" sz="1400" b="1" dirty="0" smtClean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93868" y="2286000"/>
              <a:ext cx="537210" cy="1917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400" b="1" dirty="0" smtClean="0"/>
                <a:t>状态机</a:t>
              </a:r>
              <a:endParaRPr lang="zh-CN" altLang="en-US" sz="1400" b="1" dirty="0" smtClean="0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971800" y="2133600"/>
            <a:ext cx="2286000" cy="1905000"/>
            <a:chOff x="533400" y="2133600"/>
            <a:chExt cx="2286000" cy="1905000"/>
          </a:xfrm>
        </p:grpSpPr>
        <p:sp>
          <p:nvSpPr>
            <p:cNvPr id="196" name="Rounded Rectangle 195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98" name="TextBox 197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 212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 213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-1" fmla="*/ 2160 w 12160"/>
                  <a:gd name="connsiteY0-2" fmla="*/ 223289 h 223707"/>
                  <a:gd name="connsiteX1-3" fmla="*/ 12160 w 12160"/>
                  <a:gd name="connsiteY1-4" fmla="*/ 223289 h 223707"/>
                  <a:gd name="connsiteX0-5" fmla="*/ 1366 w 13800"/>
                  <a:gd name="connsiteY0-6" fmla="*/ 342290 h 342290"/>
                  <a:gd name="connsiteX1-7" fmla="*/ 11366 w 13800"/>
                  <a:gd name="connsiteY1-8" fmla="*/ 342290 h 342290"/>
                  <a:gd name="connsiteX0-9" fmla="*/ 1989 w 14293"/>
                  <a:gd name="connsiteY0-10" fmla="*/ 324153 h 324153"/>
                  <a:gd name="connsiteX1-11" fmla="*/ 11989 w 14293"/>
                  <a:gd name="connsiteY1-12" fmla="*/ 324153 h 324153"/>
                  <a:gd name="connsiteX0-13" fmla="*/ 2255 w 14511"/>
                  <a:gd name="connsiteY0-14" fmla="*/ 370090 h 370090"/>
                  <a:gd name="connsiteX1-15" fmla="*/ 12255 w 14511"/>
                  <a:gd name="connsiteY1-16" fmla="*/ 370090 h 370090"/>
                  <a:gd name="connsiteX0-17" fmla="*/ 2329 w 14189"/>
                  <a:gd name="connsiteY0-18" fmla="*/ 440603 h 440603"/>
                  <a:gd name="connsiteX1-19" fmla="*/ 12329 w 14189"/>
                  <a:gd name="connsiteY1-20" fmla="*/ 440603 h 440603"/>
                  <a:gd name="connsiteX0-21" fmla="*/ 2751 w 14550"/>
                  <a:gd name="connsiteY0-22" fmla="*/ 444918 h 444918"/>
                  <a:gd name="connsiteX1-23" fmla="*/ 12751 w 14550"/>
                  <a:gd name="connsiteY1-24" fmla="*/ 444918 h 444918"/>
                  <a:gd name="connsiteX0-25" fmla="*/ 2670 w 14857"/>
                  <a:gd name="connsiteY0-26" fmla="*/ 449265 h 449265"/>
                  <a:gd name="connsiteX1-27" fmla="*/ 12670 w 14857"/>
                  <a:gd name="connsiteY1-28" fmla="*/ 449265 h 449265"/>
                  <a:gd name="connsiteX0-29" fmla="*/ 2810 w 14974"/>
                  <a:gd name="connsiteY0-30" fmla="*/ 403354 h 403354"/>
                  <a:gd name="connsiteX1-31" fmla="*/ 12810 w 14974"/>
                  <a:gd name="connsiteY1-32" fmla="*/ 403354 h 403354"/>
                  <a:gd name="connsiteX0-33" fmla="*/ 2954 w 14489"/>
                  <a:gd name="connsiteY0-34" fmla="*/ 354005 h 354005"/>
                  <a:gd name="connsiteX1-35" fmla="*/ 12954 w 14489"/>
                  <a:gd name="connsiteY1-36" fmla="*/ 354005 h 354005"/>
                  <a:gd name="connsiteX0-37" fmla="*/ 1970 w 13635"/>
                  <a:gd name="connsiteY0-38" fmla="*/ 349722 h 349722"/>
                  <a:gd name="connsiteX1-39" fmla="*/ 11970 w 13635"/>
                  <a:gd name="connsiteY1-40" fmla="*/ 349722 h 3497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Connector 214"/>
              <p:cNvCxnSpPr>
                <a:stCxn id="208" idx="0"/>
                <a:endCxn id="206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00" name="Group 199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03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1" name="TextBox 200"/>
            <p:cNvSpPr txBox="1"/>
            <p:nvPr/>
          </p:nvSpPr>
          <p:spPr>
            <a:xfrm>
              <a:off x="809363" y="2286000"/>
              <a:ext cx="716280" cy="1917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zh-CN" altLang="en-US" sz="1400" b="1" dirty="0" smtClean="0">
                  <a:sym typeface="+mn-ea"/>
                </a:rPr>
                <a:t>共识模块</a:t>
              </a:r>
              <a:endParaRPr lang="en-US" sz="1400" b="1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993865" y="2286000"/>
              <a:ext cx="537210" cy="1917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zh-CN" altLang="en-US" sz="1400" b="1" dirty="0" smtClean="0">
                  <a:sym typeface="+mn-ea"/>
                </a:rPr>
                <a:t>状态机</a:t>
              </a:r>
              <a:endParaRPr lang="en-US" sz="1400" b="1" dirty="0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5410200" y="2133600"/>
            <a:ext cx="2286000" cy="1905000"/>
            <a:chOff x="533400" y="2133600"/>
            <a:chExt cx="2286000" cy="1905000"/>
          </a:xfrm>
        </p:grpSpPr>
        <p:sp>
          <p:nvSpPr>
            <p:cNvPr id="221" name="Rounded Rectangle 220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TextBox 222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231" name="Oval 230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Freeform 234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Freeform 235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 236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-1" fmla="*/ 2160 w 12160"/>
                  <a:gd name="connsiteY0-2" fmla="*/ 223289 h 223707"/>
                  <a:gd name="connsiteX1-3" fmla="*/ 12160 w 12160"/>
                  <a:gd name="connsiteY1-4" fmla="*/ 223289 h 223707"/>
                  <a:gd name="connsiteX0-5" fmla="*/ 1366 w 13800"/>
                  <a:gd name="connsiteY0-6" fmla="*/ 342290 h 342290"/>
                  <a:gd name="connsiteX1-7" fmla="*/ 11366 w 13800"/>
                  <a:gd name="connsiteY1-8" fmla="*/ 342290 h 342290"/>
                  <a:gd name="connsiteX0-9" fmla="*/ 1989 w 14293"/>
                  <a:gd name="connsiteY0-10" fmla="*/ 324153 h 324153"/>
                  <a:gd name="connsiteX1-11" fmla="*/ 11989 w 14293"/>
                  <a:gd name="connsiteY1-12" fmla="*/ 324153 h 324153"/>
                  <a:gd name="connsiteX0-13" fmla="*/ 2255 w 14511"/>
                  <a:gd name="connsiteY0-14" fmla="*/ 370090 h 370090"/>
                  <a:gd name="connsiteX1-15" fmla="*/ 12255 w 14511"/>
                  <a:gd name="connsiteY1-16" fmla="*/ 370090 h 370090"/>
                  <a:gd name="connsiteX0-17" fmla="*/ 2329 w 14189"/>
                  <a:gd name="connsiteY0-18" fmla="*/ 440603 h 440603"/>
                  <a:gd name="connsiteX1-19" fmla="*/ 12329 w 14189"/>
                  <a:gd name="connsiteY1-20" fmla="*/ 440603 h 440603"/>
                  <a:gd name="connsiteX0-21" fmla="*/ 2751 w 14550"/>
                  <a:gd name="connsiteY0-22" fmla="*/ 444918 h 444918"/>
                  <a:gd name="connsiteX1-23" fmla="*/ 12751 w 14550"/>
                  <a:gd name="connsiteY1-24" fmla="*/ 444918 h 444918"/>
                  <a:gd name="connsiteX0-25" fmla="*/ 2670 w 14857"/>
                  <a:gd name="connsiteY0-26" fmla="*/ 449265 h 449265"/>
                  <a:gd name="connsiteX1-27" fmla="*/ 12670 w 14857"/>
                  <a:gd name="connsiteY1-28" fmla="*/ 449265 h 449265"/>
                  <a:gd name="connsiteX0-29" fmla="*/ 2810 w 14974"/>
                  <a:gd name="connsiteY0-30" fmla="*/ 403354 h 403354"/>
                  <a:gd name="connsiteX1-31" fmla="*/ 12810 w 14974"/>
                  <a:gd name="connsiteY1-32" fmla="*/ 403354 h 403354"/>
                  <a:gd name="connsiteX0-33" fmla="*/ 2954 w 14489"/>
                  <a:gd name="connsiteY0-34" fmla="*/ 354005 h 354005"/>
                  <a:gd name="connsiteX1-35" fmla="*/ 12954 w 14489"/>
                  <a:gd name="connsiteY1-36" fmla="*/ 354005 h 354005"/>
                  <a:gd name="connsiteX0-37" fmla="*/ 1970 w 13635"/>
                  <a:gd name="connsiteY0-38" fmla="*/ 349722 h 349722"/>
                  <a:gd name="connsiteX1-39" fmla="*/ 11970 w 13635"/>
                  <a:gd name="connsiteY1-40" fmla="*/ 349722 h 3497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/>
              <p:cNvCxnSpPr>
                <a:stCxn id="233" idx="0"/>
                <a:endCxn id="231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28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6" name="TextBox 225"/>
            <p:cNvSpPr txBox="1"/>
            <p:nvPr/>
          </p:nvSpPr>
          <p:spPr>
            <a:xfrm>
              <a:off x="809362" y="2362200"/>
              <a:ext cx="716280" cy="1917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zh-CN" altLang="en-US" sz="1400" b="1" dirty="0" smtClean="0">
                  <a:sym typeface="+mn-ea"/>
                </a:rPr>
                <a:t>共识模块</a:t>
              </a:r>
              <a:endParaRPr lang="en-US" sz="1400" b="1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993865" y="2362200"/>
              <a:ext cx="537210" cy="1917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zh-CN" altLang="en-US" sz="1400" b="1" dirty="0" smtClean="0">
                  <a:sym typeface="+mn-ea"/>
                </a:rPr>
                <a:t>状态机</a:t>
              </a:r>
              <a:endParaRPr lang="en-US" sz="1400" b="1" dirty="0"/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7945755" y="2901434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服务器</a:t>
            </a:r>
            <a:endParaRPr lang="zh-CN" altLang="en-US" b="1" dirty="0" smtClean="0"/>
          </a:p>
        </p:txBody>
      </p:sp>
      <p:sp>
        <p:nvSpPr>
          <p:cNvPr id="262" name="TextBox 261"/>
          <p:cNvSpPr txBox="1"/>
          <p:nvPr/>
        </p:nvSpPr>
        <p:spPr>
          <a:xfrm>
            <a:off x="7945755" y="1295400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客户端</a:t>
            </a:r>
            <a:endParaRPr lang="zh-CN" altLang="en-US" b="1" dirty="0" smtClean="0"/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19800" y="18288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Freeform 272"/>
          <p:cNvSpPr/>
          <p:nvPr/>
        </p:nvSpPr>
        <p:spPr>
          <a:xfrm>
            <a:off x="3828081" y="2325422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-1" fmla="*/ 1983783 w 1983783"/>
              <a:gd name="connsiteY0-2" fmla="*/ 203577 h 203577"/>
              <a:gd name="connsiteX1-3" fmla="*/ 0 w 1983783"/>
              <a:gd name="connsiteY1-4" fmla="*/ 203577 h 203577"/>
              <a:gd name="connsiteX0-5" fmla="*/ 1983783 w 1983783"/>
              <a:gd name="connsiteY0-6" fmla="*/ 283044 h 283044"/>
              <a:gd name="connsiteX1-7" fmla="*/ 0 w 1983783"/>
              <a:gd name="connsiteY1-8" fmla="*/ 283044 h 283044"/>
              <a:gd name="connsiteX0-9" fmla="*/ 2007031 w 2007031"/>
              <a:gd name="connsiteY0-10" fmla="*/ 265800 h 296797"/>
              <a:gd name="connsiteX1-11" fmla="*/ 0 w 2007031"/>
              <a:gd name="connsiteY1-12" fmla="*/ 296797 h 296797"/>
              <a:gd name="connsiteX0-13" fmla="*/ 2007031 w 2007031"/>
              <a:gd name="connsiteY0-14" fmla="*/ 306367 h 337364"/>
              <a:gd name="connsiteX1-15" fmla="*/ 0 w 2007031"/>
              <a:gd name="connsiteY1-16" fmla="*/ 337364 h 337364"/>
              <a:gd name="connsiteX0-17" fmla="*/ 2007031 w 2007031"/>
              <a:gd name="connsiteY0-18" fmla="*/ 324786 h 355783"/>
              <a:gd name="connsiteX1-19" fmla="*/ 0 w 2007031"/>
              <a:gd name="connsiteY1-20" fmla="*/ 355783 h 3557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3"/>
          <p:cNvSpPr/>
          <p:nvPr/>
        </p:nvSpPr>
        <p:spPr>
          <a:xfrm>
            <a:off x="1371601" y="2081773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-1" fmla="*/ 1983783 w 1983783"/>
              <a:gd name="connsiteY0-2" fmla="*/ 203577 h 203577"/>
              <a:gd name="connsiteX1-3" fmla="*/ 0 w 1983783"/>
              <a:gd name="connsiteY1-4" fmla="*/ 203577 h 203577"/>
              <a:gd name="connsiteX0-5" fmla="*/ 1983783 w 1983783"/>
              <a:gd name="connsiteY0-6" fmla="*/ 283044 h 283044"/>
              <a:gd name="connsiteX1-7" fmla="*/ 0 w 1983783"/>
              <a:gd name="connsiteY1-8" fmla="*/ 283044 h 283044"/>
              <a:gd name="connsiteX0-9" fmla="*/ 2007031 w 2007031"/>
              <a:gd name="connsiteY0-10" fmla="*/ 265800 h 296797"/>
              <a:gd name="connsiteX1-11" fmla="*/ 0 w 2007031"/>
              <a:gd name="connsiteY1-12" fmla="*/ 296797 h 296797"/>
              <a:gd name="connsiteX0-13" fmla="*/ 2007031 w 2007031"/>
              <a:gd name="connsiteY0-14" fmla="*/ 306367 h 337364"/>
              <a:gd name="connsiteX1-15" fmla="*/ 0 w 2007031"/>
              <a:gd name="connsiteY1-16" fmla="*/ 337364 h 337364"/>
              <a:gd name="connsiteX0-17" fmla="*/ 2007031 w 2007031"/>
              <a:gd name="connsiteY0-18" fmla="*/ 324786 h 355783"/>
              <a:gd name="connsiteX1-19" fmla="*/ 0 w 2007031"/>
              <a:gd name="connsiteY1-20" fmla="*/ 355783 h 355783"/>
              <a:gd name="connsiteX0-21" fmla="*/ 2007031 w 2007031"/>
              <a:gd name="connsiteY0-22" fmla="*/ 375253 h 406250"/>
              <a:gd name="connsiteX1-23" fmla="*/ 0 w 2007031"/>
              <a:gd name="connsiteY1-24" fmla="*/ 406250 h 406250"/>
              <a:gd name="connsiteX0-25" fmla="*/ 2007031 w 2007031"/>
              <a:gd name="connsiteY0-26" fmla="*/ 568435 h 599432"/>
              <a:gd name="connsiteX1-27" fmla="*/ 0 w 2007031"/>
              <a:gd name="connsiteY1-28" fmla="*/ 599432 h 5994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4"/>
          <p:cNvSpPr/>
          <p:nvPr/>
        </p:nvSpPr>
        <p:spPr>
          <a:xfrm>
            <a:off x="3611105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-1" fmla="*/ 0 w 867905"/>
              <a:gd name="connsiteY0-2" fmla="*/ 0 h 371959"/>
              <a:gd name="connsiteX1-3" fmla="*/ 867905 w 867905"/>
              <a:gd name="connsiteY1-4" fmla="*/ 371959 h 371959"/>
              <a:gd name="connsiteX0-5" fmla="*/ 0 w 867905"/>
              <a:gd name="connsiteY0-6" fmla="*/ 0 h 371959"/>
              <a:gd name="connsiteX1-7" fmla="*/ 867905 w 867905"/>
              <a:gd name="connsiteY1-8" fmla="*/ 371959 h 371959"/>
              <a:gd name="connsiteX0-9" fmla="*/ 0 w 867905"/>
              <a:gd name="connsiteY0-10" fmla="*/ 0 h 371959"/>
              <a:gd name="connsiteX1-11" fmla="*/ 867905 w 867905"/>
              <a:gd name="connsiteY1-12" fmla="*/ 371959 h 371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 flipV="1">
            <a:off x="469469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8" name="Freeform 277"/>
          <p:cNvSpPr/>
          <p:nvPr/>
        </p:nvSpPr>
        <p:spPr>
          <a:xfrm>
            <a:off x="60430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-1" fmla="*/ 0 w 867905"/>
              <a:gd name="connsiteY0-2" fmla="*/ 0 h 371959"/>
              <a:gd name="connsiteX1-3" fmla="*/ 867905 w 867905"/>
              <a:gd name="connsiteY1-4" fmla="*/ 371959 h 371959"/>
              <a:gd name="connsiteX0-5" fmla="*/ 0 w 867905"/>
              <a:gd name="connsiteY0-6" fmla="*/ 0 h 371959"/>
              <a:gd name="connsiteX1-7" fmla="*/ 867905 w 867905"/>
              <a:gd name="connsiteY1-8" fmla="*/ 371959 h 371959"/>
              <a:gd name="connsiteX0-9" fmla="*/ 0 w 867905"/>
              <a:gd name="connsiteY0-10" fmla="*/ 0 h 371959"/>
              <a:gd name="connsiteX1-11" fmla="*/ 867905 w 867905"/>
              <a:gd name="connsiteY1-12" fmla="*/ 371959 h 371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8"/>
          <p:cNvSpPr/>
          <p:nvPr/>
        </p:nvSpPr>
        <p:spPr>
          <a:xfrm>
            <a:off x="11662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-1" fmla="*/ 0 w 867905"/>
              <a:gd name="connsiteY0-2" fmla="*/ 0 h 371959"/>
              <a:gd name="connsiteX1-3" fmla="*/ 867905 w 867905"/>
              <a:gd name="connsiteY1-4" fmla="*/ 371959 h 371959"/>
              <a:gd name="connsiteX0-5" fmla="*/ 0 w 867905"/>
              <a:gd name="connsiteY0-6" fmla="*/ 0 h 371959"/>
              <a:gd name="connsiteX1-7" fmla="*/ 867905 w 867905"/>
              <a:gd name="connsiteY1-8" fmla="*/ 371959 h 371959"/>
              <a:gd name="connsiteX0-9" fmla="*/ 0 w 867905"/>
              <a:gd name="connsiteY0-10" fmla="*/ 0 h 371959"/>
              <a:gd name="connsiteX1-11" fmla="*/ 867905 w 867905"/>
              <a:gd name="connsiteY1-12" fmla="*/ 371959 h 371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/>
          <p:cNvCxnSpPr/>
          <p:nvPr/>
        </p:nvCxnSpPr>
        <p:spPr>
          <a:xfrm flipV="1">
            <a:off x="713180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225500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07071" y="155758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-1" fmla="*/ 968644 w 968644"/>
              <a:gd name="connsiteY0-2" fmla="*/ 759417 h 759417"/>
              <a:gd name="connsiteX1-3" fmla="*/ 0 w 968644"/>
              <a:gd name="connsiteY1-4" fmla="*/ 0 h 759417"/>
              <a:gd name="connsiteX0-5" fmla="*/ 968644 w 968644"/>
              <a:gd name="connsiteY0-6" fmla="*/ 759417 h 759417"/>
              <a:gd name="connsiteX1-7" fmla="*/ 0 w 968644"/>
              <a:gd name="connsiteY1-8" fmla="*/ 0 h 759417"/>
              <a:gd name="connsiteX0-9" fmla="*/ 968644 w 968644"/>
              <a:gd name="connsiteY0-10" fmla="*/ 759417 h 759417"/>
              <a:gd name="connsiteX1-11" fmla="*/ 0 w 968644"/>
              <a:gd name="connsiteY1-12" fmla="*/ 0 h 759417"/>
              <a:gd name="connsiteX0-13" fmla="*/ 968644 w 968644"/>
              <a:gd name="connsiteY0-14" fmla="*/ 759417 h 759417"/>
              <a:gd name="connsiteX1-15" fmla="*/ 0 w 968644"/>
              <a:gd name="connsiteY1-16" fmla="*/ 0 h 759417"/>
              <a:gd name="connsiteX0-17" fmla="*/ 968644 w 968644"/>
              <a:gd name="connsiteY0-18" fmla="*/ 759417 h 759417"/>
              <a:gd name="connsiteX1-19" fmla="*/ 0 w 968644"/>
              <a:gd name="connsiteY1-20" fmla="*/ 0 h 759417"/>
              <a:gd name="connsiteX0-21" fmla="*/ 922149 w 922149"/>
              <a:gd name="connsiteY0-22" fmla="*/ 1022888 h 1022888"/>
              <a:gd name="connsiteX1-23" fmla="*/ 0 w 922149"/>
              <a:gd name="connsiteY1-24" fmla="*/ 0 h 1022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8425" y="180072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shl</a:t>
            </a:r>
            <a:endParaRPr lang="en-US" sz="14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905000" y="42672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cmp</a:t>
            </a:r>
            <a:endParaRPr lang="en-US" sz="1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590799"/>
          </a:xfrm>
        </p:spPr>
        <p:txBody>
          <a:bodyPr/>
          <a:lstStyle/>
          <a:p>
            <a:r>
              <a:rPr lang="zh-CN" altLang="en-US" dirty="0" smtClean="0"/>
              <a:t>当客户端请求到达时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查找未被选</a:t>
            </a:r>
            <a:r>
              <a:rPr lang="zh-CN" altLang="en-US" dirty="0" smtClean="0"/>
              <a:t>定</a:t>
            </a:r>
            <a:r>
              <a:rPr lang="en-US" dirty="0" smtClean="0"/>
              <a:t>的第一个日志</a:t>
            </a:r>
            <a:r>
              <a:rPr lang="zh-CN" altLang="en-US" dirty="0" smtClean="0"/>
              <a:t>记录</a:t>
            </a:r>
            <a:endParaRPr lang="en-US" dirty="0" smtClean="0"/>
          </a:p>
          <a:p>
            <a:pPr lvl="1"/>
            <a:r>
              <a:rPr lang="en-US"/>
              <a:t>针对此索引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index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en-US"/>
              <a:t>，运行基础 Paxos </a:t>
            </a:r>
            <a:r>
              <a:rPr lang="zh-CN" altLang="en-US"/>
              <a:t>以</a:t>
            </a:r>
            <a:r>
              <a:rPr lang="en-US"/>
              <a:t>提议客户端</a:t>
            </a:r>
            <a:r>
              <a:rPr lang="zh-CN" altLang="en-US"/>
              <a:t>的</a:t>
            </a:r>
            <a:r>
              <a:rPr lang="en-US"/>
              <a:t>命令</a:t>
            </a:r>
            <a:endParaRPr lang="en-US"/>
          </a:p>
          <a:p>
            <a:pPr lvl="1"/>
            <a:r>
              <a:rPr lang="en-US"/>
              <a:t>Prepare </a:t>
            </a:r>
            <a:r>
              <a:rPr lang="zh-CN" altLang="en-US"/>
              <a:t>响应</a:t>
            </a:r>
            <a:r>
              <a:rPr lang="en-US"/>
              <a:t>是否返回acceptedValue</a:t>
            </a:r>
            <a:r>
              <a:rPr lang="en-US" dirty="0"/>
              <a:t>?</a:t>
            </a:r>
            <a:endParaRPr lang="en-US" dirty="0"/>
          </a:p>
          <a:p>
            <a:pPr lvl="2"/>
            <a:r>
              <a:rPr lang="en-US" dirty="0"/>
              <a:t>Yes: </a:t>
            </a:r>
            <a:r>
              <a:rPr lang="en-US"/>
              <a:t>完成选定acceptedValue，并重新开始</a:t>
            </a:r>
            <a:endParaRPr lang="en-US"/>
          </a:p>
          <a:p>
            <a:pPr lvl="2"/>
            <a:r>
              <a:rPr lang="en-US" dirty="0"/>
              <a:t>No: 选</a:t>
            </a:r>
            <a:r>
              <a:rPr lang="zh-CN" altLang="en-US" dirty="0"/>
              <a:t>定</a:t>
            </a:r>
            <a:r>
              <a:rPr lang="en-US" dirty="0"/>
              <a:t>客户的命令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使用Paxos实现分布式日志复制同步</a:t>
            </a:r>
            <a:br>
              <a:rPr lang="en-US" dirty="0" smtClean="0"/>
            </a:br>
            <a:r>
              <a:rPr lang="en-US" dirty="0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选择日志记录</a:t>
            </a:r>
            <a:endParaRPr lang="zh-CN" altLang="en-US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9906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14478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8194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cmp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32766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990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1447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905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3622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819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276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3733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457200" y="43419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50" name="Rectangle 49"/>
          <p:cNvSpPr/>
          <p:nvPr/>
        </p:nvSpPr>
        <p:spPr>
          <a:xfrm>
            <a:off x="23622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sub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9906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14478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32766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457200" y="49515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/>
              <a:t>2</a:t>
            </a:r>
            <a:endParaRPr lang="en-US" sz="2000" baseline="-250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cmp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9906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14478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32766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457200" y="55611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/>
              <a:t>3</a:t>
            </a:r>
            <a:endParaRPr lang="en-US" sz="2000" baseline="-25000" dirty="0"/>
          </a:p>
        </p:txBody>
      </p:sp>
      <p:sp>
        <p:nvSpPr>
          <p:cNvPr id="61" name="Rectangle 60"/>
          <p:cNvSpPr/>
          <p:nvPr/>
        </p:nvSpPr>
        <p:spPr>
          <a:xfrm>
            <a:off x="65532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cmp</a:t>
            </a:r>
            <a:endParaRPr lang="en-US" sz="1600" dirty="0"/>
          </a:p>
        </p:txBody>
      </p:sp>
      <p:sp>
        <p:nvSpPr>
          <p:cNvPr id="62" name="Rectangle 61"/>
          <p:cNvSpPr/>
          <p:nvPr/>
        </p:nvSpPr>
        <p:spPr>
          <a:xfrm>
            <a:off x="56388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60960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  <a:endParaRPr lang="en-US" sz="1600" dirty="0"/>
          </a:p>
        </p:txBody>
      </p:sp>
      <p:sp>
        <p:nvSpPr>
          <p:cNvPr id="64" name="Rectangle 63"/>
          <p:cNvSpPr/>
          <p:nvPr/>
        </p:nvSpPr>
        <p:spPr>
          <a:xfrm>
            <a:off x="74676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 smtClean="0"/>
              <a:t>shl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79248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5638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6096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65532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7010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7467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7924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382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105400" y="43419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76" name="Rectangle 75"/>
          <p:cNvSpPr/>
          <p:nvPr/>
        </p:nvSpPr>
        <p:spPr>
          <a:xfrm>
            <a:off x="70104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sub</a:t>
            </a:r>
            <a:endParaRPr lang="en-US" sz="1600" dirty="0"/>
          </a:p>
        </p:txBody>
      </p:sp>
      <p:sp>
        <p:nvSpPr>
          <p:cNvPr id="77" name="Rectangle 76"/>
          <p:cNvSpPr/>
          <p:nvPr/>
        </p:nvSpPr>
        <p:spPr>
          <a:xfrm>
            <a:off x="56388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60960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79248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5105400" y="49515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/>
              <a:t>2</a:t>
            </a:r>
            <a:endParaRPr lang="en-US" sz="2000" baseline="-25000" dirty="0"/>
          </a:p>
        </p:txBody>
      </p:sp>
      <p:sp>
        <p:nvSpPr>
          <p:cNvPr id="81" name="Rectangle 80"/>
          <p:cNvSpPr/>
          <p:nvPr/>
        </p:nvSpPr>
        <p:spPr>
          <a:xfrm>
            <a:off x="65532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cmp</a:t>
            </a:r>
            <a:endParaRPr lang="en-US" sz="1600" dirty="0"/>
          </a:p>
        </p:txBody>
      </p:sp>
      <p:sp>
        <p:nvSpPr>
          <p:cNvPr id="82" name="Rectangle 81"/>
          <p:cNvSpPr/>
          <p:nvPr/>
        </p:nvSpPr>
        <p:spPr>
          <a:xfrm>
            <a:off x="56388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83" name="Rectangle 82"/>
          <p:cNvSpPr/>
          <p:nvPr/>
        </p:nvSpPr>
        <p:spPr>
          <a:xfrm>
            <a:off x="60960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  <a:endParaRPr lang="en-US" sz="1600" dirty="0"/>
          </a:p>
        </p:txBody>
      </p:sp>
      <p:sp>
        <p:nvSpPr>
          <p:cNvPr id="84" name="Rectangle 83"/>
          <p:cNvSpPr/>
          <p:nvPr/>
        </p:nvSpPr>
        <p:spPr>
          <a:xfrm>
            <a:off x="79248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5105400" y="55611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/>
              <a:t>3</a:t>
            </a:r>
            <a:endParaRPr lang="en-US" sz="2000" baseline="-25000" dirty="0"/>
          </a:p>
        </p:txBody>
      </p:sp>
      <p:sp>
        <p:nvSpPr>
          <p:cNvPr id="87" name="Right Arrow 86"/>
          <p:cNvSpPr/>
          <p:nvPr/>
        </p:nvSpPr>
        <p:spPr>
          <a:xfrm>
            <a:off x="4191000" y="4876800"/>
            <a:ext cx="762000" cy="533400"/>
          </a:xfrm>
          <a:prstGeom prst="rightArrow">
            <a:avLst>
              <a:gd name="adj1" fmla="val 50000"/>
              <a:gd name="adj2" fmla="val 68947"/>
            </a:avLst>
          </a:prstGeom>
          <a:solidFill>
            <a:srgbClr val="BFFFBF"/>
          </a:solidFill>
          <a:ln w="19050">
            <a:solidFill>
              <a:srgbClr val="007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1" name="Freeform 90"/>
          <p:cNvSpPr/>
          <p:nvPr/>
        </p:nvSpPr>
        <p:spPr>
          <a:xfrm>
            <a:off x="6169794" y="1857676"/>
            <a:ext cx="2473692" cy="1106905"/>
          </a:xfrm>
          <a:custGeom>
            <a:avLst/>
            <a:gdLst>
              <a:gd name="connsiteX0" fmla="*/ 1010652 w 2473692"/>
              <a:gd name="connsiteY0" fmla="*/ 1068404 h 1068404"/>
              <a:gd name="connsiteX1" fmla="*/ 2473692 w 2473692"/>
              <a:gd name="connsiteY1" fmla="*/ 1068404 h 1068404"/>
              <a:gd name="connsiteX2" fmla="*/ 2473692 w 2473692"/>
              <a:gd name="connsiteY2" fmla="*/ 0 h 1068404"/>
              <a:gd name="connsiteX3" fmla="*/ 0 w 2473692"/>
              <a:gd name="connsiteY3" fmla="*/ 0 h 106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3692" h="1068404">
                <a:moveTo>
                  <a:pt x="1010652" y="1068404"/>
                </a:moveTo>
                <a:lnTo>
                  <a:pt x="2473692" y="1068404"/>
                </a:lnTo>
                <a:lnTo>
                  <a:pt x="2473692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4"/>
            </a:solidFill>
            <a:prstDash val="sysDot"/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553200" y="4876800"/>
            <a:ext cx="457200" cy="457200"/>
          </a:xfrm>
          <a:prstGeom prst="rect">
            <a:avLst/>
          </a:prstGeom>
          <a:solidFill>
            <a:srgbClr val="BFFFB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cmp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010400" y="4267200"/>
            <a:ext cx="457200" cy="457200"/>
          </a:xfrm>
          <a:prstGeom prst="rect">
            <a:avLst/>
          </a:prstGeom>
          <a:solidFill>
            <a:srgbClr val="BFFFBF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sub</a:t>
            </a:r>
            <a:endParaRPr lang="en-US" sz="1600" dirty="0"/>
          </a:p>
        </p:txBody>
      </p:sp>
      <p:sp>
        <p:nvSpPr>
          <p:cNvPr id="94" name="Rectangle 93"/>
          <p:cNvSpPr/>
          <p:nvPr/>
        </p:nvSpPr>
        <p:spPr>
          <a:xfrm>
            <a:off x="7467600" y="4267200"/>
            <a:ext cx="457200" cy="457200"/>
          </a:xfrm>
          <a:prstGeom prst="rect">
            <a:avLst/>
          </a:prstGeom>
          <a:solidFill>
            <a:srgbClr val="BFFFBF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95" name="Rectangle 94"/>
          <p:cNvSpPr/>
          <p:nvPr/>
        </p:nvSpPr>
        <p:spPr>
          <a:xfrm>
            <a:off x="7467600" y="4876800"/>
            <a:ext cx="457200" cy="457200"/>
          </a:xfrm>
          <a:prstGeom prst="rect">
            <a:avLst/>
          </a:prstGeom>
          <a:solidFill>
            <a:srgbClr val="BFFFB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609600" y="3505200"/>
            <a:ext cx="457200" cy="304800"/>
          </a:xfrm>
          <a:prstGeom prst="roundRect">
            <a:avLst/>
          </a:prstGeom>
          <a:solidFill>
            <a:srgbClr val="D1B2E8"/>
          </a:solidFill>
          <a:ln w="19050">
            <a:solidFill>
              <a:srgbClr val="5725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98" name="Freeform 97"/>
          <p:cNvSpPr/>
          <p:nvPr/>
        </p:nvSpPr>
        <p:spPr>
          <a:xfrm>
            <a:off x="192438" y="3667225"/>
            <a:ext cx="365825" cy="837399"/>
          </a:xfrm>
          <a:custGeom>
            <a:avLst/>
            <a:gdLst>
              <a:gd name="connsiteX0" fmla="*/ 0 w 96252"/>
              <a:gd name="connsiteY0" fmla="*/ 0 h 596766"/>
              <a:gd name="connsiteX1" fmla="*/ 96252 w 96252"/>
              <a:gd name="connsiteY1" fmla="*/ 596766 h 596766"/>
              <a:gd name="connsiteX0-1" fmla="*/ 38587 w 52162"/>
              <a:gd name="connsiteY0-2" fmla="*/ 0 h 827772"/>
              <a:gd name="connsiteX1-3" fmla="*/ 86 w 52162"/>
              <a:gd name="connsiteY1-4" fmla="*/ 827772 h 827772"/>
              <a:gd name="connsiteX0-5" fmla="*/ 174684 w 174684"/>
              <a:gd name="connsiteY0-6" fmla="*/ 0 h 827772"/>
              <a:gd name="connsiteX1-7" fmla="*/ 136183 w 174684"/>
              <a:gd name="connsiteY1-8" fmla="*/ 827772 h 827772"/>
              <a:gd name="connsiteX0-9" fmla="*/ 307611 w 307611"/>
              <a:gd name="connsiteY0-10" fmla="*/ 0 h 827774"/>
              <a:gd name="connsiteX1-11" fmla="*/ 269110 w 307611"/>
              <a:gd name="connsiteY1-12" fmla="*/ 827772 h 827774"/>
              <a:gd name="connsiteX0-13" fmla="*/ 345908 w 345908"/>
              <a:gd name="connsiteY0-14" fmla="*/ 0 h 827774"/>
              <a:gd name="connsiteX1-15" fmla="*/ 307407 w 345908"/>
              <a:gd name="connsiteY1-16" fmla="*/ 827772 h 827774"/>
              <a:gd name="connsiteX0-17" fmla="*/ 365825 w 365825"/>
              <a:gd name="connsiteY0-18" fmla="*/ 0 h 837399"/>
              <a:gd name="connsiteX1-19" fmla="*/ 288823 w 365825"/>
              <a:gd name="connsiteY1-20" fmla="*/ 837397 h 8373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65825" h="837399">
                <a:moveTo>
                  <a:pt x="365825" y="0"/>
                </a:moveTo>
                <a:cubicBezTo>
                  <a:pt x="-107417" y="802"/>
                  <a:pt x="-109021" y="839002"/>
                  <a:pt x="288823" y="837397"/>
                </a:cubicBezTo>
              </a:path>
            </a:pathLst>
          </a:custGeom>
          <a:noFill/>
          <a:ln>
            <a:solidFill>
              <a:srgbClr val="57257D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4249624" y="350520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4"/>
                </a:solidFill>
              </a:rPr>
              <a:t>已知被选定的日志记录</a:t>
            </a:r>
            <a:endParaRPr lang="zh-CN" altLang="en-US" dirty="0" smtClean="0">
              <a:solidFill>
                <a:schemeClr val="accent4"/>
              </a:solidFill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1309036" y="3696101"/>
            <a:ext cx="2945330" cy="519764"/>
          </a:xfrm>
          <a:custGeom>
            <a:avLst/>
            <a:gdLst>
              <a:gd name="connsiteX0" fmla="*/ 2945330 w 2945330"/>
              <a:gd name="connsiteY0" fmla="*/ 0 h 519764"/>
              <a:gd name="connsiteX1" fmla="*/ 0 w 2945330"/>
              <a:gd name="connsiteY1" fmla="*/ 519764 h 519764"/>
              <a:gd name="connsiteX0-1" fmla="*/ 2945330 w 2945330"/>
              <a:gd name="connsiteY0-2" fmla="*/ 0 h 519764"/>
              <a:gd name="connsiteX1-3" fmla="*/ 0 w 2945330"/>
              <a:gd name="connsiteY1-4" fmla="*/ 519764 h 519764"/>
              <a:gd name="connsiteX0-5" fmla="*/ 2945330 w 2945330"/>
              <a:gd name="connsiteY0-6" fmla="*/ 0 h 519764"/>
              <a:gd name="connsiteX1-7" fmla="*/ 0 w 2945330"/>
              <a:gd name="connsiteY1-8" fmla="*/ 519764 h 519764"/>
              <a:gd name="connsiteX0-9" fmla="*/ 2945330 w 2945330"/>
              <a:gd name="connsiteY0-10" fmla="*/ 0 h 519764"/>
              <a:gd name="connsiteX1-11" fmla="*/ 0 w 2945330"/>
              <a:gd name="connsiteY1-12" fmla="*/ 519764 h 519764"/>
              <a:gd name="connsiteX0-13" fmla="*/ 2945330 w 2945330"/>
              <a:gd name="connsiteY0-14" fmla="*/ 0 h 519764"/>
              <a:gd name="connsiteX1-15" fmla="*/ 0 w 2945330"/>
              <a:gd name="connsiteY1-16" fmla="*/ 519764 h 5197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945330" h="519764">
                <a:moveTo>
                  <a:pt x="2945330" y="0"/>
                </a:moveTo>
                <a:cubicBezTo>
                  <a:pt x="625642" y="9626"/>
                  <a:pt x="394635" y="19251"/>
                  <a:pt x="0" y="519764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1819175" y="3686476"/>
            <a:ext cx="2444817" cy="519764"/>
          </a:xfrm>
          <a:custGeom>
            <a:avLst/>
            <a:gdLst>
              <a:gd name="connsiteX0" fmla="*/ 2444817 w 2444817"/>
              <a:gd name="connsiteY0" fmla="*/ 0 h 519764"/>
              <a:gd name="connsiteX1" fmla="*/ 0 w 2444817"/>
              <a:gd name="connsiteY1" fmla="*/ 519764 h 519764"/>
              <a:gd name="connsiteX0-1" fmla="*/ 2444817 w 2444817"/>
              <a:gd name="connsiteY0-2" fmla="*/ 0 h 519764"/>
              <a:gd name="connsiteX1-3" fmla="*/ 0 w 2444817"/>
              <a:gd name="connsiteY1-4" fmla="*/ 519764 h 519764"/>
              <a:gd name="connsiteX0-5" fmla="*/ 2444817 w 2444817"/>
              <a:gd name="connsiteY0-6" fmla="*/ 0 h 519764"/>
              <a:gd name="connsiteX1-7" fmla="*/ 0 w 2444817"/>
              <a:gd name="connsiteY1-8" fmla="*/ 519764 h 519764"/>
              <a:gd name="connsiteX0-9" fmla="*/ 2444817 w 2444817"/>
              <a:gd name="connsiteY0-10" fmla="*/ 0 h 519764"/>
              <a:gd name="connsiteX1-11" fmla="*/ 0 w 2444817"/>
              <a:gd name="connsiteY1-12" fmla="*/ 519764 h 5197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444817" h="519764">
                <a:moveTo>
                  <a:pt x="2444817" y="0"/>
                </a:moveTo>
                <a:cubicBezTo>
                  <a:pt x="1439779" y="20052"/>
                  <a:pt x="319238" y="11229"/>
                  <a:pt x="0" y="519764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3647975" y="3696103"/>
            <a:ext cx="606391" cy="510138"/>
          </a:xfrm>
          <a:custGeom>
            <a:avLst/>
            <a:gdLst>
              <a:gd name="connsiteX0" fmla="*/ 616017 w 616017"/>
              <a:gd name="connsiteY0" fmla="*/ 0 h 529389"/>
              <a:gd name="connsiteX1" fmla="*/ 0 w 616017"/>
              <a:gd name="connsiteY1" fmla="*/ 529389 h 529389"/>
              <a:gd name="connsiteX0-1" fmla="*/ 616017 w 616017"/>
              <a:gd name="connsiteY0-2" fmla="*/ 0 h 529389"/>
              <a:gd name="connsiteX1-3" fmla="*/ 0 w 616017"/>
              <a:gd name="connsiteY1-4" fmla="*/ 529389 h 529389"/>
              <a:gd name="connsiteX0-5" fmla="*/ 616017 w 616017"/>
              <a:gd name="connsiteY0-6" fmla="*/ 0 h 529389"/>
              <a:gd name="connsiteX1-7" fmla="*/ 0 w 616017"/>
              <a:gd name="connsiteY1-8" fmla="*/ 529389 h 529389"/>
              <a:gd name="connsiteX0-9" fmla="*/ 606391 w 606391"/>
              <a:gd name="connsiteY0-10" fmla="*/ 0 h 510138"/>
              <a:gd name="connsiteX1-11" fmla="*/ 0 w 606391"/>
              <a:gd name="connsiteY1-12" fmla="*/ 510138 h 510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606391" h="510138">
                <a:moveTo>
                  <a:pt x="606391" y="0"/>
                </a:moveTo>
                <a:cubicBezTo>
                  <a:pt x="314424" y="12833"/>
                  <a:pt x="157212" y="218171"/>
                  <a:pt x="0" y="510138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447800" y="5943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Logs Before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096000" y="594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Logs After</a:t>
            </a:r>
            <a:endParaRPr 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服务器可以同时处理多个客户端请求: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为每个请求选择不同的日志记录</a:t>
            </a:r>
            <a:endParaRPr lang="en-US" dirty="0" smtClean="0"/>
          </a:p>
          <a:p>
            <a:r>
              <a:rPr lang="en-US" dirty="0" smtClean="0"/>
              <a:t>必须按日志顺序将命令应用于状态机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选择日志记录</a:t>
            </a:r>
            <a:r>
              <a:rPr lang="en-US" dirty="0" smtClean="0"/>
              <a:t>, </a:t>
            </a:r>
            <a:r>
              <a:rPr lang="zh-CN" altLang="en-US" dirty="0" smtClean="0"/>
              <a:t>续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使用基础 Paxos效率很低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对于多个并发提议者，可能会发生</a:t>
            </a:r>
            <a:r>
              <a:rPr lang="zh-CN" altLang="en-US" kern="1200" dirty="0" smtClean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+mn-cs"/>
              </a:rPr>
              <a:t>冲突</a:t>
            </a:r>
            <a:r>
              <a:rPr lang="en-US" dirty="0" smtClean="0"/>
              <a:t>和重新</a:t>
            </a:r>
            <a:r>
              <a:rPr lang="zh-CN" altLang="en-US" dirty="0" smtClean="0"/>
              <a:t>开始</a:t>
            </a:r>
            <a:r>
              <a:rPr lang="en-US" dirty="0" smtClean="0"/>
              <a:t>（更高负载 → 更多冲突）</a:t>
            </a:r>
            <a:endParaRPr lang="en-US" dirty="0" smtClean="0"/>
          </a:p>
          <a:p>
            <a:pPr lvl="1"/>
            <a:r>
              <a:rPr lang="en-US" dirty="0" smtClean="0"/>
              <a:t>对于每个值的选定都需要</a:t>
            </a:r>
            <a:r>
              <a:rPr lang="zh-CN" altLang="en-US" kern="1200" dirty="0" smtClean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+mn-cs"/>
              </a:rPr>
              <a:t>2轮</a:t>
            </a:r>
            <a:r>
              <a:rPr lang="en-US" dirty="0" smtClean="0"/>
              <a:t>的RPC调用 (Prepare, Accept)</a:t>
            </a:r>
            <a:endParaRPr lang="en-US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/>
                </a:solidFill>
              </a:rPr>
              <a:t>解决方法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  <a:endParaRPr lang="en-US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选举出一个</a:t>
            </a:r>
            <a:r>
              <a:rPr lang="en-US" altLang="zh-CN" dirty="0" smtClean="0"/>
              <a:t>leader</a:t>
            </a:r>
            <a:endParaRPr lang="en-US" dirty="0" smtClean="0"/>
          </a:p>
          <a:p>
            <a:pPr lvl="1"/>
            <a:r>
              <a:rPr lang="en-US" dirty="0" smtClean="0"/>
              <a:t>在任何给定时间，只有一个服务器充当Proposer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+mn-ea"/>
              </a:rPr>
              <a:t>减少</a:t>
            </a:r>
            <a:r>
              <a:rPr lang="zh-CN" altLang="en-US" dirty="0" smtClean="0">
                <a:sym typeface="+mn-ea"/>
              </a:rPr>
              <a:t>大多数</a:t>
            </a:r>
            <a:r>
              <a:rPr lang="en-US" dirty="0" smtClean="0">
                <a:sym typeface="+mn-ea"/>
              </a:rPr>
              <a:t>准备（Prepare）的 RPC 请求</a:t>
            </a:r>
            <a:endParaRPr lang="en-US" dirty="0" smtClean="0"/>
          </a:p>
          <a:p>
            <a:pPr lvl="1"/>
            <a:r>
              <a:rPr lang="en-US" dirty="0" smtClean="0"/>
              <a:t>为整个日志只执行一次Prepare（不是每</a:t>
            </a:r>
            <a:r>
              <a:rPr lang="zh-CN" altLang="en-US" dirty="0" smtClean="0"/>
              <a:t>个</a:t>
            </a:r>
            <a:r>
              <a:rPr lang="en-US" dirty="0" smtClean="0"/>
              <a:t>日志记录执行一次）</a:t>
            </a:r>
            <a:endParaRPr lang="en-US" dirty="0" smtClean="0"/>
          </a:p>
          <a:p>
            <a:pPr lvl="1"/>
            <a:r>
              <a:rPr lang="en-US" dirty="0" smtClean="0"/>
              <a:t>大多数日志记录可以在一轮RPC中被选定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提高效率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tx2"/>
                </a:solidFill>
              </a:rPr>
              <a:t>Lamport提供的一个简单方法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让具有最高ID的服务器充当</a:t>
            </a:r>
            <a:r>
              <a:rPr lang="en-US" altLang="zh-CN" dirty="0" smtClean="0">
                <a:sym typeface="+mn-ea"/>
              </a:rPr>
              <a:t>leader</a:t>
            </a:r>
            <a:endParaRPr lang="en-US" dirty="0" smtClean="0"/>
          </a:p>
          <a:p>
            <a:r>
              <a:rPr lang="en-US" smtClean="0"/>
              <a:t>每个服务器每 T ms向</a:t>
            </a:r>
            <a:r>
              <a:rPr lang="en-US" smtClean="0">
                <a:sym typeface="+mn-ea"/>
              </a:rPr>
              <a:t>其他</a:t>
            </a:r>
            <a:r>
              <a:rPr lang="en-US" smtClean="0"/>
              <a:t>每个服务器发送一个心跳消息</a:t>
            </a:r>
            <a:endParaRPr lang="en-US" smtClean="0"/>
          </a:p>
          <a:p>
            <a:r>
              <a:rPr lang="en-US" smtClean="0"/>
              <a:t>如果服务器在最近 2T 毫秒内没有从具有更高ID的服务器接收到心跳消息，则它将充当</a:t>
            </a:r>
            <a:r>
              <a:rPr lang="en-US" altLang="zh-CN" dirty="0" smtClean="0">
                <a:sym typeface="+mn-ea"/>
              </a:rPr>
              <a:t>leader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zh-CN" altLang="en-US" dirty="0" smtClean="0"/>
              <a:t>接受来自客户端的请求</a:t>
            </a:r>
            <a:endParaRPr lang="en-US" dirty="0" smtClean="0"/>
          </a:p>
          <a:p>
            <a:pPr lvl="1"/>
            <a:r>
              <a:rPr lang="zh-CN" altLang="en-US" dirty="0" smtClean="0"/>
              <a:t>充当</a:t>
            </a:r>
            <a:r>
              <a:rPr lang="en-US" dirty="0" smtClean="0"/>
              <a:t> Proposer </a:t>
            </a:r>
            <a:r>
              <a:rPr lang="zh-CN" altLang="en-US" dirty="0" smtClean="0"/>
              <a:t>和</a:t>
            </a:r>
            <a:r>
              <a:rPr lang="en-US" dirty="0" smtClean="0"/>
              <a:t> Acceptor</a:t>
            </a:r>
            <a:endParaRPr lang="en-US" dirty="0" smtClean="0"/>
          </a:p>
          <a:p>
            <a:r>
              <a:rPr lang="zh-CN" altLang="en-US" dirty="0" smtClean="0"/>
              <a:t>如果服务器不是</a:t>
            </a:r>
            <a:r>
              <a:rPr lang="en-US" altLang="zh-CN" dirty="0" smtClean="0"/>
              <a:t>leader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zh-CN" altLang="en-US" dirty="0" smtClean="0"/>
              <a:t>拒绝客户端的请求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zh-CN" altLang="en-US" dirty="0" smtClean="0"/>
              <a:t>重定向到</a:t>
            </a:r>
            <a:r>
              <a:rPr lang="en-US" altLang="zh-CN" dirty="0" smtClean="0"/>
              <a:t>leader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endParaRPr lang="en-US" dirty="0" smtClean="0"/>
          </a:p>
          <a:p>
            <a:pPr lvl="1"/>
            <a:r>
              <a:rPr lang="zh-CN" altLang="en-US" dirty="0" smtClean="0">
                <a:sym typeface="+mn-ea"/>
              </a:rPr>
              <a:t>仅充当</a:t>
            </a:r>
            <a:r>
              <a:rPr lang="en-US" dirty="0" smtClean="0">
                <a:sym typeface="+mn-ea"/>
              </a:rPr>
              <a:t> Acceptor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领导者选举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为什么需要Prepare?</a:t>
            </a:r>
            <a:endParaRPr lang="en-US" dirty="0" smtClean="0"/>
          </a:p>
          <a:p>
            <a:pPr lvl="1"/>
            <a:r>
              <a:rPr lang="en-US" dirty="0" smtClean="0"/>
              <a:t>阻止旧</a:t>
            </a:r>
            <a:r>
              <a:rPr lang="zh-CN" altLang="en-US" dirty="0" smtClean="0"/>
              <a:t>提议</a:t>
            </a:r>
            <a:endParaRPr lang="en-US" dirty="0" smtClean="0"/>
          </a:p>
          <a:p>
            <a:pPr lvl="2"/>
            <a:r>
              <a:rPr lang="zh-CN" altLang="en-US" dirty="0" smtClean="0"/>
              <a:t>使</a:t>
            </a:r>
            <a:r>
              <a:rPr lang="en-US" dirty="0" smtClean="0"/>
              <a:t>提议编号指</a:t>
            </a:r>
            <a:r>
              <a:rPr lang="zh-CN" altLang="en-US" dirty="0" smtClean="0"/>
              <a:t>向</a:t>
            </a:r>
            <a:r>
              <a:rPr lang="en-US" dirty="0" err="1" smtClean="0">
                <a:solidFill>
                  <a:schemeClr val="accent4"/>
                </a:solidFill>
                <a:cs typeface="+mn-ea"/>
              </a:rPr>
              <a:t>整个日志</a:t>
            </a:r>
            <a:r>
              <a:rPr lang="en-US" dirty="0" smtClean="0"/>
              <a:t>，而不仅仅是一个</a:t>
            </a:r>
            <a:r>
              <a:rPr lang="zh-CN" altLang="en-US" dirty="0" smtClean="0"/>
              <a:t>日志记录</a:t>
            </a:r>
            <a:endParaRPr lang="en-US" dirty="0" smtClean="0"/>
          </a:p>
          <a:p>
            <a:pPr lvl="1"/>
            <a:r>
              <a:rPr lang="en-US" dirty="0" smtClean="0"/>
              <a:t>找出（可能）选定的值</a:t>
            </a:r>
            <a:endParaRPr lang="en-US" dirty="0" smtClean="0"/>
          </a:p>
          <a:p>
            <a:pPr lvl="2"/>
            <a:r>
              <a:rPr lang="en-US" dirty="0" smtClean="0"/>
              <a:t>返回当前日志记录接受的最高提议</a:t>
            </a:r>
            <a:endParaRPr lang="en-US" dirty="0" smtClean="0"/>
          </a:p>
          <a:p>
            <a:pPr lvl="2"/>
            <a:r>
              <a:rPr lang="en-US" smtClean="0"/>
              <a:t>同样返回</a:t>
            </a:r>
            <a:r>
              <a:rPr lang="en-US" dirty="0" err="1" smtClean="0">
                <a:solidFill>
                  <a:schemeClr val="accent4"/>
                </a:solidFill>
                <a:cs typeface="+mn-ea"/>
              </a:rPr>
              <a:t>noMoreAccepted</a:t>
            </a:r>
            <a:r>
              <a:rPr lang="en-US" smtClean="0"/>
              <a:t>：除了当前日志记录之外，之后的任何日志记录都未接受任何提议</a:t>
            </a:r>
            <a:endParaRPr lang="en-US" smtClean="0"/>
          </a:p>
          <a:p>
            <a:r>
              <a:rPr lang="en-US" smtClean="0"/>
              <a:t>如果接受者以noMoreAccepted响应Prepare，则</a:t>
            </a:r>
            <a:r>
              <a:rPr lang="zh-CN" altLang="en-US" smtClean="0">
                <a:ea typeface="宋体" panose="02010600030101010101" pitchFamily="2" charset="-122"/>
              </a:rPr>
              <a:t>忽略</a:t>
            </a:r>
            <a:r>
              <a:rPr lang="en-US" smtClean="0"/>
              <a:t>该接收者将来的Prepares请求（直到Accept</a:t>
            </a:r>
            <a:r>
              <a:rPr lang="zh-CN" altLang="en-US" smtClean="0">
                <a:ea typeface="宋体" panose="02010600030101010101" pitchFamily="2" charset="-122"/>
              </a:rPr>
              <a:t>请求</a:t>
            </a:r>
            <a:r>
              <a:rPr lang="en-US" smtClean="0"/>
              <a:t>被拒绝）</a:t>
            </a:r>
            <a:endParaRPr lang="en-US" smtClean="0"/>
          </a:p>
          <a:p>
            <a:r>
              <a:rPr lang="en-US" smtClean="0"/>
              <a:t>一旦leader从大多数接受者那里收到noMoreAccepted，就不</a:t>
            </a:r>
            <a:r>
              <a:rPr lang="zh-CN" altLang="en-US" smtClean="0">
                <a:ea typeface="宋体" panose="02010600030101010101" pitchFamily="2" charset="-122"/>
              </a:rPr>
              <a:t>再</a:t>
            </a:r>
            <a:r>
              <a:rPr lang="en-US" smtClean="0"/>
              <a:t>需要Prepare RPC请求</a:t>
            </a:r>
            <a:endParaRPr lang="en-US" smtClean="0"/>
          </a:p>
          <a:p>
            <a:pPr lvl="1"/>
            <a:r>
              <a:rPr lang="en-US" dirty="0">
                <a:solidFill>
                  <a:schemeClr val="accent4"/>
                </a:solidFill>
              </a:rPr>
              <a:t>每个日志记录只需要1轮RPC请求（Accepts请求）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减少准备（Prepare）的 RPC 请求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06963"/>
          </a:xfrm>
        </p:spPr>
        <p:txBody>
          <a:bodyPr/>
          <a:lstStyle/>
          <a:p>
            <a:r>
              <a:rPr lang="en-US" dirty="0" smtClean="0"/>
              <a:t>到目前为止，信息流还不完整:</a:t>
            </a:r>
            <a:endParaRPr lang="en-US" dirty="0" smtClean="0"/>
          </a:p>
          <a:p>
            <a:pPr lvl="1"/>
            <a:r>
              <a:rPr lang="en-US" dirty="0" smtClean="0"/>
              <a:t>日志记录未完全复制（仅大多数）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目标：完全复制</a:t>
            </a:r>
            <a:endParaRPr lang="en-US" dirty="0" smtClean="0">
              <a:solidFill>
                <a:schemeClr val="accent4"/>
              </a:solidFill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当选定</a:t>
            </a:r>
            <a:r>
              <a:rPr lang="en-US" dirty="0" smtClean="0">
                <a:sym typeface="+mn-ea"/>
              </a:rPr>
              <a:t>了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日志记录时，</a:t>
            </a:r>
            <a:r>
              <a:rPr lang="en-US" dirty="0" smtClean="0"/>
              <a:t>只有提议者知道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目标：所有服务器都知道选定了日志记录</a:t>
            </a:r>
            <a:endParaRPr lang="en-US" dirty="0" smtClean="0">
              <a:solidFill>
                <a:schemeClr val="accent4"/>
              </a:solidFill>
            </a:endParaRPr>
          </a:p>
          <a:p>
            <a:r>
              <a:rPr lang="en-US" dirty="0" smtClean="0"/>
              <a:t>解决方案 Part 1/4：继续重试Accept RPC请求，直到所有接受者都响应（在后台执行）</a:t>
            </a:r>
            <a:endParaRPr lang="en-US" dirty="0" smtClean="0"/>
          </a:p>
          <a:p>
            <a:pPr lvl="1"/>
            <a:r>
              <a:rPr lang="en-US" dirty="0" smtClean="0"/>
              <a:t>完全复制大多数</a:t>
            </a:r>
            <a:r>
              <a:rPr lang="zh-CN" altLang="en-US" dirty="0" smtClean="0">
                <a:ea typeface="宋体" panose="02010600030101010101" pitchFamily="2" charset="-122"/>
              </a:rPr>
              <a:t>日志记录</a:t>
            </a:r>
            <a:endParaRPr lang="en-US" dirty="0" smtClean="0"/>
          </a:p>
          <a:p>
            <a:r>
              <a:rPr lang="en-US" dirty="0" smtClean="0"/>
              <a:t>解决方案 Part 2/4：跟踪选中的日志记录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4"/>
                </a:solidFill>
                <a:cs typeface="+mn-ea"/>
              </a:rPr>
              <a:t>标记</a:t>
            </a:r>
            <a:r>
              <a:rPr lang="en-US" dirty="0" smtClean="0"/>
              <a:t>已知被选中的</a:t>
            </a:r>
            <a:r>
              <a:rPr lang="zh-CN" altLang="en-US" dirty="0" smtClean="0">
                <a:ea typeface="宋体" panose="02010600030101010101" pitchFamily="2" charset="-122"/>
              </a:rPr>
              <a:t>日志记录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acceptedProposal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∞</a:t>
            </a:r>
            <a:endParaRPr lang="en-US" dirty="0" smtClean="0"/>
          </a:p>
          <a:p>
            <a:pPr lvl="1"/>
            <a:r>
              <a:rPr lang="en-US" smtClean="0"/>
              <a:t>每个服务器都维护</a:t>
            </a:r>
            <a:r>
              <a:rPr lang="en-US" dirty="0" smtClean="0">
                <a:solidFill>
                  <a:schemeClr val="accent4"/>
                </a:solidFill>
                <a:cs typeface="+mn-ea"/>
              </a:rPr>
              <a:t>firstUnchosenIndex</a:t>
            </a:r>
            <a:r>
              <a:rPr lang="en-US" smtClean="0"/>
              <a:t>：</a:t>
            </a:r>
            <a:r>
              <a:rPr lang="en-US" b="1" smtClean="0"/>
              <a:t>未标记为已选定的最早的日志记录的索引</a:t>
            </a:r>
            <a:endParaRPr lang="en-US" b="1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复制的完整性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666999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解决方案 Part 3/4：</a:t>
            </a:r>
            <a:r>
              <a:rPr lang="en-US" dirty="0" smtClean="0"/>
              <a:t>Proposer告诉Acceptors所选定的日志记录</a:t>
            </a:r>
            <a:endParaRPr lang="en-US" dirty="0" smtClean="0"/>
          </a:p>
          <a:p>
            <a:pPr lvl="1"/>
            <a:r>
              <a:rPr lang="en-US" smtClean="0">
                <a:sym typeface="+mn-ea"/>
              </a:rPr>
              <a:t>Proposer在Accept RPC请求中包含firstUnchosenIndex参数。</a:t>
            </a:r>
            <a:endParaRPr lang="en-US" smtClean="0">
              <a:sym typeface="+mn-ea"/>
            </a:endParaRPr>
          </a:p>
          <a:p>
            <a:pPr lvl="1"/>
            <a:r>
              <a:rPr lang="en-US" smtClean="0"/>
              <a:t>如果满足如下条件，Acceptor标记所有的日志记录i为选定：</a:t>
            </a:r>
            <a:endParaRPr lang="en-US" smtClean="0"/>
          </a:p>
          <a:p>
            <a:pPr lvl="2"/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request.firstUnchosenIndex</a:t>
            </a:r>
            <a:endParaRPr lang="en-US" dirty="0"/>
          </a:p>
          <a:p>
            <a:pPr lvl="2"/>
            <a:r>
              <a:rPr lang="en-US" dirty="0" err="1" smtClean="0"/>
              <a:t>acceptedProposal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== </a:t>
            </a:r>
            <a:r>
              <a:rPr lang="en-US" dirty="0" err="1" smtClean="0"/>
              <a:t>request.proposal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结果：Acceptors会知道大多数选定的日志记录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spcBef>
                <a:spcPts val="420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仍然没有完整的信息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复制的完整性</a:t>
            </a:r>
            <a:r>
              <a:rPr lang="en-US" dirty="0" smtClean="0"/>
              <a:t>, </a:t>
            </a:r>
            <a:r>
              <a:rPr lang="zh-CN" altLang="en-US" dirty="0" smtClean="0"/>
              <a:t>续</a:t>
            </a:r>
            <a:endParaRPr lang="zh-CN" alt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8194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819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276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733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191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105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562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019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77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85800" y="3971945"/>
            <a:ext cx="1143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smtClean="0"/>
              <a:t>log index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91000" y="4267200"/>
            <a:ext cx="457200" cy="457200"/>
          </a:xfrm>
          <a:prstGeom prst="rect">
            <a:avLst/>
          </a:prstGeom>
          <a:solidFill>
            <a:srgbClr val="DCE5F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2.5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32766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37338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46482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5105400" y="42672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3.4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85800" y="4357301"/>
            <a:ext cx="1981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err="1" smtClean="0"/>
              <a:t>acceptedProposal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010400" y="4357301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i="1" dirty="0" smtClean="0">
                <a:solidFill>
                  <a:schemeClr val="accent4"/>
                </a:solidFill>
              </a:rPr>
              <a:t>before Accept</a:t>
            </a:r>
            <a:endParaRPr lang="en-US" i="1" dirty="0">
              <a:solidFill>
                <a:schemeClr val="accent4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00" y="4828401"/>
            <a:ext cx="7848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smtClean="0"/>
              <a:t>...  Accept(proposal = 3.4, index=8, value = v, </a:t>
            </a:r>
            <a:r>
              <a:rPr lang="en-US" dirty="0" err="1" smtClean="0"/>
              <a:t>firstUnchosenIndex</a:t>
            </a:r>
            <a:r>
              <a:rPr lang="en-US" dirty="0" smtClean="0"/>
              <a:t> = 7)  ...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194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>
          <a:xfrm>
            <a:off x="4191000" y="5257800"/>
            <a:ext cx="457200" cy="457200"/>
          </a:xfrm>
          <a:prstGeom prst="rect">
            <a:avLst/>
          </a:prstGeom>
          <a:solidFill>
            <a:srgbClr val="DCE5F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2.5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32766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37338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46482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6019800" y="52578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3.4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010400" y="5347901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i="1" dirty="0" smtClean="0">
                <a:solidFill>
                  <a:schemeClr val="accent4"/>
                </a:solidFill>
              </a:rPr>
              <a:t>after Accept</a:t>
            </a:r>
            <a:endParaRPr lang="en-US" i="1" dirty="0">
              <a:solidFill>
                <a:schemeClr val="accent4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054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  <a:endParaRPr lang="en-US" sz="16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解决方案 Part 4/4：</a:t>
            </a:r>
            <a:r>
              <a:rPr lang="zh-CN" altLang="en-US" dirty="0" smtClean="0">
                <a:sym typeface="+mn-ea"/>
              </a:rPr>
              <a:t>来自旧</a:t>
            </a:r>
            <a:r>
              <a:rPr lang="en-US" altLang="zh-CN" dirty="0" smtClean="0">
                <a:sym typeface="+mn-ea"/>
              </a:rPr>
              <a:t>leaders</a:t>
            </a:r>
            <a:r>
              <a:rPr lang="zh-CN" altLang="en-US" dirty="0" smtClean="0">
                <a:sym typeface="+mn-ea"/>
              </a:rPr>
              <a:t>的日志记录</a:t>
            </a:r>
            <a:endParaRPr lang="en-US" dirty="0" smtClean="0"/>
          </a:p>
          <a:p>
            <a:pPr lvl="1"/>
            <a:r>
              <a:rPr lang="en-US"/>
              <a:t>Acceptor在Accept请求的</a:t>
            </a:r>
            <a:r>
              <a:rPr lang="zh-CN" altLang="en-US"/>
              <a:t>响应</a:t>
            </a:r>
            <a:r>
              <a:rPr lang="en-US"/>
              <a:t>中返回其firstUnchosenIndex</a:t>
            </a:r>
            <a:endParaRPr lang="en-US"/>
          </a:p>
          <a:p>
            <a:pPr lvl="1"/>
            <a:r>
              <a:rPr lang="en-US" smtClean="0"/>
              <a:t>如果Proposer的firstUnchosenIndex 大于上述响应的 firstUnchosenIndex，则Proposer发送</a:t>
            </a:r>
            <a:r>
              <a:rPr lang="en-US" i="1" kern="1200" dirty="0" smtClean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+mn-cs"/>
              </a:rPr>
              <a:t>Success </a:t>
            </a:r>
            <a:r>
              <a:rPr lang="en-US" smtClean="0"/>
              <a:t>RPC（在后台执行）</a:t>
            </a:r>
            <a:endParaRPr lang="en-US" smtClean="0"/>
          </a:p>
          <a:p>
            <a:r>
              <a:rPr lang="en-US" dirty="0" smtClean="0"/>
              <a:t>Success(index, v): 通知</a:t>
            </a:r>
            <a:r>
              <a:rPr lang="en-US">
                <a:sym typeface="+mn-ea"/>
              </a:rPr>
              <a:t>Acceptor</a:t>
            </a:r>
            <a:r>
              <a:rPr lang="en-US" dirty="0" smtClean="0"/>
              <a:t>所</a:t>
            </a:r>
            <a:r>
              <a:rPr lang="zh-CN" altLang="en-US" dirty="0" smtClean="0"/>
              <a:t>选定</a:t>
            </a:r>
            <a:r>
              <a:rPr lang="en-US" dirty="0" smtClean="0"/>
              <a:t>的</a:t>
            </a:r>
            <a:r>
              <a:rPr lang="zh-CN" altLang="en-US" dirty="0" smtClean="0"/>
              <a:t>日志记录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acceptedValue</a:t>
            </a:r>
            <a:r>
              <a:rPr lang="en-US" dirty="0" smtClean="0"/>
              <a:t>[index] = v</a:t>
            </a:r>
            <a:endParaRPr lang="en-US" dirty="0" smtClean="0"/>
          </a:p>
          <a:p>
            <a:pPr lvl="1"/>
            <a:r>
              <a:rPr lang="en-US" dirty="0" err="1" smtClean="0"/>
              <a:t>acceptedProposal</a:t>
            </a:r>
            <a:r>
              <a:rPr lang="en-US" dirty="0" smtClean="0"/>
              <a:t>[index] = ∞</a:t>
            </a:r>
            <a:endParaRPr lang="en-US" dirty="0" smtClean="0"/>
          </a:p>
          <a:p>
            <a:pPr lvl="1"/>
            <a:r>
              <a:rPr lang="en-US" dirty="0" smtClean="0"/>
              <a:t>return </a:t>
            </a:r>
            <a:r>
              <a:rPr lang="en-US" dirty="0" err="1" smtClean="0"/>
              <a:t>firstUnchosenIndex</a:t>
            </a:r>
            <a:endParaRPr lang="en-US" dirty="0" smtClean="0"/>
          </a:p>
          <a:p>
            <a:pPr lvl="1"/>
            <a:r>
              <a:rPr lang="en-US" dirty="0" smtClean="0"/>
              <a:t>如果需要，Proposer会发送更多的Success RPCs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复制的完整性, </a:t>
            </a:r>
            <a:r>
              <a:rPr lang="zh-CN" altLang="en-US" dirty="0" smtClean="0">
                <a:sym typeface="+mn-ea"/>
              </a:rPr>
              <a:t>续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702310" y="5125720"/>
            <a:ext cx="77387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500" b="1" kern="0" dirty="0" smtClean="0">
                <a:solidFill>
                  <a:schemeClr val="tx2"/>
                </a:solidFill>
                <a:latin typeface="+mn-lt"/>
              </a:rPr>
              <a:t>很明显，当</a:t>
            </a:r>
            <a:r>
              <a:rPr lang="en-US" sz="1500" b="1" kern="0" dirty="0" smtClean="0">
                <a:solidFill>
                  <a:schemeClr val="tx2"/>
                </a:solidFill>
                <a:latin typeface="+mn-lt"/>
                <a:sym typeface="+mn-ea"/>
              </a:rPr>
              <a:t>Proposer.firstUnchosenIndex大于Acceptor.firstUnchosenIndex，对于Proposer（leader）来说，所有index小于Proposer.firstUnchosenIndex的日志记录都已被选定，所以Success(index, v) RPC调用中的v应为该Proposer的索引为index的日志记录的值。</a:t>
            </a:r>
            <a:endParaRPr lang="en-US" sz="1500" b="1" kern="0" dirty="0" smtClean="0">
              <a:solidFill>
                <a:schemeClr val="tx2"/>
              </a:solidFill>
              <a:latin typeface="+mn-lt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发送命令给</a:t>
            </a:r>
            <a:r>
              <a:rPr lang="en-US" altLang="zh-CN" dirty="0" smtClean="0"/>
              <a:t>leader</a:t>
            </a:r>
            <a:endParaRPr lang="en-US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未知，则与任一服务器通信</a:t>
            </a:r>
            <a:endParaRPr lang="en-US" dirty="0" smtClean="0"/>
          </a:p>
          <a:p>
            <a:pPr lvl="1"/>
            <a:r>
              <a:rPr lang="en-US" dirty="0" smtClean="0"/>
              <a:t>如果通信的服务器不是leader，它将重定向到领导者</a:t>
            </a:r>
            <a:endParaRPr lang="en-US" dirty="0" smtClean="0"/>
          </a:p>
          <a:p>
            <a:r>
              <a:rPr lang="en-US" dirty="0" smtClean="0"/>
              <a:t>Leader不会做出响应，直到命令被选定为日志记录的值，并且被leader的状态机执行</a:t>
            </a:r>
            <a:endParaRPr lang="en-US" dirty="0" smtClean="0"/>
          </a:p>
          <a:p>
            <a:r>
              <a:rPr lang="zh-CN" altLang="en-US" dirty="0" smtClean="0"/>
              <a:t>如果请求超时</a:t>
            </a:r>
            <a:r>
              <a:rPr lang="en-US" dirty="0" smtClean="0"/>
              <a:t> (e.g., leader </a:t>
            </a:r>
            <a:r>
              <a:rPr lang="zh-CN" altLang="en-US" dirty="0" smtClean="0"/>
              <a:t>宕机</a:t>
            </a:r>
            <a:r>
              <a:rPr lang="en-US" dirty="0" smtClean="0"/>
              <a:t>):</a:t>
            </a:r>
            <a:endParaRPr lang="en-US" dirty="0" smtClean="0"/>
          </a:p>
          <a:p>
            <a:pPr lvl="1"/>
            <a:r>
              <a:rPr lang="en-US" dirty="0" smtClean="0"/>
              <a:t>客户端重新发出命令给其他服务器</a:t>
            </a:r>
            <a:endParaRPr lang="en-US" dirty="0" smtClean="0"/>
          </a:p>
          <a:p>
            <a:pPr lvl="1"/>
            <a:r>
              <a:rPr lang="en-US" dirty="0" smtClean="0"/>
              <a:t>最终重定向到新的leader</a:t>
            </a:r>
            <a:endParaRPr lang="en-US" dirty="0" smtClean="0"/>
          </a:p>
          <a:p>
            <a:pPr lvl="1"/>
            <a:r>
              <a:rPr lang="zh-CN" altLang="en-US" dirty="0" smtClean="0"/>
              <a:t>重试请求</a:t>
            </a:r>
            <a:endParaRPr lang="zh-CN" alt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客户端协议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如果在执行命令之后但在响应之前领导者崩溃</a:t>
            </a:r>
            <a:r>
              <a:rPr lang="zh-CN" altLang="en-US" dirty="0" smtClean="0"/>
              <a:t>怎么办</a:t>
            </a:r>
            <a:r>
              <a:rPr lang="en-US" dirty="0" smtClean="0"/>
              <a:t>?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不</a:t>
            </a:r>
            <a:r>
              <a:rPr lang="zh-CN" altLang="en-US" dirty="0" smtClean="0"/>
              <a:t>能</a:t>
            </a:r>
            <a:r>
              <a:rPr lang="en-US" dirty="0" smtClean="0"/>
              <a:t>执行</a:t>
            </a:r>
            <a:r>
              <a:rPr lang="zh-CN" altLang="en-US" dirty="0" smtClean="0"/>
              <a:t>同一</a:t>
            </a:r>
            <a:r>
              <a:rPr lang="en-US" dirty="0" smtClean="0"/>
              <a:t>命令</a:t>
            </a:r>
            <a:r>
              <a:rPr lang="en-US" dirty="0" smtClean="0">
                <a:sym typeface="+mn-ea"/>
              </a:rPr>
              <a:t>两次</a:t>
            </a:r>
            <a:endParaRPr lang="en-US" dirty="0" smtClean="0"/>
          </a:p>
          <a:p>
            <a:r>
              <a:rPr lang="en-US" dirty="0" smtClean="0"/>
              <a:t>解决方案：客户端在每个命令中嵌入一个唯一的id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服务器将</a:t>
            </a:r>
            <a:r>
              <a:rPr lang="en-US" altLang="zh-CN" dirty="0" smtClean="0"/>
              <a:t>id</a:t>
            </a:r>
            <a:r>
              <a:rPr lang="zh-CN" altLang="en-US" dirty="0" smtClean="0"/>
              <a:t>包含在日志记录中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状态机记录为每个客户端执行的最近的命令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在执行命令之前，状态机检查命令是否已经执行，如果是: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忽略这个新的命令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zh-CN" altLang="en-US" dirty="0"/>
              <a:t>返回旧命令的执行结果</a:t>
            </a:r>
            <a:endParaRPr lang="en-US" dirty="0" smtClean="0"/>
          </a:p>
          <a:p>
            <a:r>
              <a:rPr lang="en-US" dirty="0" smtClean="0"/>
              <a:t>结果：只要客户端没有崩溃，</a:t>
            </a:r>
            <a:r>
              <a:rPr lang="zh-CN" altLang="en-US" dirty="0" smtClean="0"/>
              <a:t>就能保证</a:t>
            </a:r>
            <a:r>
              <a:rPr lang="en-US" altLang="zh-CN" dirty="0" smtClean="0"/>
              <a:t>“</a:t>
            </a:r>
            <a:r>
              <a:rPr lang="en-US" dirty="0" smtClean="0">
                <a:solidFill>
                  <a:schemeClr val="accent4"/>
                </a:solidFill>
                <a:sym typeface="+mn-ea"/>
              </a:rPr>
              <a:t>exactly-once semantics</a:t>
            </a:r>
            <a:r>
              <a:rPr lang="en-US" altLang="zh-CN" dirty="0" smtClean="0"/>
              <a:t>”</a:t>
            </a:r>
            <a:endParaRPr lang="en-US" altLang="zh-CN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客户端协议</a:t>
            </a:r>
            <a:r>
              <a:rPr lang="en-US" dirty="0" smtClean="0"/>
              <a:t>, </a:t>
            </a:r>
            <a:r>
              <a:rPr lang="zh-CN" altLang="en-US" dirty="0" smtClean="0"/>
              <a:t>续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分解问题: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Basic </a:t>
            </a:r>
            <a:r>
              <a:rPr lang="en-US" dirty="0" err="1" smtClean="0"/>
              <a:t>Paxos</a:t>
            </a:r>
            <a:r>
              <a:rPr lang="en-US" dirty="0" smtClean="0"/>
              <a:t> (“单</a:t>
            </a:r>
            <a:r>
              <a:rPr lang="zh-CN" altLang="en-US" dirty="0" smtClean="0"/>
              <a:t>个</a:t>
            </a:r>
            <a:r>
              <a:rPr lang="en-US" dirty="0" smtClean="0"/>
              <a:t>法令”):</a:t>
            </a:r>
            <a:endParaRPr lang="en-US" dirty="0" smtClean="0"/>
          </a:p>
          <a:p>
            <a:pPr lvl="1"/>
            <a:r>
              <a:rPr lang="en-US" dirty="0" smtClean="0"/>
              <a:t>一个或多个服务器提出值</a:t>
            </a:r>
            <a:endParaRPr lang="en-US" dirty="0" smtClean="0"/>
          </a:p>
          <a:p>
            <a:pPr lvl="1"/>
            <a:r>
              <a:rPr lang="en-US" dirty="0" smtClean="0"/>
              <a:t>系统必须就所</a:t>
            </a:r>
            <a:r>
              <a:rPr lang="en-US" dirty="0" smtClean="0">
                <a:solidFill>
                  <a:srgbClr val="FF0000"/>
                </a:solidFill>
              </a:rPr>
              <a:t>选定</a:t>
            </a:r>
            <a:r>
              <a:rPr lang="en-US" dirty="0" smtClean="0"/>
              <a:t>的</a:t>
            </a:r>
            <a:r>
              <a:rPr lang="en-US" dirty="0" smtClean="0">
                <a:solidFill>
                  <a:srgbClr val="FF0000"/>
                </a:solidFill>
              </a:rPr>
              <a:t>单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en-US" dirty="0" smtClean="0">
                <a:solidFill>
                  <a:srgbClr val="FF0000"/>
                </a:solidFill>
              </a:rPr>
              <a:t>值</a:t>
            </a:r>
            <a:r>
              <a:rPr lang="en-US" dirty="0" smtClean="0"/>
              <a:t>达成一致</a:t>
            </a:r>
            <a:endParaRPr lang="en-US" dirty="0" smtClean="0"/>
          </a:p>
          <a:p>
            <a:pPr lvl="1"/>
            <a:r>
              <a:rPr lang="en-US" dirty="0" smtClean="0"/>
              <a:t>只</a:t>
            </a:r>
            <a:r>
              <a:rPr lang="zh-CN" altLang="en-US" dirty="0" smtClean="0"/>
              <a:t>能</a:t>
            </a:r>
            <a:r>
              <a:rPr lang="en-US" dirty="0" smtClean="0"/>
              <a:t>选</a:t>
            </a:r>
            <a:r>
              <a:rPr lang="zh-CN" altLang="en-US" dirty="0" smtClean="0"/>
              <a:t>定</a:t>
            </a:r>
            <a:r>
              <a:rPr lang="en-US" dirty="0" smtClean="0"/>
              <a:t>一个值</a:t>
            </a:r>
            <a:endParaRPr lang="en-US" dirty="0" smtClean="0"/>
          </a:p>
          <a:p>
            <a:r>
              <a:rPr lang="en-US" dirty="0" smtClean="0"/>
              <a:t>Multi-</a:t>
            </a:r>
            <a:r>
              <a:rPr lang="en-US" dirty="0" err="1" smtClean="0"/>
              <a:t>Paxos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smtClean="0"/>
              <a:t>结合多个Basic Paxos实例，就形成日志的一系列值达成一致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Paxos方法</a:t>
            </a:r>
            <a:endParaRPr 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190999"/>
          </a:xfrm>
        </p:spPr>
        <p:txBody>
          <a:bodyPr/>
          <a:lstStyle/>
          <a:p>
            <a:r>
              <a:rPr lang="zh-CN" altLang="en-US" dirty="0" smtClean="0"/>
              <a:t>系统配置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zh-CN" altLang="en-US" dirty="0" smtClean="0"/>
              <a:t>每台服务器的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和网络地址</a:t>
            </a:r>
            <a:endParaRPr lang="zh-CN" altLang="en-US" dirty="0" smtClean="0"/>
          </a:p>
          <a:p>
            <a:pPr lvl="1"/>
            <a:r>
              <a:rPr lang="en-US" dirty="0" smtClean="0"/>
              <a:t>确定大多数代表什么</a:t>
            </a:r>
            <a:endParaRPr lang="en-US" dirty="0" smtClean="0"/>
          </a:p>
          <a:p>
            <a:r>
              <a:rPr lang="en-US" dirty="0" smtClean="0"/>
              <a:t>共识机制必须支持配置更改：</a:t>
            </a:r>
            <a:endParaRPr lang="en-US" dirty="0" smtClean="0"/>
          </a:p>
          <a:p>
            <a:pPr lvl="1"/>
            <a:r>
              <a:rPr lang="en-US" dirty="0" smtClean="0"/>
              <a:t>更换故障机器</a:t>
            </a:r>
            <a:endParaRPr lang="en-US" dirty="0" smtClean="0"/>
          </a:p>
          <a:p>
            <a:pPr lvl="1"/>
            <a:r>
              <a:rPr lang="en-US" dirty="0" smtClean="0"/>
              <a:t>改变复制</a:t>
            </a:r>
            <a:r>
              <a:rPr lang="zh-CN" altLang="en-US" dirty="0" smtClean="0">
                <a:ea typeface="宋体" panose="02010600030101010101" pitchFamily="2" charset="-122"/>
              </a:rPr>
              <a:t>（replication）</a:t>
            </a:r>
            <a:r>
              <a:rPr lang="en-US" dirty="0" smtClean="0"/>
              <a:t>程度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使用Paxos实现分布式日志复制同步</a:t>
            </a:r>
            <a:br>
              <a:rPr lang="en-US" dirty="0" smtClean="0"/>
            </a:br>
            <a:r>
              <a:rPr lang="en-US" dirty="0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配置变更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602163"/>
          </a:xfrm>
        </p:spPr>
        <p:txBody>
          <a:bodyPr/>
          <a:lstStyle/>
          <a:p>
            <a:r>
              <a:rPr lang="en-US" dirty="0" smtClean="0"/>
              <a:t>安全</a:t>
            </a:r>
            <a:r>
              <a:rPr lang="zh-CN" altLang="en-US" dirty="0" smtClean="0"/>
              <a:t>性</a:t>
            </a:r>
            <a:r>
              <a:rPr lang="en-US" dirty="0" smtClean="0"/>
              <a:t>要求:</a:t>
            </a:r>
            <a:endParaRPr lang="en-US" dirty="0"/>
          </a:p>
          <a:p>
            <a:pPr lvl="1"/>
            <a:r>
              <a:rPr lang="en-US" dirty="0" smtClean="0"/>
              <a:t>在配置更改期间，不同的大多数服务器不能为同一个日志记录</a:t>
            </a:r>
            <a:r>
              <a:rPr lang="zh-CN" altLang="en-US" dirty="0" smtClean="0"/>
              <a:t>选择</a:t>
            </a:r>
            <a:r>
              <a:rPr lang="en-US" dirty="0" smtClean="0"/>
              <a:t>不同的值：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使用Paxos实现分布式日志复制同步</a:t>
            </a:r>
            <a:br>
              <a:rPr lang="en-US" dirty="0" smtClean="0"/>
            </a:br>
            <a:r>
              <a:rPr lang="en-US" dirty="0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配置变更</a:t>
            </a:r>
            <a:r>
              <a:rPr lang="en-US" dirty="0" smtClean="0"/>
              <a:t>, </a:t>
            </a:r>
            <a:r>
              <a:rPr lang="zh-CN" altLang="en-US" dirty="0" smtClean="0"/>
              <a:t>续</a:t>
            </a:r>
            <a:endParaRPr lang="zh-CN" altLang="en-US" dirty="0" smtClean="0"/>
          </a:p>
        </p:txBody>
      </p:sp>
      <p:sp>
        <p:nvSpPr>
          <p:cNvPr id="30" name="Rounded Rectangle 29"/>
          <p:cNvSpPr/>
          <p:nvPr/>
        </p:nvSpPr>
        <p:spPr>
          <a:xfrm>
            <a:off x="2743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1" name="Rounded Rectangle 30"/>
          <p:cNvSpPr/>
          <p:nvPr/>
        </p:nvSpPr>
        <p:spPr>
          <a:xfrm>
            <a:off x="3505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2" name="Rounded Rectangle 31"/>
          <p:cNvSpPr/>
          <p:nvPr/>
        </p:nvSpPr>
        <p:spPr>
          <a:xfrm>
            <a:off x="4267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5" name="Rounded Rectangle 34"/>
          <p:cNvSpPr/>
          <p:nvPr/>
        </p:nvSpPr>
        <p:spPr>
          <a:xfrm>
            <a:off x="5029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6" name="Rounded Rectangle 35"/>
          <p:cNvSpPr/>
          <p:nvPr/>
        </p:nvSpPr>
        <p:spPr>
          <a:xfrm>
            <a:off x="5791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9" name="Left Brace 18"/>
          <p:cNvSpPr/>
          <p:nvPr/>
        </p:nvSpPr>
        <p:spPr>
          <a:xfrm rot="16200000">
            <a:off x="3657599" y="3657601"/>
            <a:ext cx="152401" cy="2133600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e 44"/>
          <p:cNvSpPr/>
          <p:nvPr/>
        </p:nvSpPr>
        <p:spPr>
          <a:xfrm rot="5400000" flipV="1">
            <a:off x="4419599" y="1828800"/>
            <a:ext cx="152403" cy="3657601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667000" y="4800600"/>
            <a:ext cx="213360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旧配置</a:t>
            </a:r>
            <a:endParaRPr lang="zh-CN" altLang="en-US" dirty="0" smtClean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81400" y="3276600"/>
            <a:ext cx="213360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 smtClean="0">
                <a:solidFill>
                  <a:schemeClr val="accent4"/>
                </a:solidFill>
              </a:rPr>
              <a:t>新配置</a:t>
            </a:r>
            <a:endParaRPr lang="zh-CN" altLang="en-US" dirty="0" smtClean="0">
              <a:solidFill>
                <a:schemeClr val="accent4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24600" y="3886200"/>
            <a:ext cx="228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使用新配置选择了</a:t>
            </a:r>
            <a:r>
              <a:rPr lang="en-US" altLang="zh-CN" dirty="0">
                <a:solidFill>
                  <a:schemeClr val="accent4"/>
                </a:solidFill>
              </a:rPr>
              <a:t>v2</a:t>
            </a:r>
            <a:endParaRPr lang="en-US" altLang="zh-CN" dirty="0">
              <a:solidFill>
                <a:schemeClr val="accent4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5800" y="3886200"/>
            <a:ext cx="1905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使用旧配置选择了</a:t>
            </a:r>
            <a:r>
              <a:rPr lang="en-US" altLang="zh-CN" dirty="0" smtClean="0">
                <a:solidFill>
                  <a:schemeClr val="tx2"/>
                </a:solidFill>
              </a:rPr>
              <a:t>v1</a:t>
            </a:r>
            <a:endParaRPr lang="en-US" altLang="zh-CN" dirty="0" smtClean="0">
              <a:solidFill>
                <a:schemeClr val="tx2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4191000" y="3886200"/>
            <a:ext cx="2133600" cy="6096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2667000" y="3886200"/>
            <a:ext cx="1371600" cy="609600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smtClean="0"/>
              <a:t>Paxos解决方案：使用日志管理配置更改：</a:t>
            </a:r>
            <a:endParaRPr lang="en-US" smtClean="0"/>
          </a:p>
          <a:p>
            <a:pPr lvl="1"/>
            <a:r>
              <a:rPr lang="en-US" dirty="0" smtClean="0"/>
              <a:t>配置存储为日志</a:t>
            </a:r>
            <a:r>
              <a:rPr lang="zh-CN" altLang="en-US" dirty="0" smtClean="0"/>
              <a:t>记录</a:t>
            </a:r>
            <a:endParaRPr lang="en-US" dirty="0" smtClean="0"/>
          </a:p>
          <a:p>
            <a:pPr lvl="1"/>
            <a:r>
              <a:rPr lang="en-US" dirty="0" smtClean="0"/>
              <a:t>像任何其他日志</a:t>
            </a:r>
            <a:r>
              <a:rPr lang="zh-CN" altLang="en-US" dirty="0" smtClean="0"/>
              <a:t>记录</a:t>
            </a:r>
            <a:r>
              <a:rPr lang="en-US" dirty="0" smtClean="0"/>
              <a:t>一样复制</a:t>
            </a:r>
            <a:endParaRPr lang="en-US" dirty="0" smtClean="0"/>
          </a:p>
          <a:p>
            <a:pPr lvl="1"/>
            <a:r>
              <a:t>用于选择日志记录 i 的配置由记录 i-α 确定。</a:t>
            </a:r>
          </a:p>
          <a:p>
            <a:pPr marL="457200" lvl="1" indent="0">
              <a:buNone/>
            </a:pPr>
            <a:r>
              <a:t>假设α = 3：</a:t>
            </a:r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2400"/>
              </a:spcBef>
            </a:pPr>
            <a:r>
              <a:rPr lang="zh-CN" altLang="en-US" dirty="0" smtClean="0"/>
              <a:t>注意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smtClean="0"/>
              <a:t>α 限制了并发：在选择的日志记录 i 之前，不能选择记录 i +α</a:t>
            </a:r>
            <a:endParaRPr smtClean="0"/>
          </a:p>
          <a:p>
            <a:pPr lvl="1"/>
            <a:r>
              <a:rPr lang="en-US" dirty="0" smtClean="0"/>
              <a:t>如果需要快速完成</a:t>
            </a:r>
            <a:r>
              <a:rPr lang="zh-CN" altLang="en-US" dirty="0" smtClean="0"/>
              <a:t>配置</a:t>
            </a:r>
            <a:r>
              <a:rPr lang="en-US" dirty="0" smtClean="0"/>
              <a:t>更改，请</a:t>
            </a:r>
            <a:r>
              <a:rPr lang="zh-CN" altLang="en-US" dirty="0" smtClean="0"/>
              <a:t>使用</a:t>
            </a:r>
            <a:r>
              <a:rPr lang="en-US" dirty="0" smtClean="0"/>
              <a:t>no-op命令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使用Paxos实现分布式日志复制同步</a:t>
            </a:r>
            <a:br>
              <a:rPr lang="en-US" dirty="0" smtClean="0"/>
            </a:br>
            <a:r>
              <a:rPr lang="en-US" dirty="0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配置变更</a:t>
            </a:r>
            <a:r>
              <a:rPr lang="en-US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续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27432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1148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5720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0292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4864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6576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2004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17" name="Left Brace 16"/>
          <p:cNvSpPr/>
          <p:nvPr/>
        </p:nvSpPr>
        <p:spPr>
          <a:xfrm rot="16200000">
            <a:off x="2895602" y="3809998"/>
            <a:ext cx="152397" cy="1219200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86000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Use C</a:t>
            </a:r>
            <a:r>
              <a:rPr lang="en-US" baseline="-25000" dirty="0" smtClean="0">
                <a:solidFill>
                  <a:schemeClr val="tx2"/>
                </a:solidFill>
              </a:rPr>
              <a:t>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16200000">
            <a:off x="4038601" y="4038599"/>
            <a:ext cx="152399" cy="762000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29000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Use C</a:t>
            </a:r>
            <a:r>
              <a:rPr lang="en-US" baseline="-25000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rot="16200000">
            <a:off x="5638801" y="3352799"/>
            <a:ext cx="152398" cy="2133599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436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64008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4495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Use C</a:t>
            </a:r>
            <a:r>
              <a:rPr lang="en-US" baseline="-25000" dirty="0" smtClean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860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7432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2004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6576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4114800" y="3395246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45720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0292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4864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4008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Paxos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Prepare </a:t>
            </a:r>
            <a:r>
              <a:rPr lang="zh-CN" altLang="en-US" dirty="0" smtClean="0"/>
              <a:t>阶段</a:t>
            </a:r>
            <a:endParaRPr lang="en-US" dirty="0" smtClean="0"/>
          </a:p>
          <a:p>
            <a:pPr lvl="1"/>
            <a:r>
              <a:rPr lang="en-US" dirty="0" smtClean="0"/>
              <a:t>Accept </a:t>
            </a:r>
            <a:r>
              <a:rPr lang="zh-CN" altLang="en-US" dirty="0" smtClean="0"/>
              <a:t>阶段</a:t>
            </a:r>
            <a:endParaRPr lang="en-US" dirty="0" smtClean="0"/>
          </a:p>
          <a:p>
            <a:r>
              <a:rPr lang="en-US" dirty="0" smtClean="0"/>
              <a:t>Multi-</a:t>
            </a:r>
            <a:r>
              <a:rPr lang="en-US" dirty="0" err="1" smtClean="0"/>
              <a:t>Paxos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zh-CN" altLang="en-US" dirty="0" smtClean="0"/>
              <a:t>选择日志记录</a:t>
            </a:r>
            <a:endParaRPr lang="en-US" dirty="0" smtClean="0"/>
          </a:p>
          <a:p>
            <a:pPr lvl="1"/>
            <a:r>
              <a:rPr lang="zh-CN" altLang="en-US" dirty="0" smtClean="0"/>
              <a:t>领导人选举</a:t>
            </a:r>
            <a:endParaRPr lang="en-US" dirty="0" smtClean="0"/>
          </a:p>
          <a:p>
            <a:pPr lvl="1"/>
            <a:r>
              <a:rPr lang="en-US" dirty="0" smtClean="0"/>
              <a:t>减少Prepare的 RPC 请求</a:t>
            </a:r>
            <a:endParaRPr lang="en-US" dirty="0" smtClean="0"/>
          </a:p>
          <a:p>
            <a:pPr lvl="1"/>
            <a:r>
              <a:rPr lang="en-US" smtClean="0">
                <a:sym typeface="+mn-ea"/>
              </a:rPr>
              <a:t>复制的完整性</a:t>
            </a:r>
            <a:endParaRPr lang="en-US" smtClean="0">
              <a:sym typeface="+mn-ea"/>
            </a:endParaRPr>
          </a:p>
          <a:p>
            <a:r>
              <a:rPr lang="zh-CN" altLang="en-US" dirty="0" smtClean="0"/>
              <a:t>客户端协议</a:t>
            </a:r>
            <a:endParaRPr lang="en-US" dirty="0" smtClean="0"/>
          </a:p>
          <a:p>
            <a:r>
              <a:rPr lang="zh-CN" altLang="en-US" dirty="0" smtClean="0"/>
              <a:t>配置更改</a:t>
            </a:r>
            <a:endParaRPr lang="zh-CN" alt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 </a:t>
            </a:r>
            <a:r>
              <a:rPr lang="zh-CN" altLang="en-US" dirty="0" err="1" smtClean="0"/>
              <a:t>总结</a:t>
            </a:r>
            <a:endParaRPr lang="zh-CN" altLang="en-US" dirty="0" err="1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安全性:</a:t>
            </a:r>
            <a:endParaRPr lang="en-US" dirty="0" smtClean="0"/>
          </a:p>
          <a:p>
            <a:pPr lvl="1"/>
            <a:r>
              <a:rPr lang="en-US" dirty="0" smtClean="0"/>
              <a:t>只能选择一个值</a:t>
            </a:r>
            <a:endParaRPr lang="en-US" dirty="0" smtClean="0"/>
          </a:p>
          <a:p>
            <a:pPr lvl="1"/>
            <a:r>
              <a:rPr lang="en-US" dirty="0" smtClean="0"/>
              <a:t>除非确实存在，否则服务器永远不会知道已选</a:t>
            </a:r>
            <a:r>
              <a:rPr lang="zh-CN" altLang="en-US" dirty="0" smtClean="0"/>
              <a:t>定</a:t>
            </a:r>
            <a:r>
              <a:rPr lang="en-US" dirty="0" smtClean="0"/>
              <a:t>了某个值</a:t>
            </a:r>
            <a:endParaRPr lang="en-US" dirty="0" smtClean="0"/>
          </a:p>
          <a:p>
            <a:r>
              <a:rPr lang="en-US" smtClean="0"/>
              <a:t>可用性</a:t>
            </a:r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smtClean="0"/>
              <a:t>只要大多数服务器运行</a:t>
            </a:r>
            <a:r>
              <a:rPr lang="zh-CN" altLang="en-US" smtClean="0">
                <a:ea typeface="宋体" panose="02010600030101010101" pitchFamily="2" charset="-122"/>
              </a:rPr>
              <a:t>，</a:t>
            </a:r>
            <a:r>
              <a:rPr lang="en-US" smtClean="0"/>
              <a:t>并能及时进行通信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最终选</a:t>
            </a:r>
            <a:r>
              <a:rPr lang="zh-CN" altLang="en-US" dirty="0" smtClean="0"/>
              <a:t>定</a:t>
            </a:r>
            <a:r>
              <a:rPr lang="en-US" dirty="0" smtClean="0"/>
              <a:t>某个</a:t>
            </a:r>
            <a:r>
              <a:rPr lang="zh-CN" altLang="en-US" dirty="0" smtClean="0"/>
              <a:t>被</a:t>
            </a:r>
            <a:r>
              <a:rPr lang="en-US" dirty="0" smtClean="0"/>
              <a:t>提议的值</a:t>
            </a:r>
            <a:endParaRPr lang="en-US" dirty="0" smtClean="0"/>
          </a:p>
          <a:p>
            <a:pPr lvl="1"/>
            <a:r>
              <a:rPr lang="en-US" dirty="0" smtClean="0"/>
              <a:t>如果选</a:t>
            </a:r>
            <a:r>
              <a:rPr lang="zh-CN" altLang="en-US" dirty="0" smtClean="0"/>
              <a:t>定</a:t>
            </a:r>
            <a:r>
              <a:rPr lang="en-US" dirty="0" smtClean="0"/>
              <a:t>了一个值，</a:t>
            </a:r>
            <a:r>
              <a:rPr lang="zh-CN" altLang="en-US" dirty="0" smtClean="0"/>
              <a:t>其它</a:t>
            </a:r>
            <a:r>
              <a:rPr lang="en-US" dirty="0" smtClean="0"/>
              <a:t>服务器最终会学习到它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术语“共识问题”通常是指这种单值表述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基础 Paxos 的需求</a:t>
            </a:r>
            <a:endParaRPr 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Proposers </a:t>
            </a:r>
            <a:r>
              <a:rPr lang="zh-CN" altLang="en-US" dirty="0" smtClean="0"/>
              <a:t>提议者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主动：提出要选择的特定值</a:t>
            </a:r>
            <a:endParaRPr lang="en-US" dirty="0" smtClean="0"/>
          </a:p>
          <a:p>
            <a:pPr lvl="1"/>
            <a:r>
              <a:rPr lang="en-US" dirty="0" smtClean="0"/>
              <a:t>处理客户</a:t>
            </a:r>
            <a:r>
              <a:rPr lang="zh-CN" altLang="en-US" dirty="0" smtClean="0"/>
              <a:t>端</a:t>
            </a:r>
            <a:r>
              <a:rPr lang="en-US" dirty="0" smtClean="0"/>
              <a:t>请求</a:t>
            </a:r>
            <a:endParaRPr lang="en-US" dirty="0" smtClean="0"/>
          </a:p>
          <a:p>
            <a:r>
              <a:rPr lang="en-US" dirty="0" smtClean="0"/>
              <a:t>Acceptors </a:t>
            </a:r>
            <a:r>
              <a:rPr lang="zh-CN" altLang="en-US" dirty="0" smtClean="0"/>
              <a:t>接受者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被动：回应来自提议者的消息</a:t>
            </a:r>
            <a:endParaRPr lang="en-US" dirty="0" smtClean="0"/>
          </a:p>
          <a:p>
            <a:pPr lvl="1"/>
            <a:r>
              <a:rPr lang="en-US" dirty="0" smtClean="0"/>
              <a:t>回应代表形成共识的投票</a:t>
            </a:r>
            <a:endParaRPr lang="en-US" dirty="0" smtClean="0"/>
          </a:p>
          <a:p>
            <a:pPr lvl="1"/>
            <a:r>
              <a:rPr lang="en-US" dirty="0" smtClean="0"/>
              <a:t>保存选</a:t>
            </a:r>
            <a:r>
              <a:rPr lang="zh-CN" altLang="en-US" dirty="0" smtClean="0"/>
              <a:t>定</a:t>
            </a:r>
            <a:r>
              <a:rPr lang="en-US" dirty="0" smtClean="0"/>
              <a:t>的值，决策过程的状态</a:t>
            </a:r>
            <a:endParaRPr lang="en-US" dirty="0" smtClean="0"/>
          </a:p>
          <a:p>
            <a:pPr lvl="1"/>
            <a:r>
              <a:rPr lang="en-US" dirty="0" smtClean="0"/>
              <a:t>想知道选</a:t>
            </a:r>
            <a:r>
              <a:rPr lang="zh-CN" altLang="en-US" dirty="0" smtClean="0"/>
              <a:t>定</a:t>
            </a:r>
            <a:r>
              <a:rPr lang="en-US" dirty="0" smtClean="0"/>
              <a:t>了哪个值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对于此演示文稿:</a:t>
            </a:r>
            <a:endParaRPr lang="en-US" dirty="0" smtClean="0"/>
          </a:p>
          <a:p>
            <a:pPr lvl="1"/>
            <a:r>
              <a:rPr lang="en-US" smtClean="0"/>
              <a:t>每个Paxos服务器都包含</a:t>
            </a:r>
            <a:r>
              <a:rPr lang="zh-CN" altLang="en-US" smtClean="0"/>
              <a:t>这</a:t>
            </a:r>
            <a:r>
              <a:rPr lang="en-US" smtClean="0"/>
              <a:t>两个组件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基础 Paxos 的组件</a:t>
            </a:r>
            <a:endParaRPr 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878070" cy="4800600"/>
          </a:xfrm>
        </p:spPr>
        <p:txBody>
          <a:bodyPr/>
          <a:lstStyle/>
          <a:p>
            <a:r>
              <a:rPr lang="en-US" dirty="0" smtClean="0"/>
              <a:t>简单（不正确）方法：单个Acceptor选择值</a:t>
            </a:r>
            <a:endParaRPr lang="en-US" dirty="0" smtClean="0"/>
          </a:p>
          <a:p>
            <a:r>
              <a:rPr lang="en-US" dirty="0" smtClean="0"/>
              <a:t>如果Acceptor在选择后崩溃怎么办？</a:t>
            </a:r>
            <a:endParaRPr lang="en-US" dirty="0" smtClean="0"/>
          </a:p>
          <a:p>
            <a:r>
              <a:rPr lang="en-US" dirty="0" smtClean="0"/>
              <a:t>解决方案：</a:t>
            </a:r>
            <a:r>
              <a:rPr lang="zh-CN" altLang="en-US" dirty="0" smtClean="0"/>
              <a:t>大多</a:t>
            </a:r>
            <a:r>
              <a:rPr lang="en-US" dirty="0" smtClean="0"/>
              <a:t>数</a:t>
            </a:r>
            <a:r>
              <a:rPr lang="zh-CN" altLang="en-US" dirty="0" smtClean="0">
                <a:ea typeface="宋体" panose="02010600030101010101" pitchFamily="2" charset="-122"/>
              </a:rPr>
              <a:t>（quorum）</a:t>
            </a:r>
            <a:endParaRPr lang="en-US" dirty="0" smtClean="0"/>
          </a:p>
          <a:p>
            <a:pPr lvl="1"/>
            <a:r>
              <a:rPr lang="en-US" dirty="0" smtClean="0"/>
              <a:t>多个Acceptors (3, 5, ...)</a:t>
            </a:r>
            <a:endParaRPr lang="en-US" dirty="0" smtClean="0"/>
          </a:p>
          <a:p>
            <a:pPr lvl="1"/>
            <a:r>
              <a:rPr lang="en-US" dirty="0" smtClean="0"/>
              <a:t>如果</a:t>
            </a:r>
            <a:r>
              <a:rPr lang="en-US" dirty="0" smtClean="0">
                <a:solidFill>
                  <a:schemeClr val="tx2"/>
                </a:solidFill>
                <a:cs typeface="+mn-ea"/>
              </a:rPr>
              <a:t>大多数</a:t>
            </a:r>
            <a:r>
              <a:rPr lang="en-US" dirty="0" smtClean="0"/>
              <a:t>Acceptors接受，则</a:t>
            </a:r>
            <a:r>
              <a:rPr lang="en-US" dirty="0" smtClean="0">
                <a:sym typeface="+mn-ea"/>
              </a:rPr>
              <a:t>值v</a:t>
            </a:r>
            <a:r>
              <a:rPr lang="en-US" dirty="0" smtClean="0">
                <a:solidFill>
                  <a:schemeClr val="accent4"/>
                </a:solidFill>
                <a:cs typeface="+mn-ea"/>
                <a:sym typeface="+mn-ea"/>
              </a:rPr>
              <a:t>被</a:t>
            </a:r>
            <a:r>
              <a:rPr lang="en-US" dirty="0" smtClean="0">
                <a:solidFill>
                  <a:schemeClr val="accent4"/>
                </a:solidFill>
                <a:cs typeface="+mn-ea"/>
              </a:rPr>
              <a:t>选</a:t>
            </a:r>
            <a:r>
              <a:rPr lang="zh-CN" altLang="en-US" dirty="0" smtClean="0">
                <a:solidFill>
                  <a:schemeClr val="accent4"/>
                </a:solidFill>
                <a:cs typeface="+mn-ea"/>
              </a:rPr>
              <a:t>定</a:t>
            </a:r>
            <a:endParaRPr lang="en-US" dirty="0" smtClean="0"/>
          </a:p>
          <a:p>
            <a:pPr lvl="1"/>
            <a:r>
              <a:rPr lang="en-US" dirty="0" smtClean="0"/>
              <a:t>如果</a:t>
            </a:r>
            <a:r>
              <a:rPr lang="zh-CN" altLang="en-US" dirty="0" smtClean="0"/>
              <a:t>其中</a:t>
            </a:r>
            <a:r>
              <a:rPr lang="en-US" dirty="0" smtClean="0"/>
              <a:t>一个Acceptor崩溃，选</a:t>
            </a:r>
            <a:r>
              <a:rPr lang="zh-CN" altLang="en-US" dirty="0" smtClean="0"/>
              <a:t>定</a:t>
            </a:r>
            <a:r>
              <a:rPr lang="en-US" dirty="0" smtClean="0"/>
              <a:t>的值仍然可用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稻草人：单接受者（Single Acceptor）</a:t>
            </a:r>
            <a:endParaRPr lang="en-US" smtClean="0"/>
          </a:p>
        </p:txBody>
      </p:sp>
      <p:sp>
        <p:nvSpPr>
          <p:cNvPr id="7" name="Rounded Rectangle 6"/>
          <p:cNvSpPr/>
          <p:nvPr/>
        </p:nvSpPr>
        <p:spPr>
          <a:xfrm>
            <a:off x="5410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8" name="Rounded Rectangle 7"/>
          <p:cNvSpPr/>
          <p:nvPr/>
        </p:nvSpPr>
        <p:spPr>
          <a:xfrm>
            <a:off x="6172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" name="Rounded Rectangle 8"/>
          <p:cNvSpPr/>
          <p:nvPr/>
        </p:nvSpPr>
        <p:spPr>
          <a:xfrm>
            <a:off x="6934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0" name="Rounded Rectangle 9"/>
          <p:cNvSpPr/>
          <p:nvPr/>
        </p:nvSpPr>
        <p:spPr>
          <a:xfrm>
            <a:off x="7696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6172200" y="1444823"/>
            <a:ext cx="1219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Proposers</a:t>
            </a: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6553200" y="3656111"/>
            <a:ext cx="457200" cy="457200"/>
          </a:xfrm>
          <a:prstGeom prst="round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7162800" y="3730823"/>
            <a:ext cx="1219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Acceptor</a:t>
            </a:r>
            <a:endParaRPr lang="en-US" sz="2000" dirty="0"/>
          </a:p>
        </p:txBody>
      </p:sp>
      <p:sp>
        <p:nvSpPr>
          <p:cNvPr id="14" name="Freeform 13"/>
          <p:cNvSpPr/>
          <p:nvPr/>
        </p:nvSpPr>
        <p:spPr>
          <a:xfrm>
            <a:off x="5630779" y="2281187"/>
            <a:ext cx="998621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-1" fmla="*/ 0 w 1145406"/>
              <a:gd name="connsiteY0-2" fmla="*/ 0 h 1366788"/>
              <a:gd name="connsiteX1-3" fmla="*/ 1145406 w 1145406"/>
              <a:gd name="connsiteY1-4" fmla="*/ 1366788 h 1366788"/>
              <a:gd name="connsiteX0-5" fmla="*/ 0 w 1145406"/>
              <a:gd name="connsiteY0-6" fmla="*/ 0 h 1366788"/>
              <a:gd name="connsiteX1-7" fmla="*/ 1145406 w 1145406"/>
              <a:gd name="connsiteY1-8" fmla="*/ 1366788 h 13667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flipH="1">
            <a:off x="6926179" y="2286000"/>
            <a:ext cx="998621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-1" fmla="*/ 0 w 1145406"/>
              <a:gd name="connsiteY0-2" fmla="*/ 0 h 1366788"/>
              <a:gd name="connsiteX1-3" fmla="*/ 1145406 w 1145406"/>
              <a:gd name="connsiteY1-4" fmla="*/ 1366788 h 1366788"/>
              <a:gd name="connsiteX0-5" fmla="*/ 0 w 1145406"/>
              <a:gd name="connsiteY0-6" fmla="*/ 0 h 1366788"/>
              <a:gd name="connsiteX1-7" fmla="*/ 1145406 w 1145406"/>
              <a:gd name="connsiteY1-8" fmla="*/ 1366788 h 13667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flipH="1">
            <a:off x="6843561" y="2286000"/>
            <a:ext cx="319239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-1" fmla="*/ 0 w 1145406"/>
              <a:gd name="connsiteY0-2" fmla="*/ 0 h 1366788"/>
              <a:gd name="connsiteX1-3" fmla="*/ 1145406 w 1145406"/>
              <a:gd name="connsiteY1-4" fmla="*/ 1366788 h 1366788"/>
              <a:gd name="connsiteX0-5" fmla="*/ 0 w 1145406"/>
              <a:gd name="connsiteY0-6" fmla="*/ 0 h 1366788"/>
              <a:gd name="connsiteX1-7" fmla="*/ 1145406 w 1145406"/>
              <a:gd name="connsiteY1-8" fmla="*/ 1366788 h 13667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400800" y="2286000"/>
            <a:ext cx="319239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-1" fmla="*/ 0 w 1145406"/>
              <a:gd name="connsiteY0-2" fmla="*/ 0 h 1366788"/>
              <a:gd name="connsiteX1-3" fmla="*/ 1145406 w 1145406"/>
              <a:gd name="connsiteY1-4" fmla="*/ 1366788 h 1366788"/>
              <a:gd name="connsiteX0-5" fmla="*/ 0 w 1145406"/>
              <a:gd name="connsiteY0-6" fmla="*/ 0 h 1366788"/>
              <a:gd name="connsiteX1-7" fmla="*/ 1145406 w 1145406"/>
              <a:gd name="connsiteY1-8" fmla="*/ 1366788 h 13667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2" idx="2"/>
          </p:cNvCxnSpPr>
          <p:nvPr/>
        </p:nvCxnSpPr>
        <p:spPr>
          <a:xfrm>
            <a:off x="6781800" y="4113311"/>
            <a:ext cx="0" cy="992089"/>
          </a:xfrm>
          <a:prstGeom prst="straightConnector1">
            <a:avLst/>
          </a:pr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Oval 23"/>
          <p:cNvSpPr/>
          <p:nvPr/>
        </p:nvSpPr>
        <p:spPr>
          <a:xfrm>
            <a:off x="556260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29" name="Oval 28"/>
          <p:cNvSpPr/>
          <p:nvPr/>
        </p:nvSpPr>
        <p:spPr>
          <a:xfrm>
            <a:off x="619145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678180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 smtClean="0"/>
              <a:t>shl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739140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sub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6514700" y="42672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19200"/>
          </a:xfrm>
        </p:spPr>
        <p:txBody>
          <a:bodyPr/>
          <a:lstStyle/>
          <a:p>
            <a:r>
              <a:rPr lang="en-US" dirty="0" smtClean="0"/>
              <a:t>Acceptor只接受它收到的第一个值？</a:t>
            </a:r>
            <a:endParaRPr lang="en-US" dirty="0" smtClean="0"/>
          </a:p>
          <a:p>
            <a:r>
              <a:rPr lang="en-US" dirty="0" smtClean="0"/>
              <a:t>如果多个Proposers同时提议，则</a:t>
            </a:r>
            <a:r>
              <a:rPr lang="zh-CN" altLang="en-US" dirty="0" smtClean="0"/>
              <a:t>可能</a:t>
            </a:r>
            <a:r>
              <a:rPr lang="en-US" dirty="0" smtClean="0"/>
              <a:t>不会选</a:t>
            </a:r>
            <a:r>
              <a:rPr lang="zh-CN" altLang="en-US" dirty="0" smtClean="0"/>
              <a:t>定</a:t>
            </a:r>
            <a:r>
              <a:rPr lang="en-US" dirty="0" smtClean="0"/>
              <a:t>任何值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spcBef>
                <a:spcPts val="3000"/>
              </a:spcBef>
              <a:buNone/>
            </a:pPr>
            <a:endParaRPr lang="en-US" dirty="0" smtClean="0"/>
          </a:p>
          <a:p>
            <a:pPr marL="0" indent="0">
              <a:spcBef>
                <a:spcPts val="3000"/>
              </a:spcBef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240000"/>
              </a:lnSpc>
              <a:spcBef>
                <a:spcPts val="360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Acceptors 有时必须接受多个（不同的）值</a:t>
            </a:r>
            <a:endParaRPr lang="en-US" dirty="0" smtClean="0">
              <a:solidFill>
                <a:schemeClr val="tx2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407404" y="3962400"/>
            <a:ext cx="1402596" cy="4572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07404" y="3048000"/>
            <a:ext cx="1402596" cy="4572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问题：分票</a:t>
            </a:r>
            <a:endParaRPr lang="en-US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3048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4000" y="3505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3962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4419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4000" y="4876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4859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2819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3276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3730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4188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66800" y="4645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133600" y="2743200"/>
            <a:ext cx="1143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accept?(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133600" y="3657600"/>
            <a:ext cx="1447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accept?(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133600" y="4572000"/>
            <a:ext cx="1371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accept?(</a:t>
            </a:r>
            <a:r>
              <a:rPr lang="en-US" sz="1600" dirty="0" smtClean="0">
                <a:solidFill>
                  <a:srgbClr val="008E00"/>
                </a:solidFill>
              </a:rPr>
              <a:t>green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27432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810000" y="36576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810000" y="45720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008E00"/>
                </a:solidFill>
              </a:rPr>
              <a:t>green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0" y="32004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0" y="41148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3962400" y="3009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62400" y="4838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962400" y="3924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62400" y="4381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962400" y="3467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07404" y="3048000"/>
            <a:ext cx="1402596" cy="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407404" y="3962400"/>
            <a:ext cx="1402596" cy="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407404" y="4876800"/>
            <a:ext cx="1402596" cy="0"/>
          </a:xfrm>
          <a:prstGeom prst="straightConnector1">
            <a:avLst/>
          </a:prstGeom>
          <a:ln w="19050" cap="rnd">
            <a:solidFill>
              <a:srgbClr val="008E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362200" y="3009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362200" y="4838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362200" y="3924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r>
              <a:rPr lang="en-US" dirty="0" smtClean="0"/>
              <a:t>Acceptor接受它收到的</a:t>
            </a:r>
            <a:r>
              <a:rPr lang="en-US" dirty="0" smtClean="0">
                <a:solidFill>
                  <a:srgbClr val="008E00"/>
                </a:solidFill>
              </a:rPr>
              <a:t>每一个值</a:t>
            </a:r>
            <a:r>
              <a:rPr lang="en-US" dirty="0" smtClean="0"/>
              <a:t>？</a:t>
            </a:r>
            <a:endParaRPr lang="en-US" dirty="0" smtClean="0"/>
          </a:p>
          <a:p>
            <a:r>
              <a:rPr lang="zh-CN" altLang="en-US" dirty="0" smtClean="0"/>
              <a:t>会</a:t>
            </a:r>
            <a:r>
              <a:rPr lang="en-US" dirty="0" smtClean="0"/>
              <a:t>选择多个值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spcBef>
                <a:spcPts val="3000"/>
              </a:spcBef>
              <a:buNone/>
            </a:pPr>
            <a:endParaRPr lang="en-US" dirty="0" smtClean="0"/>
          </a:p>
          <a:p>
            <a:pPr marL="0" indent="0">
              <a:spcBef>
                <a:spcPts val="3000"/>
              </a:spcBef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一旦选定了一个值，将来的提议必须提出/选定相同的值（</a:t>
            </a:r>
            <a:r>
              <a:rPr lang="en-US" dirty="0" smtClean="0">
                <a:solidFill>
                  <a:srgbClr val="C00000"/>
                </a:solidFill>
              </a:rPr>
              <a:t>两阶段协议</a:t>
            </a:r>
            <a:r>
              <a:rPr lang="en-US" dirty="0" smtClean="0"/>
              <a:t>）</a:t>
            </a:r>
            <a:endParaRPr lang="en-US" dirty="0" smtClean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236204" y="4114800"/>
            <a:ext cx="838200" cy="4572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07404" y="2743200"/>
            <a:ext cx="838200" cy="4572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问题：选择冲突</a:t>
            </a:r>
            <a:endParaRPr lang="en-US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2743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4000" y="3200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3657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4114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4000" y="4572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45543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2514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29718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3426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3883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66800" y="43404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133600" y="2438400"/>
            <a:ext cx="1219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accept?(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962400" y="4572000"/>
            <a:ext cx="1371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accept?(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4384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581400" y="33528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410200" y="42672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581400" y="28956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410200" y="38100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3733800" y="2705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562600" y="4533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33800" y="3619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562600" y="4076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733800" y="3162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07404" y="2743200"/>
            <a:ext cx="838200" cy="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236204" y="4572000"/>
            <a:ext cx="838200" cy="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407404" y="2743200"/>
            <a:ext cx="838200" cy="9144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236204" y="3657600"/>
            <a:ext cx="838200" cy="9144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10200" y="33528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2" name="Oval 51"/>
          <p:cNvSpPr/>
          <p:nvPr/>
        </p:nvSpPr>
        <p:spPr>
          <a:xfrm>
            <a:off x="5562600" y="3619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3505200" y="2362200"/>
            <a:ext cx="1371600" cy="14478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5334000" y="3276600"/>
            <a:ext cx="1447800" cy="1447800"/>
          </a:xfrm>
          <a:prstGeom prst="roundRect">
            <a:avLst/>
          </a:prstGeom>
          <a:noFill/>
          <a:ln>
            <a:solidFill>
              <a:srgbClr val="2556B9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53000" y="2209800"/>
            <a:ext cx="1524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accent4"/>
                </a:solidFill>
              </a:rPr>
              <a:t>Red Chosen</a:t>
            </a:r>
            <a:endParaRPr lang="en-US" sz="2000" b="1" dirty="0">
              <a:solidFill>
                <a:schemeClr val="accent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05400" y="4800600"/>
            <a:ext cx="1905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rgbClr val="2556B9"/>
                </a:solidFill>
              </a:rPr>
              <a:t>Blue Chosen</a:t>
            </a:r>
            <a:endParaRPr lang="en-US" sz="2000" b="1" dirty="0">
              <a:solidFill>
                <a:srgbClr val="2556B9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362200" y="2705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91000" y="4533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>
            <a:off x="2399900" y="2057400"/>
            <a:ext cx="3429000" cy="9144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114800" y="2590800"/>
            <a:ext cx="1447800" cy="1447800"/>
          </a:xfrm>
          <a:prstGeom prst="roundRect">
            <a:avLst/>
          </a:prstGeom>
          <a:solidFill>
            <a:schemeClr val="bg1"/>
          </a:solidFill>
          <a:ln>
            <a:solidFill>
              <a:srgbClr val="2556B9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676400"/>
          </a:xfrm>
        </p:spPr>
        <p:txBody>
          <a:bodyPr/>
          <a:lstStyle/>
          <a:p>
            <a:r>
              <a:rPr lang="en-US" dirty="0" smtClean="0"/>
              <a:t>s5不需要提议red（因为red尚未被选定）</a:t>
            </a:r>
            <a:endParaRPr lang="en-US" dirty="0" smtClean="0"/>
          </a:p>
          <a:p>
            <a:r>
              <a:rPr lang="en-US" dirty="0"/>
              <a:t>必须中止s1的</a:t>
            </a:r>
            <a:r>
              <a:rPr lang="zh-CN" altLang="en-US" dirty="0"/>
              <a:t>提议</a:t>
            </a:r>
            <a:r>
              <a:rPr lang="en-US" dirty="0"/>
              <a:t>（s3必须拒绝该</a:t>
            </a:r>
            <a:r>
              <a:rPr lang="zh-CN" altLang="en-US" dirty="0"/>
              <a:t>提议</a:t>
            </a:r>
            <a:r>
              <a:rPr lang="en-US" dirty="0"/>
              <a:t>）</a:t>
            </a:r>
            <a:endParaRPr lang="en-US" dirty="0"/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必须</a:t>
            </a:r>
            <a:r>
              <a:rPr lang="zh-CN" altLang="en-US" dirty="0" smtClean="0">
                <a:solidFill>
                  <a:srgbClr val="C00000"/>
                </a:solidFill>
              </a:rPr>
              <a:t>顺序</a:t>
            </a:r>
            <a:r>
              <a:rPr lang="en-US" dirty="0" smtClean="0">
                <a:solidFill>
                  <a:srgbClr val="C00000"/>
                </a:solidFill>
              </a:rPr>
              <a:t>化</a:t>
            </a:r>
            <a:r>
              <a:rPr lang="zh-CN" altLang="en-US" dirty="0" smtClean="0"/>
              <a:t>提议</a:t>
            </a:r>
            <a:r>
              <a:rPr lang="en-US" dirty="0" smtClean="0"/>
              <a:t>，拒绝旧的</a:t>
            </a:r>
            <a:r>
              <a:rPr lang="zh-CN" altLang="en-US" dirty="0" smtClean="0"/>
              <a:t>提议</a:t>
            </a:r>
            <a:endParaRPr lang="zh-CN" altLang="en-US" dirty="0" smtClean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3017004" y="3429000"/>
            <a:ext cx="838200" cy="4572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399900" y="2057400"/>
            <a:ext cx="3429000" cy="4572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问题：选择冲突, </a:t>
            </a:r>
            <a:r>
              <a:rPr lang="zh-CN" altLang="en-US" dirty="0" smtClean="0">
                <a:sym typeface="+mn-ea"/>
              </a:rPr>
              <a:t>续</a:t>
            </a:r>
            <a:endParaRPr lang="zh-CN" altLang="en-US" dirty="0" smtClean="0">
              <a:sym typeface="+mn-e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2057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4000" y="2514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2971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3429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4000" y="3886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38685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18288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22860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2740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31974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66800" y="36546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133600" y="1752600"/>
            <a:ext cx="1219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accept?(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743200" y="3886200"/>
            <a:ext cx="1066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prop(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17526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019800" y="26670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191000" y="35814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19800" y="22098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191000" y="31242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3733800" y="2019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43400" y="3848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72200" y="2933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343400" y="3390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72200" y="2476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07404" y="2057400"/>
            <a:ext cx="838200" cy="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17004" y="3886200"/>
            <a:ext cx="838200" cy="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017004" y="2971800"/>
            <a:ext cx="838200" cy="9144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91000" y="26670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2" name="Oval 51"/>
          <p:cNvSpPr/>
          <p:nvPr/>
        </p:nvSpPr>
        <p:spPr>
          <a:xfrm>
            <a:off x="4343400" y="2933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019800" y="1371600"/>
            <a:ext cx="1981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accent4"/>
                </a:solidFill>
              </a:rPr>
              <a:t>Red Chosen??</a:t>
            </a:r>
            <a:endParaRPr lang="en-US" sz="2000" b="1" dirty="0">
              <a:solidFill>
                <a:schemeClr val="accent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10000" y="4114800"/>
            <a:ext cx="18288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rgbClr val="2556B9"/>
                </a:solidFill>
              </a:rPr>
              <a:t>Blue Chosen</a:t>
            </a:r>
            <a:endParaRPr lang="en-US" sz="2000" b="1" dirty="0">
              <a:solidFill>
                <a:srgbClr val="2556B9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362200" y="2019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71800" y="3848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445826" y="1678164"/>
            <a:ext cx="3890551" cy="1505394"/>
          </a:xfrm>
          <a:custGeom>
            <a:avLst/>
            <a:gdLst>
              <a:gd name="connsiteX0" fmla="*/ 1722935 w 3816959"/>
              <a:gd name="connsiteY0" fmla="*/ 25435 h 1517779"/>
              <a:gd name="connsiteX1" fmla="*/ 13 w 3816959"/>
              <a:gd name="connsiteY1" fmla="*/ 285317 h 1517779"/>
              <a:gd name="connsiteX2" fmla="*/ 1694060 w 3816959"/>
              <a:gd name="connsiteY2" fmla="*/ 612576 h 1517779"/>
              <a:gd name="connsiteX3" fmla="*/ 2531457 w 3816959"/>
              <a:gd name="connsiteY3" fmla="*/ 1026462 h 1517779"/>
              <a:gd name="connsiteX4" fmla="*/ 3089723 w 3816959"/>
              <a:gd name="connsiteY4" fmla="*/ 1517351 h 1517779"/>
              <a:gd name="connsiteX5" fmla="*/ 3773116 w 3816959"/>
              <a:gd name="connsiteY5" fmla="*/ 939835 h 1517779"/>
              <a:gd name="connsiteX6" fmla="*/ 1722935 w 3816959"/>
              <a:gd name="connsiteY6" fmla="*/ 25435 h 1517779"/>
              <a:gd name="connsiteX0-1" fmla="*/ 1722937 w 3816961"/>
              <a:gd name="connsiteY0-2" fmla="*/ 72753 h 1565097"/>
              <a:gd name="connsiteX1-3" fmla="*/ 15 w 3816961"/>
              <a:gd name="connsiteY1-4" fmla="*/ 332635 h 1565097"/>
              <a:gd name="connsiteX2-5" fmla="*/ 1694062 w 3816961"/>
              <a:gd name="connsiteY2-6" fmla="*/ 659894 h 1565097"/>
              <a:gd name="connsiteX3-7" fmla="*/ 2531459 w 3816961"/>
              <a:gd name="connsiteY3-8" fmla="*/ 1073780 h 1565097"/>
              <a:gd name="connsiteX4-9" fmla="*/ 3089725 w 3816961"/>
              <a:gd name="connsiteY4-10" fmla="*/ 1564669 h 1565097"/>
              <a:gd name="connsiteX5-11" fmla="*/ 3773118 w 3816961"/>
              <a:gd name="connsiteY5-12" fmla="*/ 987153 h 1565097"/>
              <a:gd name="connsiteX6-13" fmla="*/ 1722937 w 3816961"/>
              <a:gd name="connsiteY6-14" fmla="*/ 72753 h 1565097"/>
              <a:gd name="connsiteX0-15" fmla="*/ 1722938 w 3816962"/>
              <a:gd name="connsiteY0-16" fmla="*/ 26918 h 1519262"/>
              <a:gd name="connsiteX1-17" fmla="*/ 16 w 3816962"/>
              <a:gd name="connsiteY1-18" fmla="*/ 286800 h 1519262"/>
              <a:gd name="connsiteX2-19" fmla="*/ 1694063 w 3816962"/>
              <a:gd name="connsiteY2-20" fmla="*/ 614059 h 1519262"/>
              <a:gd name="connsiteX3-21" fmla="*/ 2531460 w 3816962"/>
              <a:gd name="connsiteY3-22" fmla="*/ 1027945 h 1519262"/>
              <a:gd name="connsiteX4-23" fmla="*/ 3089726 w 3816962"/>
              <a:gd name="connsiteY4-24" fmla="*/ 1518834 h 1519262"/>
              <a:gd name="connsiteX5-25" fmla="*/ 3773119 w 3816962"/>
              <a:gd name="connsiteY5-26" fmla="*/ 941318 h 1519262"/>
              <a:gd name="connsiteX6-27" fmla="*/ 1722938 w 3816962"/>
              <a:gd name="connsiteY6-28" fmla="*/ 26918 h 1519262"/>
              <a:gd name="connsiteX0-29" fmla="*/ 1722938 w 3773852"/>
              <a:gd name="connsiteY0-30" fmla="*/ 26918 h 1520868"/>
              <a:gd name="connsiteX1-31" fmla="*/ 16 w 3773852"/>
              <a:gd name="connsiteY1-32" fmla="*/ 286800 h 1520868"/>
              <a:gd name="connsiteX2-33" fmla="*/ 1694063 w 3773852"/>
              <a:gd name="connsiteY2-34" fmla="*/ 614059 h 1520868"/>
              <a:gd name="connsiteX3-35" fmla="*/ 2531460 w 3773852"/>
              <a:gd name="connsiteY3-36" fmla="*/ 1027945 h 1520868"/>
              <a:gd name="connsiteX4-37" fmla="*/ 3089726 w 3773852"/>
              <a:gd name="connsiteY4-38" fmla="*/ 1518834 h 1520868"/>
              <a:gd name="connsiteX5-39" fmla="*/ 3773119 w 3773852"/>
              <a:gd name="connsiteY5-40" fmla="*/ 941318 h 1520868"/>
              <a:gd name="connsiteX6-41" fmla="*/ 1722938 w 3773852"/>
              <a:gd name="connsiteY6-42" fmla="*/ 26918 h 1520868"/>
              <a:gd name="connsiteX0-43" fmla="*/ 1722938 w 3773911"/>
              <a:gd name="connsiteY0-44" fmla="*/ 26918 h 1537319"/>
              <a:gd name="connsiteX1-45" fmla="*/ 16 w 3773911"/>
              <a:gd name="connsiteY1-46" fmla="*/ 286800 h 1537319"/>
              <a:gd name="connsiteX2-47" fmla="*/ 1694063 w 3773911"/>
              <a:gd name="connsiteY2-48" fmla="*/ 614059 h 1537319"/>
              <a:gd name="connsiteX3-49" fmla="*/ 2531460 w 3773911"/>
              <a:gd name="connsiteY3-50" fmla="*/ 1027945 h 1537319"/>
              <a:gd name="connsiteX4-51" fmla="*/ 3089726 w 3773911"/>
              <a:gd name="connsiteY4-52" fmla="*/ 1518834 h 1537319"/>
              <a:gd name="connsiteX5-53" fmla="*/ 3773119 w 3773911"/>
              <a:gd name="connsiteY5-54" fmla="*/ 941318 h 1537319"/>
              <a:gd name="connsiteX6-55" fmla="*/ 1722938 w 3773911"/>
              <a:gd name="connsiteY6-56" fmla="*/ 26918 h 1537319"/>
              <a:gd name="connsiteX0-57" fmla="*/ 1722938 w 3773979"/>
              <a:gd name="connsiteY0-58" fmla="*/ 26918 h 1524933"/>
              <a:gd name="connsiteX1-59" fmla="*/ 16 w 3773979"/>
              <a:gd name="connsiteY1-60" fmla="*/ 286800 h 1524933"/>
              <a:gd name="connsiteX2-61" fmla="*/ 1694063 w 3773979"/>
              <a:gd name="connsiteY2-62" fmla="*/ 614059 h 1524933"/>
              <a:gd name="connsiteX3-63" fmla="*/ 2531460 w 3773979"/>
              <a:gd name="connsiteY3-64" fmla="*/ 1027945 h 1524933"/>
              <a:gd name="connsiteX4-65" fmla="*/ 3089726 w 3773979"/>
              <a:gd name="connsiteY4-66" fmla="*/ 1518834 h 1524933"/>
              <a:gd name="connsiteX5-67" fmla="*/ 3773119 w 3773979"/>
              <a:gd name="connsiteY5-68" fmla="*/ 941318 h 1524933"/>
              <a:gd name="connsiteX6-69" fmla="*/ 1722938 w 3773979"/>
              <a:gd name="connsiteY6-70" fmla="*/ 26918 h 1524933"/>
              <a:gd name="connsiteX0-71" fmla="*/ 1722938 w 3774388"/>
              <a:gd name="connsiteY0-72" fmla="*/ 26918 h 1524933"/>
              <a:gd name="connsiteX1-73" fmla="*/ 16 w 3774388"/>
              <a:gd name="connsiteY1-74" fmla="*/ 286800 h 1524933"/>
              <a:gd name="connsiteX2-75" fmla="*/ 1694063 w 3774388"/>
              <a:gd name="connsiteY2-76" fmla="*/ 614059 h 1524933"/>
              <a:gd name="connsiteX3-77" fmla="*/ 2531460 w 3774388"/>
              <a:gd name="connsiteY3-78" fmla="*/ 1027945 h 1524933"/>
              <a:gd name="connsiteX4-79" fmla="*/ 3089726 w 3774388"/>
              <a:gd name="connsiteY4-80" fmla="*/ 1518834 h 1524933"/>
              <a:gd name="connsiteX5-81" fmla="*/ 3773119 w 3774388"/>
              <a:gd name="connsiteY5-82" fmla="*/ 941318 h 1524933"/>
              <a:gd name="connsiteX6-83" fmla="*/ 1722938 w 3774388"/>
              <a:gd name="connsiteY6-84" fmla="*/ 26918 h 1524933"/>
              <a:gd name="connsiteX0-85" fmla="*/ 1722938 w 3774388"/>
              <a:gd name="connsiteY0-86" fmla="*/ 26918 h 1524933"/>
              <a:gd name="connsiteX1-87" fmla="*/ 16 w 3774388"/>
              <a:gd name="connsiteY1-88" fmla="*/ 286800 h 1524933"/>
              <a:gd name="connsiteX2-89" fmla="*/ 1694063 w 3774388"/>
              <a:gd name="connsiteY2-90" fmla="*/ 614059 h 1524933"/>
              <a:gd name="connsiteX3-91" fmla="*/ 2531460 w 3774388"/>
              <a:gd name="connsiteY3-92" fmla="*/ 1027945 h 1524933"/>
              <a:gd name="connsiteX4-93" fmla="*/ 3089726 w 3774388"/>
              <a:gd name="connsiteY4-94" fmla="*/ 1518834 h 1524933"/>
              <a:gd name="connsiteX5-95" fmla="*/ 3773119 w 3774388"/>
              <a:gd name="connsiteY5-96" fmla="*/ 941318 h 1524933"/>
              <a:gd name="connsiteX6-97" fmla="*/ 1722938 w 3774388"/>
              <a:gd name="connsiteY6-98" fmla="*/ 26918 h 1524933"/>
              <a:gd name="connsiteX0-99" fmla="*/ 1722938 w 3774388"/>
              <a:gd name="connsiteY0-100" fmla="*/ 26918 h 1524933"/>
              <a:gd name="connsiteX1-101" fmla="*/ 16 w 3774388"/>
              <a:gd name="connsiteY1-102" fmla="*/ 286800 h 1524933"/>
              <a:gd name="connsiteX2-103" fmla="*/ 1694063 w 3774388"/>
              <a:gd name="connsiteY2-104" fmla="*/ 614059 h 1524933"/>
              <a:gd name="connsiteX3-105" fmla="*/ 2531460 w 3774388"/>
              <a:gd name="connsiteY3-106" fmla="*/ 1027945 h 1524933"/>
              <a:gd name="connsiteX4-107" fmla="*/ 3089726 w 3774388"/>
              <a:gd name="connsiteY4-108" fmla="*/ 1518834 h 1524933"/>
              <a:gd name="connsiteX5-109" fmla="*/ 3773119 w 3774388"/>
              <a:gd name="connsiteY5-110" fmla="*/ 941318 h 1524933"/>
              <a:gd name="connsiteX6-111" fmla="*/ 1722938 w 3774388"/>
              <a:gd name="connsiteY6-112" fmla="*/ 26918 h 1524933"/>
              <a:gd name="connsiteX0-113" fmla="*/ 1722938 w 3774388"/>
              <a:gd name="connsiteY0-114" fmla="*/ 26918 h 1524933"/>
              <a:gd name="connsiteX1-115" fmla="*/ 16 w 3774388"/>
              <a:gd name="connsiteY1-116" fmla="*/ 286800 h 1524933"/>
              <a:gd name="connsiteX2-117" fmla="*/ 1694063 w 3774388"/>
              <a:gd name="connsiteY2-118" fmla="*/ 614059 h 1524933"/>
              <a:gd name="connsiteX3-119" fmla="*/ 2531460 w 3774388"/>
              <a:gd name="connsiteY3-120" fmla="*/ 1027945 h 1524933"/>
              <a:gd name="connsiteX4-121" fmla="*/ 3089726 w 3774388"/>
              <a:gd name="connsiteY4-122" fmla="*/ 1518834 h 1524933"/>
              <a:gd name="connsiteX5-123" fmla="*/ 3773119 w 3774388"/>
              <a:gd name="connsiteY5-124" fmla="*/ 941318 h 1524933"/>
              <a:gd name="connsiteX6-125" fmla="*/ 1722938 w 3774388"/>
              <a:gd name="connsiteY6-126" fmla="*/ 26918 h 1524933"/>
              <a:gd name="connsiteX0-127" fmla="*/ 1722945 w 3774395"/>
              <a:gd name="connsiteY0-128" fmla="*/ 22835 h 1520850"/>
              <a:gd name="connsiteX1-129" fmla="*/ 23 w 3774395"/>
              <a:gd name="connsiteY1-130" fmla="*/ 282717 h 1520850"/>
              <a:gd name="connsiteX2-131" fmla="*/ 1694070 w 3774395"/>
              <a:gd name="connsiteY2-132" fmla="*/ 609976 h 1520850"/>
              <a:gd name="connsiteX3-133" fmla="*/ 2531467 w 3774395"/>
              <a:gd name="connsiteY3-134" fmla="*/ 1023862 h 1520850"/>
              <a:gd name="connsiteX4-135" fmla="*/ 3089733 w 3774395"/>
              <a:gd name="connsiteY4-136" fmla="*/ 1514751 h 1520850"/>
              <a:gd name="connsiteX5-137" fmla="*/ 3773126 w 3774395"/>
              <a:gd name="connsiteY5-138" fmla="*/ 937235 h 1520850"/>
              <a:gd name="connsiteX6-139" fmla="*/ 1722945 w 3774395"/>
              <a:gd name="connsiteY6-140" fmla="*/ 22835 h 1520850"/>
              <a:gd name="connsiteX0-141" fmla="*/ 1723050 w 3774500"/>
              <a:gd name="connsiteY0-142" fmla="*/ 3205 h 1501220"/>
              <a:gd name="connsiteX1-143" fmla="*/ 128 w 3774500"/>
              <a:gd name="connsiteY1-144" fmla="*/ 263087 h 1501220"/>
              <a:gd name="connsiteX2-145" fmla="*/ 1694175 w 3774500"/>
              <a:gd name="connsiteY2-146" fmla="*/ 590346 h 1501220"/>
              <a:gd name="connsiteX3-147" fmla="*/ 2531572 w 3774500"/>
              <a:gd name="connsiteY3-148" fmla="*/ 1004232 h 1501220"/>
              <a:gd name="connsiteX4-149" fmla="*/ 3089838 w 3774500"/>
              <a:gd name="connsiteY4-150" fmla="*/ 1495121 h 1501220"/>
              <a:gd name="connsiteX5-151" fmla="*/ 3773231 w 3774500"/>
              <a:gd name="connsiteY5-152" fmla="*/ 917605 h 1501220"/>
              <a:gd name="connsiteX6-153" fmla="*/ 1723050 w 3774500"/>
              <a:gd name="connsiteY6-154" fmla="*/ 3205 h 1501220"/>
              <a:gd name="connsiteX0-155" fmla="*/ 1723050 w 3774500"/>
              <a:gd name="connsiteY0-156" fmla="*/ 3205 h 1501220"/>
              <a:gd name="connsiteX1-157" fmla="*/ 128 w 3774500"/>
              <a:gd name="connsiteY1-158" fmla="*/ 263087 h 1501220"/>
              <a:gd name="connsiteX2-159" fmla="*/ 1694175 w 3774500"/>
              <a:gd name="connsiteY2-160" fmla="*/ 590346 h 1501220"/>
              <a:gd name="connsiteX3-161" fmla="*/ 2531572 w 3774500"/>
              <a:gd name="connsiteY3-162" fmla="*/ 1004232 h 1501220"/>
              <a:gd name="connsiteX4-163" fmla="*/ 3089838 w 3774500"/>
              <a:gd name="connsiteY4-164" fmla="*/ 1495121 h 1501220"/>
              <a:gd name="connsiteX5-165" fmla="*/ 3773231 w 3774500"/>
              <a:gd name="connsiteY5-166" fmla="*/ 917605 h 1501220"/>
              <a:gd name="connsiteX6-167" fmla="*/ 1723050 w 3774500"/>
              <a:gd name="connsiteY6-168" fmla="*/ 3205 h 1501220"/>
              <a:gd name="connsiteX0-169" fmla="*/ 1723050 w 3774500"/>
              <a:gd name="connsiteY0-170" fmla="*/ 3205 h 1501220"/>
              <a:gd name="connsiteX1-171" fmla="*/ 128 w 3774500"/>
              <a:gd name="connsiteY1-172" fmla="*/ 263087 h 1501220"/>
              <a:gd name="connsiteX2-173" fmla="*/ 1694175 w 3774500"/>
              <a:gd name="connsiteY2-174" fmla="*/ 590346 h 1501220"/>
              <a:gd name="connsiteX3-175" fmla="*/ 2531572 w 3774500"/>
              <a:gd name="connsiteY3-176" fmla="*/ 1004232 h 1501220"/>
              <a:gd name="connsiteX4-177" fmla="*/ 3089838 w 3774500"/>
              <a:gd name="connsiteY4-178" fmla="*/ 1495121 h 1501220"/>
              <a:gd name="connsiteX5-179" fmla="*/ 3773231 w 3774500"/>
              <a:gd name="connsiteY5-180" fmla="*/ 917605 h 1501220"/>
              <a:gd name="connsiteX6-181" fmla="*/ 1723050 w 3774500"/>
              <a:gd name="connsiteY6-182" fmla="*/ 3205 h 1501220"/>
              <a:gd name="connsiteX0-183" fmla="*/ 1723050 w 3774500"/>
              <a:gd name="connsiteY0-184" fmla="*/ 3205 h 1501220"/>
              <a:gd name="connsiteX1-185" fmla="*/ 128 w 3774500"/>
              <a:gd name="connsiteY1-186" fmla="*/ 263087 h 1501220"/>
              <a:gd name="connsiteX2-187" fmla="*/ 1694175 w 3774500"/>
              <a:gd name="connsiteY2-188" fmla="*/ 590346 h 1501220"/>
              <a:gd name="connsiteX3-189" fmla="*/ 2531572 w 3774500"/>
              <a:gd name="connsiteY3-190" fmla="*/ 1004232 h 1501220"/>
              <a:gd name="connsiteX4-191" fmla="*/ 3089838 w 3774500"/>
              <a:gd name="connsiteY4-192" fmla="*/ 1495121 h 1501220"/>
              <a:gd name="connsiteX5-193" fmla="*/ 3773231 w 3774500"/>
              <a:gd name="connsiteY5-194" fmla="*/ 917605 h 1501220"/>
              <a:gd name="connsiteX6-195" fmla="*/ 1723050 w 3774500"/>
              <a:gd name="connsiteY6-196" fmla="*/ 3205 h 1501220"/>
              <a:gd name="connsiteX0-197" fmla="*/ 1723050 w 3764916"/>
              <a:gd name="connsiteY0-198" fmla="*/ 53608 h 1550154"/>
              <a:gd name="connsiteX1-199" fmla="*/ 128 w 3764916"/>
              <a:gd name="connsiteY1-200" fmla="*/ 313490 h 1550154"/>
              <a:gd name="connsiteX2-201" fmla="*/ 1694175 w 3764916"/>
              <a:gd name="connsiteY2-202" fmla="*/ 640749 h 1550154"/>
              <a:gd name="connsiteX3-203" fmla="*/ 2531572 w 3764916"/>
              <a:gd name="connsiteY3-204" fmla="*/ 1054635 h 1550154"/>
              <a:gd name="connsiteX4-205" fmla="*/ 3089838 w 3764916"/>
              <a:gd name="connsiteY4-206" fmla="*/ 1545524 h 1550154"/>
              <a:gd name="connsiteX5-207" fmla="*/ 3763606 w 3764916"/>
              <a:gd name="connsiteY5-208" fmla="*/ 958383 h 1550154"/>
              <a:gd name="connsiteX6-209" fmla="*/ 1723050 w 3764916"/>
              <a:gd name="connsiteY6-210" fmla="*/ 53608 h 1550154"/>
              <a:gd name="connsiteX0-211" fmla="*/ 1723050 w 3755335"/>
              <a:gd name="connsiteY0-212" fmla="*/ 42222 h 1534138"/>
              <a:gd name="connsiteX1-213" fmla="*/ 128 w 3755335"/>
              <a:gd name="connsiteY1-214" fmla="*/ 302104 h 1534138"/>
              <a:gd name="connsiteX2-215" fmla="*/ 1694175 w 3755335"/>
              <a:gd name="connsiteY2-216" fmla="*/ 629363 h 1534138"/>
              <a:gd name="connsiteX3-217" fmla="*/ 2531572 w 3755335"/>
              <a:gd name="connsiteY3-218" fmla="*/ 1043249 h 1534138"/>
              <a:gd name="connsiteX4-219" fmla="*/ 3089838 w 3755335"/>
              <a:gd name="connsiteY4-220" fmla="*/ 1534138 h 1534138"/>
              <a:gd name="connsiteX5-221" fmla="*/ 3753981 w 3755335"/>
              <a:gd name="connsiteY5-222" fmla="*/ 792993 h 1534138"/>
              <a:gd name="connsiteX6-223" fmla="*/ 1723050 w 3755335"/>
              <a:gd name="connsiteY6-224" fmla="*/ 42222 h 1534138"/>
              <a:gd name="connsiteX0-225" fmla="*/ 1723050 w 3755335"/>
              <a:gd name="connsiteY0-226" fmla="*/ 8145 h 1500061"/>
              <a:gd name="connsiteX1-227" fmla="*/ 128 w 3755335"/>
              <a:gd name="connsiteY1-228" fmla="*/ 268027 h 1500061"/>
              <a:gd name="connsiteX2-229" fmla="*/ 1694175 w 3755335"/>
              <a:gd name="connsiteY2-230" fmla="*/ 595286 h 1500061"/>
              <a:gd name="connsiteX3-231" fmla="*/ 2531572 w 3755335"/>
              <a:gd name="connsiteY3-232" fmla="*/ 1009172 h 1500061"/>
              <a:gd name="connsiteX4-233" fmla="*/ 3089838 w 3755335"/>
              <a:gd name="connsiteY4-234" fmla="*/ 1500061 h 1500061"/>
              <a:gd name="connsiteX5-235" fmla="*/ 3753981 w 3755335"/>
              <a:gd name="connsiteY5-236" fmla="*/ 758916 h 1500061"/>
              <a:gd name="connsiteX6-237" fmla="*/ 1723050 w 3755335"/>
              <a:gd name="connsiteY6-238" fmla="*/ 8145 h 1500061"/>
              <a:gd name="connsiteX0-239" fmla="*/ 1723089 w 3755374"/>
              <a:gd name="connsiteY0-240" fmla="*/ 8145 h 1500061"/>
              <a:gd name="connsiteX1-241" fmla="*/ 167 w 3755374"/>
              <a:gd name="connsiteY1-242" fmla="*/ 268027 h 1500061"/>
              <a:gd name="connsiteX2-243" fmla="*/ 1694214 w 3755374"/>
              <a:gd name="connsiteY2-244" fmla="*/ 595286 h 1500061"/>
              <a:gd name="connsiteX3-245" fmla="*/ 2531611 w 3755374"/>
              <a:gd name="connsiteY3-246" fmla="*/ 1009172 h 1500061"/>
              <a:gd name="connsiteX4-247" fmla="*/ 3089877 w 3755374"/>
              <a:gd name="connsiteY4-248" fmla="*/ 1500061 h 1500061"/>
              <a:gd name="connsiteX5-249" fmla="*/ 3754020 w 3755374"/>
              <a:gd name="connsiteY5-250" fmla="*/ 758916 h 1500061"/>
              <a:gd name="connsiteX6-251" fmla="*/ 1723089 w 3755374"/>
              <a:gd name="connsiteY6-252" fmla="*/ 8145 h 1500061"/>
              <a:gd name="connsiteX0-253" fmla="*/ 1723089 w 3761769"/>
              <a:gd name="connsiteY0-254" fmla="*/ 8145 h 1500061"/>
              <a:gd name="connsiteX1-255" fmla="*/ 167 w 3761769"/>
              <a:gd name="connsiteY1-256" fmla="*/ 268027 h 1500061"/>
              <a:gd name="connsiteX2-257" fmla="*/ 1694214 w 3761769"/>
              <a:gd name="connsiteY2-258" fmla="*/ 595286 h 1500061"/>
              <a:gd name="connsiteX3-259" fmla="*/ 2531611 w 3761769"/>
              <a:gd name="connsiteY3-260" fmla="*/ 1009172 h 1500061"/>
              <a:gd name="connsiteX4-261" fmla="*/ 3089877 w 3761769"/>
              <a:gd name="connsiteY4-262" fmla="*/ 1500061 h 1500061"/>
              <a:gd name="connsiteX5-263" fmla="*/ 3754020 w 3761769"/>
              <a:gd name="connsiteY5-264" fmla="*/ 758916 h 1500061"/>
              <a:gd name="connsiteX6-265" fmla="*/ 1723089 w 3761769"/>
              <a:gd name="connsiteY6-266" fmla="*/ 8145 h 1500061"/>
              <a:gd name="connsiteX0-267" fmla="*/ 1723089 w 3694368"/>
              <a:gd name="connsiteY0-268" fmla="*/ 41510 h 1533426"/>
              <a:gd name="connsiteX1-269" fmla="*/ 167 w 3694368"/>
              <a:gd name="connsiteY1-270" fmla="*/ 301392 h 1533426"/>
              <a:gd name="connsiteX2-271" fmla="*/ 1694214 w 3694368"/>
              <a:gd name="connsiteY2-272" fmla="*/ 628651 h 1533426"/>
              <a:gd name="connsiteX3-273" fmla="*/ 2531611 w 3694368"/>
              <a:gd name="connsiteY3-274" fmla="*/ 1042537 h 1533426"/>
              <a:gd name="connsiteX4-275" fmla="*/ 3089877 w 3694368"/>
              <a:gd name="connsiteY4-276" fmla="*/ 1533426 h 1533426"/>
              <a:gd name="connsiteX5-277" fmla="*/ 3677017 w 3694368"/>
              <a:gd name="connsiteY5-278" fmla="*/ 782656 h 1533426"/>
              <a:gd name="connsiteX6-279" fmla="*/ 1723089 w 3694368"/>
              <a:gd name="connsiteY6-280" fmla="*/ 41510 h 1533426"/>
              <a:gd name="connsiteX0-281" fmla="*/ 1723089 w 3694368"/>
              <a:gd name="connsiteY0-282" fmla="*/ 11682 h 1503598"/>
              <a:gd name="connsiteX1-283" fmla="*/ 167 w 3694368"/>
              <a:gd name="connsiteY1-284" fmla="*/ 271564 h 1503598"/>
              <a:gd name="connsiteX2-285" fmla="*/ 1694214 w 3694368"/>
              <a:gd name="connsiteY2-286" fmla="*/ 598823 h 1503598"/>
              <a:gd name="connsiteX3-287" fmla="*/ 2531611 w 3694368"/>
              <a:gd name="connsiteY3-288" fmla="*/ 1012709 h 1503598"/>
              <a:gd name="connsiteX4-289" fmla="*/ 3089877 w 3694368"/>
              <a:gd name="connsiteY4-290" fmla="*/ 1503598 h 1503598"/>
              <a:gd name="connsiteX5-291" fmla="*/ 3677017 w 3694368"/>
              <a:gd name="connsiteY5-292" fmla="*/ 752828 h 1503598"/>
              <a:gd name="connsiteX6-293" fmla="*/ 1723089 w 3694368"/>
              <a:gd name="connsiteY6-294" fmla="*/ 11682 h 1503598"/>
              <a:gd name="connsiteX0-295" fmla="*/ 1722940 w 3694219"/>
              <a:gd name="connsiteY0-296" fmla="*/ 8379 h 1500295"/>
              <a:gd name="connsiteX1-297" fmla="*/ 18 w 3694219"/>
              <a:gd name="connsiteY1-298" fmla="*/ 268261 h 1500295"/>
              <a:gd name="connsiteX2-299" fmla="*/ 1694065 w 3694219"/>
              <a:gd name="connsiteY2-300" fmla="*/ 595520 h 1500295"/>
              <a:gd name="connsiteX3-301" fmla="*/ 2531462 w 3694219"/>
              <a:gd name="connsiteY3-302" fmla="*/ 1009406 h 1500295"/>
              <a:gd name="connsiteX4-303" fmla="*/ 3089728 w 3694219"/>
              <a:gd name="connsiteY4-304" fmla="*/ 1500295 h 1500295"/>
              <a:gd name="connsiteX5-305" fmla="*/ 3676868 w 3694219"/>
              <a:gd name="connsiteY5-306" fmla="*/ 749525 h 1500295"/>
              <a:gd name="connsiteX6-307" fmla="*/ 1722940 w 3694219"/>
              <a:gd name="connsiteY6-308" fmla="*/ 8379 h 1500295"/>
              <a:gd name="connsiteX0-309" fmla="*/ 1722939 w 3888694"/>
              <a:gd name="connsiteY0-310" fmla="*/ 37195 h 1529111"/>
              <a:gd name="connsiteX1-311" fmla="*/ 17 w 3888694"/>
              <a:gd name="connsiteY1-312" fmla="*/ 297077 h 1529111"/>
              <a:gd name="connsiteX2-313" fmla="*/ 1694064 w 3888694"/>
              <a:gd name="connsiteY2-314" fmla="*/ 624336 h 1529111"/>
              <a:gd name="connsiteX3-315" fmla="*/ 2531461 w 3888694"/>
              <a:gd name="connsiteY3-316" fmla="*/ 1038222 h 1529111"/>
              <a:gd name="connsiteX4-317" fmla="*/ 3089727 w 3888694"/>
              <a:gd name="connsiteY4-318" fmla="*/ 1529111 h 1529111"/>
              <a:gd name="connsiteX5-319" fmla="*/ 3886094 w 3888694"/>
              <a:gd name="connsiteY5-320" fmla="*/ 770592 h 1529111"/>
              <a:gd name="connsiteX6-321" fmla="*/ 1722939 w 3888694"/>
              <a:gd name="connsiteY6-322" fmla="*/ 37195 h 1529111"/>
              <a:gd name="connsiteX0-323" fmla="*/ 1722939 w 3888694"/>
              <a:gd name="connsiteY0-324" fmla="*/ 23596 h 1515512"/>
              <a:gd name="connsiteX1-325" fmla="*/ 17 w 3888694"/>
              <a:gd name="connsiteY1-326" fmla="*/ 283478 h 1515512"/>
              <a:gd name="connsiteX2-327" fmla="*/ 1694064 w 3888694"/>
              <a:gd name="connsiteY2-328" fmla="*/ 610737 h 1515512"/>
              <a:gd name="connsiteX3-329" fmla="*/ 2531461 w 3888694"/>
              <a:gd name="connsiteY3-330" fmla="*/ 1024623 h 1515512"/>
              <a:gd name="connsiteX4-331" fmla="*/ 3089727 w 3888694"/>
              <a:gd name="connsiteY4-332" fmla="*/ 1515512 h 1515512"/>
              <a:gd name="connsiteX5-333" fmla="*/ 3886094 w 3888694"/>
              <a:gd name="connsiteY5-334" fmla="*/ 756993 h 1515512"/>
              <a:gd name="connsiteX6-335" fmla="*/ 1722939 w 3888694"/>
              <a:gd name="connsiteY6-336" fmla="*/ 23596 h 1515512"/>
              <a:gd name="connsiteX0-337" fmla="*/ 1722939 w 3888694"/>
              <a:gd name="connsiteY0-338" fmla="*/ 13478 h 1505394"/>
              <a:gd name="connsiteX1-339" fmla="*/ 17 w 3888694"/>
              <a:gd name="connsiteY1-340" fmla="*/ 273360 h 1505394"/>
              <a:gd name="connsiteX2-341" fmla="*/ 1694064 w 3888694"/>
              <a:gd name="connsiteY2-342" fmla="*/ 600619 h 1505394"/>
              <a:gd name="connsiteX3-343" fmla="*/ 2531461 w 3888694"/>
              <a:gd name="connsiteY3-344" fmla="*/ 1014505 h 1505394"/>
              <a:gd name="connsiteX4-345" fmla="*/ 3089727 w 3888694"/>
              <a:gd name="connsiteY4-346" fmla="*/ 1505394 h 1505394"/>
              <a:gd name="connsiteX5-347" fmla="*/ 3886094 w 3888694"/>
              <a:gd name="connsiteY5-348" fmla="*/ 746875 h 1505394"/>
              <a:gd name="connsiteX6-349" fmla="*/ 1722939 w 3888694"/>
              <a:gd name="connsiteY6-350" fmla="*/ 13478 h 1505394"/>
              <a:gd name="connsiteX0-351" fmla="*/ 1722939 w 3887689"/>
              <a:gd name="connsiteY0-352" fmla="*/ 13478 h 1616520"/>
              <a:gd name="connsiteX1-353" fmla="*/ 17 w 3887689"/>
              <a:gd name="connsiteY1-354" fmla="*/ 273360 h 1616520"/>
              <a:gd name="connsiteX2-355" fmla="*/ 1694064 w 3887689"/>
              <a:gd name="connsiteY2-356" fmla="*/ 600619 h 1616520"/>
              <a:gd name="connsiteX3-357" fmla="*/ 2531461 w 3887689"/>
              <a:gd name="connsiteY3-358" fmla="*/ 1014505 h 1616520"/>
              <a:gd name="connsiteX4-359" fmla="*/ 3089727 w 3887689"/>
              <a:gd name="connsiteY4-360" fmla="*/ 1505394 h 1616520"/>
              <a:gd name="connsiteX5-361" fmla="*/ 3886094 w 3887689"/>
              <a:gd name="connsiteY5-362" fmla="*/ 746875 h 1616520"/>
              <a:gd name="connsiteX6-363" fmla="*/ 1722939 w 3887689"/>
              <a:gd name="connsiteY6-364" fmla="*/ 13478 h 1616520"/>
              <a:gd name="connsiteX0-365" fmla="*/ 1722939 w 3890551"/>
              <a:gd name="connsiteY0-366" fmla="*/ 13478 h 1505394"/>
              <a:gd name="connsiteX1-367" fmla="*/ 17 w 3890551"/>
              <a:gd name="connsiteY1-368" fmla="*/ 273360 h 1505394"/>
              <a:gd name="connsiteX2-369" fmla="*/ 1694064 w 3890551"/>
              <a:gd name="connsiteY2-370" fmla="*/ 600619 h 1505394"/>
              <a:gd name="connsiteX3-371" fmla="*/ 2531461 w 3890551"/>
              <a:gd name="connsiteY3-372" fmla="*/ 1014505 h 1505394"/>
              <a:gd name="connsiteX4-373" fmla="*/ 3089727 w 3890551"/>
              <a:gd name="connsiteY4-374" fmla="*/ 1505394 h 1505394"/>
              <a:gd name="connsiteX5-375" fmla="*/ 3886094 w 3890551"/>
              <a:gd name="connsiteY5-376" fmla="*/ 746875 h 1505394"/>
              <a:gd name="connsiteX6-377" fmla="*/ 1722939 w 3890551"/>
              <a:gd name="connsiteY6-378" fmla="*/ 13478 h 15053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890551" h="1505394">
                <a:moveTo>
                  <a:pt x="1722939" y="13478"/>
                </a:moveTo>
                <a:cubicBezTo>
                  <a:pt x="1013266" y="-11197"/>
                  <a:pt x="-4798" y="-36253"/>
                  <a:pt x="17" y="273360"/>
                </a:cubicBezTo>
                <a:cubicBezTo>
                  <a:pt x="4832" y="582973"/>
                  <a:pt x="906397" y="592599"/>
                  <a:pt x="1694064" y="600619"/>
                </a:cubicBezTo>
                <a:cubicBezTo>
                  <a:pt x="2481731" y="608639"/>
                  <a:pt x="2520231" y="680829"/>
                  <a:pt x="2531461" y="1014505"/>
                </a:cubicBezTo>
                <a:cubicBezTo>
                  <a:pt x="2542691" y="1348181"/>
                  <a:pt x="2459272" y="1500583"/>
                  <a:pt x="3089727" y="1505394"/>
                </a:cubicBezTo>
                <a:cubicBezTo>
                  <a:pt x="3874674" y="1498706"/>
                  <a:pt x="3908553" y="1446310"/>
                  <a:pt x="3886094" y="746875"/>
                </a:cubicBezTo>
                <a:cubicBezTo>
                  <a:pt x="3863635" y="47440"/>
                  <a:pt x="2432612" y="38153"/>
                  <a:pt x="1722939" y="13478"/>
                </a:cubicBezTo>
                <a:close/>
              </a:path>
            </a:pathLst>
          </a:cu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JO Colors">
      <a:dk1>
        <a:srgbClr val="000000"/>
      </a:dk1>
      <a:lt1>
        <a:srgbClr val="FFFFFF"/>
      </a:lt1>
      <a:dk2>
        <a:srgbClr val="1F4899"/>
      </a:dk2>
      <a:lt2>
        <a:srgbClr val="7F7F7F"/>
      </a:lt2>
      <a:accent1>
        <a:srgbClr val="0B590B"/>
      </a:accent1>
      <a:accent2>
        <a:srgbClr val="E1FFE1"/>
      </a:accent2>
      <a:accent3>
        <a:srgbClr val="DEE7F8"/>
      </a:accent3>
      <a:accent4>
        <a:srgbClr val="A5001E"/>
      </a:accent4>
      <a:accent5>
        <a:srgbClr val="FFFFB9"/>
      </a:accent5>
      <a:accent6>
        <a:srgbClr val="844F1A"/>
      </a:accent6>
      <a:hlink>
        <a:srgbClr val="005239"/>
      </a:hlink>
      <a:folHlink>
        <a:srgbClr val="A5001E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 cap="rnd"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0050A0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004891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7663</Words>
  <Application>WPS 演示</Application>
  <PresentationFormat>On-screen Show (4:3)</PresentationFormat>
  <Paragraphs>1126</Paragraphs>
  <Slides>33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Arial</vt:lpstr>
      <vt:lpstr>宋体</vt:lpstr>
      <vt:lpstr>Wingdings</vt:lpstr>
      <vt:lpstr>Verdana</vt:lpstr>
      <vt:lpstr>微软雅黑</vt:lpstr>
      <vt:lpstr>Arial Unicode MS</vt:lpstr>
      <vt:lpstr>Default Design</vt:lpstr>
      <vt:lpstr>使用Paxos实现分布式日志复制同步 Replicated Log</vt:lpstr>
      <vt:lpstr>目标：日志复制同步（Replicated Log）</vt:lpstr>
      <vt:lpstr>Paxos方法</vt:lpstr>
      <vt:lpstr>基础 Paxos 的需求</vt:lpstr>
      <vt:lpstr>基础 Paxos 的组件</vt:lpstr>
      <vt:lpstr>稻草人：单接受者（Single Acceptor）</vt:lpstr>
      <vt:lpstr>问题：分票</vt:lpstr>
      <vt:lpstr>问题：选择冲突</vt:lpstr>
      <vt:lpstr>问题：选择冲突, 续</vt:lpstr>
      <vt:lpstr>提议编号</vt:lpstr>
      <vt:lpstr>基础 Paxos</vt:lpstr>
      <vt:lpstr>基础 Paxos</vt:lpstr>
      <vt:lpstr>基础 Paxos 示例</vt:lpstr>
      <vt:lpstr>基础 Paxos 示例, 续</vt:lpstr>
      <vt:lpstr>基础 Paxos 示例, 续</vt:lpstr>
      <vt:lpstr>可用性</vt:lpstr>
      <vt:lpstr>其它</vt:lpstr>
      <vt:lpstr>Multi-Paxos</vt:lpstr>
      <vt:lpstr>Multi-Paxos 问题</vt:lpstr>
      <vt:lpstr>选择日志记录</vt:lpstr>
      <vt:lpstr>选择日志记录, 续</vt:lpstr>
      <vt:lpstr>提高效率</vt:lpstr>
      <vt:lpstr>领导者选举</vt:lpstr>
      <vt:lpstr>减少准备（Prepare）的 RPC 请求</vt:lpstr>
      <vt:lpstr>复制的完整性</vt:lpstr>
      <vt:lpstr>复制的完整性, 续</vt:lpstr>
      <vt:lpstr>复制的完整性, 续</vt:lpstr>
      <vt:lpstr>客户端协议</vt:lpstr>
      <vt:lpstr>客户端协议, 续</vt:lpstr>
      <vt:lpstr>配置变更</vt:lpstr>
      <vt:lpstr>配置变更, 续</vt:lpstr>
      <vt:lpstr>配置变更, 续</vt:lpstr>
      <vt:lpstr>Paxos 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Ousterhout</dc:creator>
  <cp:lastModifiedBy>刘春龙</cp:lastModifiedBy>
  <cp:revision>816</cp:revision>
  <cp:lastPrinted>2013-02-25T05:45:00Z</cp:lastPrinted>
  <dcterms:created xsi:type="dcterms:W3CDTF">2008-10-19T02:20:00Z</dcterms:created>
  <dcterms:modified xsi:type="dcterms:W3CDTF">2018-10-10T08:54:39Z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2052-11.1.0.7832</vt:lpwstr>
  </property>
</Properties>
</file>