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34" r:id="rId2"/>
    <p:sldId id="344" r:id="rId3"/>
    <p:sldId id="416" r:id="rId4"/>
    <p:sldId id="435" r:id="rId5"/>
    <p:sldId id="438" r:id="rId6"/>
    <p:sldId id="437" r:id="rId7"/>
    <p:sldId id="439" r:id="rId8"/>
    <p:sldId id="447" r:id="rId9"/>
    <p:sldId id="440" r:id="rId10"/>
    <p:sldId id="441" r:id="rId11"/>
    <p:sldId id="454" r:id="rId12"/>
    <p:sldId id="448" r:id="rId13"/>
    <p:sldId id="382" r:id="rId14"/>
    <p:sldId id="388" r:id="rId15"/>
    <p:sldId id="442" r:id="rId16"/>
    <p:sldId id="443" r:id="rId17"/>
    <p:sldId id="446" r:id="rId18"/>
    <p:sldId id="455" r:id="rId19"/>
    <p:sldId id="461" r:id="rId20"/>
    <p:sldId id="462" r:id="rId21"/>
    <p:sldId id="450" r:id="rId22"/>
    <p:sldId id="445" r:id="rId23"/>
    <p:sldId id="452" r:id="rId24"/>
    <p:sldId id="430" r:id="rId25"/>
    <p:sldId id="374" r:id="rId26"/>
    <p:sldId id="453" r:id="rId27"/>
    <p:sldId id="41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1266" autoAdjust="0"/>
  </p:normalViewPr>
  <p:slideViewPr>
    <p:cSldViewPr snapToGrid="0" showGuides="1">
      <p:cViewPr varScale="1">
        <p:scale>
          <a:sx n="78" d="100"/>
          <a:sy n="78" d="100"/>
        </p:scale>
        <p:origin x="857" y="31"/>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 to avoid </a:t>
            </a:r>
            <a:r>
              <a:rPr lang="zh-CN" altLang="en-US" dirty="0"/>
              <a:t>缺陷</a:t>
            </a:r>
            <a:r>
              <a:rPr lang="en-US" altLang="zh-CN" dirty="0"/>
              <a:t>, extends </a:t>
            </a:r>
            <a:r>
              <a:rPr lang="zh-CN" altLang="en-US" dirty="0"/>
              <a:t>优点？</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009616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总结到以上几点，</a:t>
            </a:r>
            <a:r>
              <a:rPr lang="en-US" altLang="zh-CN" dirty="0"/>
              <a:t>xxx</a:t>
            </a:r>
            <a:r>
              <a:rPr lang="zh-CN" altLang="en-US" dirty="0"/>
              <a:t>，</a:t>
            </a:r>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access anywhere and avoid</a:t>
            </a:r>
            <a:r>
              <a:rPr lang="en-US" baseline="0" dirty="0"/>
              <a:t> the situation that engineer forgot to handover</a:t>
            </a:r>
          </a:p>
          <a:p>
            <a:r>
              <a:rPr lang="en-US" baseline="0" dirty="0"/>
              <a:t>Name list: easy to find engineer and maintain</a:t>
            </a:r>
          </a:p>
          <a:p>
            <a:r>
              <a:rPr lang="en-US" baseline="0" dirty="0"/>
              <a:t>Counter: know who to assign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98781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a:t>
            </a:r>
            <a:r>
              <a:rPr lang="en-US" baseline="0" dirty="0"/>
              <a:t> numbers and be more clearly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99887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engineers</a:t>
            </a:r>
            <a:r>
              <a:rPr lang="en-US" baseline="0" dirty="0"/>
              <a:t> support NW and EPM add-in, then this component would be on the Home Page for the fastest accessing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05100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Automatically</a:t>
            </a:r>
            <a:r>
              <a:rPr lang="en-US" baseline="0" dirty="0"/>
              <a:t> recommend the next </a:t>
            </a:r>
            <a:r>
              <a:rPr lang="en-US" sz="1400" b="0" i="0" kern="1200" dirty="0">
                <a:solidFill>
                  <a:schemeClr val="tx1"/>
                </a:solidFill>
                <a:effectLst/>
                <a:latin typeface="+mn-lt"/>
                <a:ea typeface="+mn-ea"/>
                <a:cs typeface="+mn-cs"/>
              </a:rPr>
              <a:t>candidate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98196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a:t>
            </a:r>
            <a:r>
              <a:rPr lang="en-US" baseline="0" dirty="0"/>
              <a:t> will not be filtered if it is unavailable.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60703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a:t>
            </a:r>
            <a:r>
              <a:rPr lang="en-US" baseline="0" dirty="0"/>
              <a:t> as hyperlinks to access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9678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a:t>
            </a:r>
            <a:r>
              <a:rPr lang="en-US" baseline="0" dirty="0"/>
              <a:t> to home page anytime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96846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these color! Not want to use it!  But it only supports team that has a single component. But good for our team that per person has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easy to know what can we use it for?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706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support new features naturally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Distributed </a:t>
            </a:r>
            <a:r>
              <a:rPr lang="en-US" dirty="0"/>
              <a:t>Numbers, numbers, numbers!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Forgot to handover, trouble</a:t>
            </a:r>
            <a:r>
              <a:rPr lang="en-US" baseline="0" dirty="0"/>
              <a:t> maker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396010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18" Type="http://schemas.openxmlformats.org/officeDocument/2006/relationships/customXml" Target="../ink/ink8.xml"/><Relationship Id="rId3" Type="http://schemas.openxmlformats.org/officeDocument/2006/relationships/image" Target="../media/image12.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1.png"/><Relationship Id="rId25" Type="http://schemas.openxmlformats.org/officeDocument/2006/relationships/image" Target="../media/image25.png"/><Relationship Id="rId2" Type="http://schemas.openxmlformats.org/officeDocument/2006/relationships/notesSlide" Target="../notesSlides/notesSlide13.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9.xml"/><Relationship Id="rId6" Type="http://schemas.openxmlformats.org/officeDocument/2006/relationships/customXml" Target="../ink/ink2.xml"/><Relationship Id="rId11" Type="http://schemas.openxmlformats.org/officeDocument/2006/relationships/image" Target="../media/image18.png"/><Relationship Id="rId24" Type="http://schemas.openxmlformats.org/officeDocument/2006/relationships/customXml" Target="../ink/ink11.xml"/><Relationship Id="rId5" Type="http://schemas.openxmlformats.org/officeDocument/2006/relationships/image" Target="../media/image150.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7.png"/><Relationship Id="rId14" Type="http://schemas.openxmlformats.org/officeDocument/2006/relationships/customXml" Target="../ink/ink6.xml"/><Relationship Id="rId22" Type="http://schemas.openxmlformats.org/officeDocument/2006/relationships/customXml" Target="../ink/ink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id="{98970A8B-153F-4F3B-9022-5CA390180A86}"/>
              </a:ext>
            </a:extLst>
          </p:cNvPr>
          <p:cNvSpPr/>
          <p:nvPr/>
        </p:nvSpPr>
        <p:spPr bwMode="gray">
          <a:xfrm rot="1001945">
            <a:off x="2051620" y="2141498"/>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id="{1AFCD621-72F1-4357-BB91-643A9F3966C8}"/>
              </a:ext>
            </a:extLst>
          </p:cNvPr>
          <p:cNvSpPr txBox="1"/>
          <p:nvPr/>
        </p:nvSpPr>
        <p:spPr>
          <a:xfrm>
            <a:off x="7681884" y="3451122"/>
            <a:ext cx="31931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99401"/>
            <a:ext cx="10058400" cy="3863008"/>
          </a:xfrm>
          <a:prstGeom prst="rect">
            <a:avLst/>
          </a:prstGeom>
        </p:spPr>
      </p:pic>
    </p:spTree>
    <p:extLst>
      <p:ext uri="{BB962C8B-B14F-4D97-AF65-F5344CB8AC3E}">
        <p14:creationId xmlns:p14="http://schemas.microsoft.com/office/powerpoint/2010/main" val="205044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C5AA8-32A9-460A-AD7E-2CC2138B3E3C}"/>
              </a:ext>
            </a:extLst>
          </p:cNvPr>
          <p:cNvSpPr>
            <a:spLocks noGrp="1"/>
          </p:cNvSpPr>
          <p:nvPr>
            <p:ph type="title"/>
          </p:nvPr>
        </p:nvSpPr>
        <p:spPr/>
        <p:txBody>
          <a:bodyPr/>
          <a:lstStyle/>
          <a:p>
            <a:r>
              <a:rPr lang="en-US" dirty="0"/>
              <a:t>Thinking…</a:t>
            </a:r>
          </a:p>
        </p:txBody>
      </p:sp>
      <p:sp>
        <p:nvSpPr>
          <p:cNvPr id="4" name="TextBox 3">
            <a:extLst>
              <a:ext uri="{FF2B5EF4-FFF2-40B4-BE49-F238E27FC236}">
                <a16:creationId xmlns:a16="http://schemas.microsoft.com/office/drawing/2014/main" id="{38586787-7369-4320-9E45-83C58B42D572}"/>
              </a:ext>
            </a:extLst>
          </p:cNvPr>
          <p:cNvSpPr txBox="1"/>
          <p:nvPr/>
        </p:nvSpPr>
        <p:spPr>
          <a:xfrm>
            <a:off x="1744904" y="4250988"/>
            <a:ext cx="1319272"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2800" kern="0" dirty="0">
                <a:ea typeface="Arial Unicode MS" pitchFamily="34" charset="-128"/>
                <a:cs typeface="Arial Unicode MS" pitchFamily="34" charset="-128"/>
              </a:rPr>
              <a:t>E</a:t>
            </a:r>
            <a:r>
              <a:rPr lang="en-US" sz="2800" kern="0" dirty="0">
                <a:ea typeface="Arial Unicode MS" pitchFamily="34" charset="-128"/>
                <a:cs typeface="Arial Unicode MS" pitchFamily="34" charset="-128"/>
              </a:rPr>
              <a:t>xtend?</a:t>
            </a:r>
          </a:p>
        </p:txBody>
      </p:sp>
      <p:sp>
        <p:nvSpPr>
          <p:cNvPr id="5" name="TextBox 4">
            <a:extLst>
              <a:ext uri="{FF2B5EF4-FFF2-40B4-BE49-F238E27FC236}">
                <a16:creationId xmlns:a16="http://schemas.microsoft.com/office/drawing/2014/main" id="{DD3B578E-BA84-4F88-8CE8-1EA030DD1E1C}"/>
              </a:ext>
            </a:extLst>
          </p:cNvPr>
          <p:cNvSpPr txBox="1"/>
          <p:nvPr/>
        </p:nvSpPr>
        <p:spPr>
          <a:xfrm>
            <a:off x="1744904" y="2017220"/>
            <a:ext cx="1099660"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Avoid?</a:t>
            </a:r>
          </a:p>
        </p:txBody>
      </p:sp>
      <p:pic>
        <p:nvPicPr>
          <p:cNvPr id="1030" name="Picture 6" descr="Image result for emoji thinking face transparent">
            <a:extLst>
              <a:ext uri="{FF2B5EF4-FFF2-40B4-BE49-F238E27FC236}">
                <a16:creationId xmlns:a16="http://schemas.microsoft.com/office/drawing/2014/main" id="{4E038710-3C81-4634-952D-65272976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708">
            <a:off x="5316133" y="1157591"/>
            <a:ext cx="4210455" cy="421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5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271523-1F4F-43F1-BCD5-61A6B0CDED41}"/>
              </a:ext>
            </a:extLst>
          </p:cNvPr>
          <p:cNvPicPr>
            <a:picLocks noChangeAspect="1"/>
          </p:cNvPicPr>
          <p:nvPr/>
        </p:nvPicPr>
        <p:blipFill rotWithShape="1">
          <a:blip r:embed="rId3"/>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id="{74501F77-C573-4E73-AF19-FD9BDC119363}"/>
              </a:ext>
            </a:extLst>
          </p:cNvPr>
          <p:cNvSpPr/>
          <p:nvPr/>
        </p:nvSpPr>
        <p:spPr bwMode="gray">
          <a:xfrm>
            <a:off x="8029637" y="1709530"/>
            <a:ext cx="2917282" cy="2975863"/>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id="{F9942FC1-6018-42BE-8674-81738434BF70}"/>
              </a:ext>
            </a:extLst>
          </p:cNvPr>
          <p:cNvSpPr txBox="1"/>
          <p:nvPr/>
        </p:nvSpPr>
        <p:spPr>
          <a:xfrm>
            <a:off x="8029637" y="2836697"/>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5186F-2192-4C50-832B-E3DE2E14CA35}"/>
              </a:ext>
            </a:extLst>
          </p:cNvPr>
          <p:cNvPicPr>
            <a:picLocks noChangeAspect="1"/>
          </p:cNvPicPr>
          <p:nvPr/>
        </p:nvPicPr>
        <p:blipFill rotWithShape="1">
          <a:blip r:embed="rId3"/>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D6B17E1-7389-43F6-9C37-5CE414C4442B}"/>
                  </a:ext>
                </a:extLst>
              </p14:cNvPr>
              <p14:cNvContentPartPr/>
              <p14:nvPr/>
            </p14:nvContentPartPr>
            <p14:xfrm>
              <a:off x="8375291" y="3774053"/>
              <a:ext cx="2169504" cy="78912"/>
            </p14:xfrm>
          </p:contentPart>
        </mc:Choice>
        <mc:Fallback xmlns="">
          <p:pic>
            <p:nvPicPr>
              <p:cNvPr id="16" name="Ink 15">
                <a:extLst>
                  <a:ext uri="{FF2B5EF4-FFF2-40B4-BE49-F238E27FC236}">
                    <a16:creationId xmlns:a16="http://schemas.microsoft.com/office/drawing/2014/main" id="{9D6B17E1-7389-43F6-9C37-5CE414C4442B}"/>
                  </a:ext>
                </a:extLst>
              </p:cNvPr>
              <p:cNvPicPr/>
              <p:nvPr/>
            </p:nvPicPr>
            <p:blipFill>
              <a:blip r:embed="rId5"/>
              <a:stretch>
                <a:fillRect/>
              </a:stretch>
            </p:blipFill>
            <p:spPr>
              <a:xfrm>
                <a:off x="8368091" y="3766846"/>
                <a:ext cx="2183545" cy="929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4DA285E-5E86-4ACA-80CD-11B039BB0875}"/>
                  </a:ext>
                </a:extLst>
              </p14:cNvPr>
              <p14:cNvContentPartPr/>
              <p14:nvPr/>
            </p14:nvContentPartPr>
            <p14:xfrm>
              <a:off x="8764379" y="4065509"/>
              <a:ext cx="1727712" cy="30528"/>
            </p14:xfrm>
          </p:contentPart>
        </mc:Choice>
        <mc:Fallback xmlns="">
          <p:pic>
            <p:nvPicPr>
              <p:cNvPr id="17" name="Ink 16">
                <a:extLst>
                  <a:ext uri="{FF2B5EF4-FFF2-40B4-BE49-F238E27FC236}">
                    <a16:creationId xmlns:a16="http://schemas.microsoft.com/office/drawing/2014/main" id="{B4DA285E-5E86-4ACA-80CD-11B039BB0875}"/>
                  </a:ext>
                </a:extLst>
              </p:cNvPr>
              <p:cNvPicPr/>
              <p:nvPr/>
            </p:nvPicPr>
            <p:blipFill>
              <a:blip r:embed="rId7"/>
              <a:stretch>
                <a:fillRect/>
              </a:stretch>
            </p:blipFill>
            <p:spPr>
              <a:xfrm>
                <a:off x="8757179" y="4058326"/>
                <a:ext cx="1741753" cy="445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B04DA48-C718-4ABC-B423-7BC7760B9714}"/>
                  </a:ext>
                </a:extLst>
              </p14:cNvPr>
              <p14:cNvContentPartPr/>
              <p14:nvPr/>
            </p14:nvContentPartPr>
            <p14:xfrm>
              <a:off x="8813051" y="3655397"/>
              <a:ext cx="40608" cy="652320"/>
            </p14:xfrm>
          </p:contentPart>
        </mc:Choice>
        <mc:Fallback xmlns="">
          <p:pic>
            <p:nvPicPr>
              <p:cNvPr id="18" name="Ink 17">
                <a:extLst>
                  <a:ext uri="{FF2B5EF4-FFF2-40B4-BE49-F238E27FC236}">
                    <a16:creationId xmlns:a16="http://schemas.microsoft.com/office/drawing/2014/main" id="{5B04DA48-C718-4ABC-B423-7BC7760B9714}"/>
                  </a:ext>
                </a:extLst>
              </p:cNvPr>
              <p:cNvPicPr/>
              <p:nvPr/>
            </p:nvPicPr>
            <p:blipFill>
              <a:blip r:embed="rId9"/>
              <a:stretch>
                <a:fillRect/>
              </a:stretch>
            </p:blipFill>
            <p:spPr>
              <a:xfrm>
                <a:off x="8805864" y="3648197"/>
                <a:ext cx="54623"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152F28CE-4640-4AC4-8E3C-25226F81BE52}"/>
                  </a:ext>
                </a:extLst>
              </p14:cNvPr>
              <p14:cNvContentPartPr/>
              <p14:nvPr/>
            </p14:nvContentPartPr>
            <p14:xfrm>
              <a:off x="9202139" y="3628325"/>
              <a:ext cx="147744" cy="781632"/>
            </p14:xfrm>
          </p:contentPart>
        </mc:Choice>
        <mc:Fallback xmlns="">
          <p:pic>
            <p:nvPicPr>
              <p:cNvPr id="19" name="Ink 18">
                <a:extLst>
                  <a:ext uri="{FF2B5EF4-FFF2-40B4-BE49-F238E27FC236}">
                    <a16:creationId xmlns:a16="http://schemas.microsoft.com/office/drawing/2014/main" id="{152F28CE-4640-4AC4-8E3C-25226F81BE52}"/>
                  </a:ext>
                </a:extLst>
              </p:cNvPr>
              <p:cNvPicPr/>
              <p:nvPr/>
            </p:nvPicPr>
            <p:blipFill>
              <a:blip r:embed="rId11"/>
              <a:stretch>
                <a:fillRect/>
              </a:stretch>
            </p:blipFill>
            <p:spPr>
              <a:xfrm>
                <a:off x="9194932" y="3621124"/>
                <a:ext cx="161798" cy="79567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76E9F655-3F5A-49BA-8D62-172A3B32D674}"/>
                  </a:ext>
                </a:extLst>
              </p14:cNvPr>
              <p14:cNvContentPartPr/>
              <p14:nvPr/>
            </p14:nvContentPartPr>
            <p14:xfrm>
              <a:off x="9755675" y="3628325"/>
              <a:ext cx="40320" cy="790848"/>
            </p14:xfrm>
          </p:contentPart>
        </mc:Choice>
        <mc:Fallback xmlns="">
          <p:pic>
            <p:nvPicPr>
              <p:cNvPr id="20" name="Ink 19">
                <a:extLst>
                  <a:ext uri="{FF2B5EF4-FFF2-40B4-BE49-F238E27FC236}">
                    <a16:creationId xmlns:a16="http://schemas.microsoft.com/office/drawing/2014/main" id="{76E9F655-3F5A-49BA-8D62-172A3B32D674}"/>
                  </a:ext>
                </a:extLst>
              </p:cNvPr>
              <p:cNvPicPr/>
              <p:nvPr/>
            </p:nvPicPr>
            <p:blipFill>
              <a:blip r:embed="rId13"/>
              <a:stretch>
                <a:fillRect/>
              </a:stretch>
            </p:blipFill>
            <p:spPr>
              <a:xfrm>
                <a:off x="9748475" y="3621126"/>
                <a:ext cx="54360" cy="80488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F1A8A5D-BF77-4A2D-B3FF-D095C7BEFEB5}"/>
                  </a:ext>
                </a:extLst>
              </p14:cNvPr>
              <p14:cNvContentPartPr/>
              <p14:nvPr/>
            </p14:nvContentPartPr>
            <p14:xfrm>
              <a:off x="10091771" y="3618533"/>
              <a:ext cx="219744" cy="732960"/>
            </p14:xfrm>
          </p:contentPart>
        </mc:Choice>
        <mc:Fallback xmlns="">
          <p:pic>
            <p:nvPicPr>
              <p:cNvPr id="21" name="Ink 20">
                <a:extLst>
                  <a:ext uri="{FF2B5EF4-FFF2-40B4-BE49-F238E27FC236}">
                    <a16:creationId xmlns:a16="http://schemas.microsoft.com/office/drawing/2014/main" id="{0F1A8A5D-BF77-4A2D-B3FF-D095C7BEFEB5}"/>
                  </a:ext>
                </a:extLst>
              </p:cNvPr>
              <p:cNvPicPr/>
              <p:nvPr/>
            </p:nvPicPr>
            <p:blipFill>
              <a:blip r:embed="rId15"/>
              <a:stretch>
                <a:fillRect/>
              </a:stretch>
            </p:blipFill>
            <p:spPr>
              <a:xfrm>
                <a:off x="10084566" y="3611333"/>
                <a:ext cx="233793"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F71B638B-1CDD-4095-B825-D831C9EB98F1}"/>
                  </a:ext>
                </a:extLst>
              </p14:cNvPr>
              <p14:cNvContentPartPr/>
              <p14:nvPr/>
            </p14:nvContentPartPr>
            <p14:xfrm>
              <a:off x="8628155" y="2236421"/>
              <a:ext cx="1769184" cy="58464"/>
            </p14:xfrm>
          </p:contentPart>
        </mc:Choice>
        <mc:Fallback xmlns="">
          <p:pic>
            <p:nvPicPr>
              <p:cNvPr id="22" name="Ink 21">
                <a:extLst>
                  <a:ext uri="{FF2B5EF4-FFF2-40B4-BE49-F238E27FC236}">
                    <a16:creationId xmlns:a16="http://schemas.microsoft.com/office/drawing/2014/main" id="{F71B638B-1CDD-4095-B825-D831C9EB98F1}"/>
                  </a:ext>
                </a:extLst>
              </p:cNvPr>
              <p:cNvPicPr/>
              <p:nvPr/>
            </p:nvPicPr>
            <p:blipFill>
              <a:blip r:embed="rId17"/>
              <a:stretch>
                <a:fillRect/>
              </a:stretch>
            </p:blipFill>
            <p:spPr>
              <a:xfrm>
                <a:off x="8620954" y="2229203"/>
                <a:ext cx="1783225" cy="725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921886C2-E6F5-4F37-919D-7987801CFD7A}"/>
                  </a:ext>
                </a:extLst>
              </p14:cNvPr>
              <p14:cNvContentPartPr/>
              <p14:nvPr/>
            </p14:nvContentPartPr>
            <p14:xfrm>
              <a:off x="8287739" y="2587493"/>
              <a:ext cx="2509056" cy="49248"/>
            </p14:xfrm>
          </p:contentPart>
        </mc:Choice>
        <mc:Fallback xmlns="">
          <p:pic>
            <p:nvPicPr>
              <p:cNvPr id="23" name="Ink 22">
                <a:extLst>
                  <a:ext uri="{FF2B5EF4-FFF2-40B4-BE49-F238E27FC236}">
                    <a16:creationId xmlns:a16="http://schemas.microsoft.com/office/drawing/2014/main" id="{921886C2-E6F5-4F37-919D-7987801CFD7A}"/>
                  </a:ext>
                </a:extLst>
              </p:cNvPr>
              <p:cNvPicPr/>
              <p:nvPr/>
            </p:nvPicPr>
            <p:blipFill>
              <a:blip r:embed="rId19"/>
              <a:stretch>
                <a:fillRect/>
              </a:stretch>
            </p:blipFill>
            <p:spPr>
              <a:xfrm>
                <a:off x="8280539" y="2580304"/>
                <a:ext cx="2523095" cy="6326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5DAF21C0-F1F6-402F-8CE1-4816D28E8B93}"/>
                  </a:ext>
                </a:extLst>
              </p14:cNvPr>
              <p14:cNvContentPartPr/>
              <p14:nvPr/>
            </p14:nvContentPartPr>
            <p14:xfrm>
              <a:off x="8909243" y="2023301"/>
              <a:ext cx="30816" cy="671040"/>
            </p14:xfrm>
          </p:contentPart>
        </mc:Choice>
        <mc:Fallback xmlns="">
          <p:pic>
            <p:nvPicPr>
              <p:cNvPr id="24" name="Ink 23">
                <a:extLst>
                  <a:ext uri="{FF2B5EF4-FFF2-40B4-BE49-F238E27FC236}">
                    <a16:creationId xmlns:a16="http://schemas.microsoft.com/office/drawing/2014/main" id="{5DAF21C0-F1F6-402F-8CE1-4816D28E8B93}"/>
                  </a:ext>
                </a:extLst>
              </p:cNvPr>
              <p:cNvPicPr/>
              <p:nvPr/>
            </p:nvPicPr>
            <p:blipFill>
              <a:blip r:embed="rId21"/>
              <a:stretch>
                <a:fillRect/>
              </a:stretch>
            </p:blipFill>
            <p:spPr>
              <a:xfrm>
                <a:off x="8902076" y="2016101"/>
                <a:ext cx="44791"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9D786789-8555-4C03-A8BF-8E391AE94FB0}"/>
                  </a:ext>
                </a:extLst>
              </p14:cNvPr>
              <p14:cNvContentPartPr/>
              <p14:nvPr/>
            </p14:nvContentPartPr>
            <p14:xfrm>
              <a:off x="9508859" y="1993925"/>
              <a:ext cx="121536" cy="885312"/>
            </p14:xfrm>
          </p:contentPart>
        </mc:Choice>
        <mc:Fallback xmlns="">
          <p:pic>
            <p:nvPicPr>
              <p:cNvPr id="25" name="Ink 24">
                <a:extLst>
                  <a:ext uri="{FF2B5EF4-FFF2-40B4-BE49-F238E27FC236}">
                    <a16:creationId xmlns:a16="http://schemas.microsoft.com/office/drawing/2014/main" id="{9D786789-8555-4C03-A8BF-8E391AE94FB0}"/>
                  </a:ext>
                </a:extLst>
              </p:cNvPr>
              <p:cNvPicPr/>
              <p:nvPr/>
            </p:nvPicPr>
            <p:blipFill>
              <a:blip r:embed="rId23"/>
              <a:stretch>
                <a:fillRect/>
              </a:stretch>
            </p:blipFill>
            <p:spPr>
              <a:xfrm>
                <a:off x="9501668" y="1986724"/>
                <a:ext cx="135559" cy="8993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238FEA7-750E-4057-B8F0-E371BC5057EC}"/>
                  </a:ext>
                </a:extLst>
              </p14:cNvPr>
              <p14:cNvContentPartPr/>
              <p14:nvPr/>
            </p14:nvContentPartPr>
            <p14:xfrm>
              <a:off x="10107035" y="2003717"/>
              <a:ext cx="37152" cy="855072"/>
            </p14:xfrm>
          </p:contentPart>
        </mc:Choice>
        <mc:Fallback xmlns="">
          <p:pic>
            <p:nvPicPr>
              <p:cNvPr id="26" name="Ink 25">
                <a:extLst>
                  <a:ext uri="{FF2B5EF4-FFF2-40B4-BE49-F238E27FC236}">
                    <a16:creationId xmlns:a16="http://schemas.microsoft.com/office/drawing/2014/main" id="{F238FEA7-750E-4057-B8F0-E371BC5057EC}"/>
                  </a:ext>
                </a:extLst>
              </p:cNvPr>
              <p:cNvPicPr/>
              <p:nvPr/>
            </p:nvPicPr>
            <p:blipFill>
              <a:blip r:embed="rId25"/>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2" name="Oval 1"/>
          <p:cNvSpPr/>
          <p:nvPr/>
        </p:nvSpPr>
        <p:spPr bwMode="gray">
          <a:xfrm>
            <a:off x="5492743" y="182880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478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6552916" y="2557670"/>
            <a:ext cx="3028405"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248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812951" y="2544418"/>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922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Market demand</a:t>
            </a:r>
          </a:p>
          <a:p>
            <a:pPr lvl="1"/>
            <a:r>
              <a:rPr lang="en-US" altLang="zh-CN" dirty="0"/>
              <a:t>Why need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24127" y="1126435"/>
            <a:ext cx="10243930" cy="477079"/>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7779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BA36E-AF3D-46EF-8757-2E733F20CA5B}"/>
              </a:ext>
            </a:extLst>
          </p:cNvPr>
          <p:cNvPicPr>
            <a:picLocks noChangeAspect="1"/>
          </p:cNvPicPr>
          <p:nvPr/>
        </p:nvPicPr>
        <p:blipFill>
          <a:blip r:embed="rId3"/>
          <a:stretch>
            <a:fillRect/>
          </a:stretch>
        </p:blipFill>
        <p:spPr>
          <a:xfrm>
            <a:off x="2527028" y="1177681"/>
            <a:ext cx="7417251" cy="2091447"/>
          </a:xfrm>
          <a:prstGeom prst="rect">
            <a:avLst/>
          </a:prstGeom>
        </p:spPr>
      </p:pic>
      <p:sp>
        <p:nvSpPr>
          <p:cNvPr id="3" name="Oval 2"/>
          <p:cNvSpPr/>
          <p:nvPr/>
        </p:nvSpPr>
        <p:spPr bwMode="gray">
          <a:xfrm>
            <a:off x="5619427" y="285831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653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731524" y="1692613"/>
            <a:ext cx="8564524" cy="4431983"/>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HANA Cloud Platform &amp; Cloud Computing – fast, clean, stable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Smart Sort – program recommend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1800" i="1" kern="0" dirty="0">
                <a:ea typeface="Arial Unicode MS" pitchFamily="34" charset="-128"/>
                <a:cs typeface="Arial Unicode MS" pitchFamily="34" charset="-128"/>
              </a:rPr>
              <a:t>S</a:t>
            </a:r>
            <a:r>
              <a:rPr lang="en-US" sz="1800" i="1" kern="0" dirty="0">
                <a:ea typeface="Arial Unicode MS" pitchFamily="34" charset="-128"/>
                <a:cs typeface="Arial Unicode MS" pitchFamily="34" charset="-128"/>
              </a:rPr>
              <a:t>core = </a:t>
            </a:r>
            <a:r>
              <a:rPr lang="en-US" sz="1800" i="1" kern="0" dirty="0" err="1">
                <a:ea typeface="Arial Unicode MS" pitchFamily="34" charset="-128"/>
                <a:cs typeface="Arial Unicode MS" pitchFamily="34" charset="-128"/>
              </a:rPr>
              <a:t>localComponent</a:t>
            </a:r>
            <a:r>
              <a:rPr lang="en-US" sz="1800" i="1" kern="0" dirty="0">
                <a:ea typeface="Arial Unicode MS" pitchFamily="34" charset="-128"/>
                <a:cs typeface="Arial Unicode MS" pitchFamily="34" charset="-128"/>
              </a:rPr>
              <a:t># * 0.80 + (Total# - local#)/local# * 0.20 + 10;</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Vacation/Absent/Training =&gt; Unavailable </a:t>
            </a:r>
            <a:r>
              <a:rPr lang="en-US" sz="18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Multi-operating system / multi-browser support – access anytime and anywhere</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9564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dirty="0">
                <a:solidFill>
                  <a:schemeClr val="accent1"/>
                </a:solidFill>
              </a:rPr>
              <a:t>Suggestions?</a:t>
            </a:r>
            <a:endParaRPr lang="en-US" dirty="0"/>
          </a:p>
        </p:txBody>
      </p:sp>
    </p:spTree>
    <p:extLst>
      <p:ext uri="{BB962C8B-B14F-4D97-AF65-F5344CB8AC3E}">
        <p14:creationId xmlns:p14="http://schemas.microsoft.com/office/powerpoint/2010/main" val="3299076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Allen Qian</a:t>
            </a:r>
          </a:p>
          <a:p>
            <a:pPr lvl="1"/>
            <a:r>
              <a:rPr lang="en-US" dirty="0"/>
              <a:t>Product Support</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2"/>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1D-EB46-442B-ABD2-2262E01F311F}"/>
              </a:ext>
            </a:extLst>
          </p:cNvPr>
          <p:cNvPicPr>
            <a:picLocks noChangeAspect="1"/>
          </p:cNvPicPr>
          <p:nvPr/>
        </p:nvPicPr>
        <p:blipFill rotWithShape="1">
          <a:blip r:embed="rId3"/>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id="{F3561513-B6FE-468A-9332-57729F119583}"/>
              </a:ext>
            </a:extLst>
          </p:cNvPr>
          <p:cNvPicPr>
            <a:picLocks noChangeAspect="1"/>
          </p:cNvPicPr>
          <p:nvPr/>
        </p:nvPicPr>
        <p:blipFill rotWithShape="1">
          <a:blip r:embed="rId4"/>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id="{4A67CE65-E814-4D22-BB4C-1677A8B052B4}"/>
              </a:ext>
            </a:extLst>
          </p:cNvPr>
          <p:cNvSpPr txBox="1"/>
          <p:nvPr/>
        </p:nvSpPr>
        <p:spPr>
          <a:xfrm>
            <a:off x="9260731" y="3414409"/>
            <a:ext cx="21368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Cannot </a:t>
            </a:r>
            <a:r>
              <a:rPr lang="en-US" sz="2400" b="1" kern="0" dirty="0">
                <a:ea typeface="Arial Unicode MS" pitchFamily="34" charset="-128"/>
                <a:cs typeface="Arial Unicode MS" pitchFamily="34" charset="-128"/>
              </a:rPr>
              <a:t>Count</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3093</TotalTime>
  <Words>553</Words>
  <Application>Microsoft Office PowerPoint</Application>
  <PresentationFormat>Custom</PresentationFormat>
  <Paragraphs>117</Paragraphs>
  <Slides>28</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 create?</vt:lpstr>
      <vt:lpstr>PowerPoint Presentation</vt:lpstr>
      <vt:lpstr>There are some…</vt:lpstr>
      <vt:lpstr>There are some…</vt:lpstr>
      <vt:lpstr>There are some…</vt:lpstr>
      <vt:lpstr>There are some…</vt:lpstr>
      <vt:lpstr>There are some…</vt:lpstr>
      <vt:lpstr>PowerPoint Presentation</vt:lpstr>
      <vt:lpstr>Thinking…</vt:lpstr>
      <vt:lpstr>Design Core</vt:lpstr>
      <vt:lpstr>PowerPoint Presentation</vt:lpstr>
      <vt:lpstr>PowerPoint Presentation</vt:lpstr>
      <vt:lpstr>So it comes…</vt:lpstr>
      <vt:lpstr>PowerPoint Presentation</vt:lpstr>
      <vt:lpstr>PowerPoint Presentation</vt:lpstr>
      <vt:lpstr>PowerPoint Presentation</vt:lpstr>
      <vt:lpstr>PowerPoint Presentation</vt:lpstr>
      <vt:lpstr>PowerPoint Presentation</vt:lpstr>
      <vt:lpstr>Demo powered by HANA Cloud.</vt:lpstr>
      <vt:lpstr>PowerPoint Presentation</vt:lpstr>
      <vt:lpstr>Benefits &amp; Evolution</vt:lpstr>
      <vt:lpstr>PowerPoint Presentation</vt:lpstr>
      <vt:lpstr>Q &amp; A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Allen Yilun</cp:lastModifiedBy>
  <cp:revision>378</cp:revision>
  <dcterms:created xsi:type="dcterms:W3CDTF">2015-10-14T11:21:43Z</dcterms:created>
  <dcterms:modified xsi:type="dcterms:W3CDTF">2017-10-17T03:57:36Z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