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34" r:id="rId2"/>
    <p:sldId id="344" r:id="rId3"/>
    <p:sldId id="416" r:id="rId4"/>
    <p:sldId id="435" r:id="rId5"/>
    <p:sldId id="438" r:id="rId6"/>
    <p:sldId id="463" r:id="rId7"/>
    <p:sldId id="437" r:id="rId8"/>
    <p:sldId id="439" r:id="rId9"/>
    <p:sldId id="447" r:id="rId10"/>
    <p:sldId id="440" r:id="rId11"/>
    <p:sldId id="441" r:id="rId12"/>
    <p:sldId id="454" r:id="rId13"/>
    <p:sldId id="448" r:id="rId14"/>
    <p:sldId id="382" r:id="rId15"/>
    <p:sldId id="388" r:id="rId16"/>
    <p:sldId id="442" r:id="rId17"/>
    <p:sldId id="443" r:id="rId18"/>
    <p:sldId id="446" r:id="rId19"/>
    <p:sldId id="455" r:id="rId20"/>
    <p:sldId id="461" r:id="rId21"/>
    <p:sldId id="462" r:id="rId22"/>
    <p:sldId id="450" r:id="rId23"/>
    <p:sldId id="445" r:id="rId24"/>
    <p:sldId id="452" r:id="rId25"/>
    <p:sldId id="430" r:id="rId26"/>
    <p:sldId id="374" r:id="rId27"/>
    <p:sldId id="453" r:id="rId28"/>
    <p:sldId id="413"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75901" autoAdjust="0"/>
  </p:normalViewPr>
  <p:slideViewPr>
    <p:cSldViewPr snapToGrid="0" showGuides="1">
      <p:cViewPr varScale="1">
        <p:scale>
          <a:sx n="81" d="100"/>
          <a:sy n="81" d="100"/>
        </p:scale>
        <p:origin x="86" y="8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old friend, BCP. Do not have counter function.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 is what we are using. But its disadvantages are apparently. Distributed </a:t>
            </a:r>
            <a:r>
              <a:rPr lang="en-US" dirty="0"/>
              <a:t>Numbers, numbers, numbers! Repeat logon request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 sometimes engineer would forget to handover, and next shift has to send query email to every single person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39601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was thinking, I am the programming student and why not just create one app? Then I need to decide how to avoid shortages, extends benefits from those existed </a:t>
            </a:r>
            <a:r>
              <a:rPr lang="en-US" altLang="zh-CN" dirty="0" err="1"/>
              <a:t>applicaitons</a:t>
            </a:r>
            <a:r>
              <a:rPr lang="en-US" altLang="zh-CN"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00961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总结到以上几点，</a:t>
            </a:r>
            <a:r>
              <a:rPr lang="en-US" altLang="zh-CN" dirty="0"/>
              <a:t>xxx</a:t>
            </a:r>
            <a:r>
              <a:rPr lang="zh-CN" altLang="en-US" dirty="0"/>
              <a:t>，</a:t>
            </a:r>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access anywhere and avoid</a:t>
            </a:r>
            <a:r>
              <a:rPr lang="en-US" baseline="0" dirty="0"/>
              <a:t> the situation that engineer forgot to handover</a:t>
            </a:r>
          </a:p>
          <a:p>
            <a:r>
              <a:rPr lang="en-US" baseline="0" dirty="0"/>
              <a:t>Name list: easy to find engineer and maintain</a:t>
            </a:r>
          </a:p>
          <a:p>
            <a:r>
              <a:rPr lang="en-US" baseline="0" dirty="0"/>
              <a:t>Counter: know who to assign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87817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a:t>
            </a:r>
            <a:r>
              <a:rPr lang="en-US" baseline="0" dirty="0"/>
              <a:t> numbers and be more clearly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998870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engineers</a:t>
            </a:r>
            <a:r>
              <a:rPr lang="en-US" baseline="0" dirty="0"/>
              <a:t> support NW and EPM add-in, then this component would be on the Home Page for the fastest accessing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5100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Automatically</a:t>
            </a:r>
            <a:r>
              <a:rPr lang="en-US" baseline="0" dirty="0"/>
              <a:t> recommend the next </a:t>
            </a:r>
            <a:r>
              <a:rPr lang="en-US" sz="1400" b="0" i="0" kern="1200" dirty="0">
                <a:solidFill>
                  <a:schemeClr val="tx1"/>
                </a:solidFill>
                <a:effectLst/>
                <a:latin typeface="+mn-lt"/>
                <a:ea typeface="+mn-ea"/>
                <a:cs typeface="+mn-cs"/>
              </a:rPr>
              <a:t>candidate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981962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a:t>
            </a:r>
            <a:r>
              <a:rPr lang="en-US" baseline="0" dirty="0"/>
              <a:t> will not be filtered if it is unavailable.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60703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a:t>
            </a:r>
            <a:r>
              <a:rPr lang="en-US" baseline="0" dirty="0"/>
              <a:t> as hyperlinks to access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996789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a:t>
            </a:r>
            <a:r>
              <a:rPr lang="en-US" baseline="0" dirty="0"/>
              <a:t> to home page anytime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9684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issue and discussion were generated since the new QM processing deployed. Shortly, four parts. Engineers want to distribute incidents equally. Engineers want to pull tickets directly. Queue manager is different to process and handle multi-side requests. And other.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CA" altLang="zh-CN" dirty="0"/>
          </a:p>
          <a:p>
            <a:r>
              <a:rPr lang="en-CA" dirty="0"/>
              <a:t>It is better to have a document and application that can handle these issue for us. But is there any existed application that satisfy our requirements?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is better to have a document and application that can handle these issue for us. But is there any existed application that satisfy our requirements?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Product Support Dispatcher. Look at these color. I don’t want to use it if I have choose.  In addition, it only supports team that has a single component. Not good for our team since our engineers have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QMDock</a:t>
            </a:r>
            <a:r>
              <a:rPr lang="en-US" dirty="0"/>
              <a:t>. Not easy to know what can we use it for? And, supper unstable even I downloaded the latest version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27069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18" Type="http://schemas.openxmlformats.org/officeDocument/2006/relationships/customXml" Target="../ink/ink8.xml"/><Relationship Id="rId3" Type="http://schemas.openxmlformats.org/officeDocument/2006/relationships/image" Target="../media/image13.png"/><Relationship Id="rId21" Type="http://schemas.openxmlformats.org/officeDocument/2006/relationships/image" Target="../media/image23.png"/><Relationship Id="rId7" Type="http://schemas.openxmlformats.org/officeDocument/2006/relationships/image" Target="../media/image160.png"/><Relationship Id="rId12" Type="http://schemas.openxmlformats.org/officeDocument/2006/relationships/customXml" Target="../ink/ink5.xml"/><Relationship Id="rId17" Type="http://schemas.openxmlformats.org/officeDocument/2006/relationships/image" Target="../media/image21.png"/><Relationship Id="rId25" Type="http://schemas.openxmlformats.org/officeDocument/2006/relationships/image" Target="../media/image25.png"/><Relationship Id="rId2" Type="http://schemas.openxmlformats.org/officeDocument/2006/relationships/notesSlide" Target="../notesSlides/notesSlide16.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9.xml"/><Relationship Id="rId6" Type="http://schemas.openxmlformats.org/officeDocument/2006/relationships/customXml" Target="../ink/ink2.xml"/><Relationship Id="rId11" Type="http://schemas.openxmlformats.org/officeDocument/2006/relationships/image" Target="../media/image18.png"/><Relationship Id="rId24" Type="http://schemas.openxmlformats.org/officeDocument/2006/relationships/customXml" Target="../ink/ink11.xml"/><Relationship Id="rId5" Type="http://schemas.openxmlformats.org/officeDocument/2006/relationships/image" Target="../media/image150.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70.png"/><Relationship Id="rId14" Type="http://schemas.openxmlformats.org/officeDocument/2006/relationships/customXml" Target="../ink/ink6.xml"/><Relationship Id="rId22" Type="http://schemas.openxmlformats.org/officeDocument/2006/relationships/customXml" Target="../ink/ink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id="{4A67CE65-E814-4D22-BB4C-1677A8B052B4}"/>
              </a:ext>
            </a:extLst>
          </p:cNvPr>
          <p:cNvSpPr txBox="1"/>
          <p:nvPr/>
        </p:nvSpPr>
        <p:spPr>
          <a:xfrm>
            <a:off x="9260731" y="3414409"/>
            <a:ext cx="2345194"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Not designed for </a:t>
            </a:r>
          </a:p>
          <a:p>
            <a:pP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Counting</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id="{98970A8B-153F-4F3B-9022-5CA390180A86}"/>
              </a:ext>
            </a:extLst>
          </p:cNvPr>
          <p:cNvSpPr/>
          <p:nvPr/>
        </p:nvSpPr>
        <p:spPr bwMode="gray">
          <a:xfrm rot="1001945">
            <a:off x="2051620" y="2141498"/>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id="{1AFCD621-72F1-4357-BB91-643A9F3966C8}"/>
              </a:ext>
            </a:extLst>
          </p:cNvPr>
          <p:cNvSpPr txBox="1"/>
          <p:nvPr/>
        </p:nvSpPr>
        <p:spPr>
          <a:xfrm>
            <a:off x="7681884" y="3451122"/>
            <a:ext cx="31931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59" y="1741251"/>
            <a:ext cx="7358820" cy="2826213"/>
          </a:xfrm>
          <a:prstGeom prst="rect">
            <a:avLst/>
          </a:prstGeom>
        </p:spPr>
      </p:pic>
      <p:pic>
        <p:nvPicPr>
          <p:cNvPr id="3" name="Picture 2">
            <a:extLst>
              <a:ext uri="{FF2B5EF4-FFF2-40B4-BE49-F238E27FC236}">
                <a16:creationId xmlns:a16="http://schemas.microsoft.com/office/drawing/2014/main" id="{8A39FEC7-8728-4A94-A3BD-60EE196D69C1}"/>
              </a:ext>
            </a:extLst>
          </p:cNvPr>
          <p:cNvPicPr>
            <a:picLocks noChangeAspect="1"/>
          </p:cNvPicPr>
          <p:nvPr/>
        </p:nvPicPr>
        <p:blipFill>
          <a:blip r:embed="rId4"/>
          <a:stretch>
            <a:fillRect/>
          </a:stretch>
        </p:blipFill>
        <p:spPr>
          <a:xfrm>
            <a:off x="4677651" y="3356042"/>
            <a:ext cx="8466916" cy="3309228"/>
          </a:xfrm>
          <a:prstGeom prst="rect">
            <a:avLst/>
          </a:prstGeom>
        </p:spPr>
      </p:pic>
    </p:spTree>
    <p:extLst>
      <p:ext uri="{BB962C8B-B14F-4D97-AF65-F5344CB8AC3E}">
        <p14:creationId xmlns:p14="http://schemas.microsoft.com/office/powerpoint/2010/main" val="205044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C5AA8-32A9-460A-AD7E-2CC2138B3E3C}"/>
              </a:ext>
            </a:extLst>
          </p:cNvPr>
          <p:cNvSpPr>
            <a:spLocks noGrp="1"/>
          </p:cNvSpPr>
          <p:nvPr>
            <p:ph type="title"/>
          </p:nvPr>
        </p:nvSpPr>
        <p:spPr/>
        <p:txBody>
          <a:bodyPr/>
          <a:lstStyle/>
          <a:p>
            <a:r>
              <a:rPr lang="en-US" dirty="0"/>
              <a:t>Thinking…</a:t>
            </a:r>
          </a:p>
        </p:txBody>
      </p:sp>
      <p:sp>
        <p:nvSpPr>
          <p:cNvPr id="4" name="TextBox 3">
            <a:extLst>
              <a:ext uri="{FF2B5EF4-FFF2-40B4-BE49-F238E27FC236}">
                <a16:creationId xmlns:a16="http://schemas.microsoft.com/office/drawing/2014/main" id="{38586787-7369-4320-9E45-83C58B42D572}"/>
              </a:ext>
            </a:extLst>
          </p:cNvPr>
          <p:cNvSpPr txBox="1"/>
          <p:nvPr/>
        </p:nvSpPr>
        <p:spPr>
          <a:xfrm>
            <a:off x="1744904" y="4250988"/>
            <a:ext cx="1319272"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2800" kern="0" dirty="0">
                <a:ea typeface="Arial Unicode MS" pitchFamily="34" charset="-128"/>
                <a:cs typeface="Arial Unicode MS" pitchFamily="34" charset="-128"/>
              </a:rPr>
              <a:t>E</a:t>
            </a:r>
            <a:r>
              <a:rPr lang="en-US" sz="2800" kern="0" dirty="0">
                <a:ea typeface="Arial Unicode MS" pitchFamily="34" charset="-128"/>
                <a:cs typeface="Arial Unicode MS" pitchFamily="34" charset="-128"/>
              </a:rPr>
              <a:t>xtend?</a:t>
            </a:r>
          </a:p>
        </p:txBody>
      </p:sp>
      <p:sp>
        <p:nvSpPr>
          <p:cNvPr id="5" name="TextBox 4">
            <a:extLst>
              <a:ext uri="{FF2B5EF4-FFF2-40B4-BE49-F238E27FC236}">
                <a16:creationId xmlns:a16="http://schemas.microsoft.com/office/drawing/2014/main" id="{DD3B578E-BA84-4F88-8CE8-1EA030DD1E1C}"/>
              </a:ext>
            </a:extLst>
          </p:cNvPr>
          <p:cNvSpPr txBox="1"/>
          <p:nvPr/>
        </p:nvSpPr>
        <p:spPr>
          <a:xfrm>
            <a:off x="1744904" y="2017220"/>
            <a:ext cx="1099660"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Avoid?</a:t>
            </a:r>
          </a:p>
        </p:txBody>
      </p:sp>
      <p:pic>
        <p:nvPicPr>
          <p:cNvPr id="1030" name="Picture 6" descr="Image result for emoji thinking face transparent">
            <a:extLst>
              <a:ext uri="{FF2B5EF4-FFF2-40B4-BE49-F238E27FC236}">
                <a16:creationId xmlns:a16="http://schemas.microsoft.com/office/drawing/2014/main" id="{4E038710-3C81-4634-952D-65272976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708">
            <a:off x="5316133" y="1157591"/>
            <a:ext cx="4210455" cy="421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5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271523-1F4F-43F1-BCD5-61A6B0CDED41}"/>
              </a:ext>
            </a:extLst>
          </p:cNvPr>
          <p:cNvPicPr>
            <a:picLocks noChangeAspect="1"/>
          </p:cNvPicPr>
          <p:nvPr/>
        </p:nvPicPr>
        <p:blipFill rotWithShape="1">
          <a:blip r:embed="rId3"/>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id="{74501F77-C573-4E73-AF19-FD9BDC119363}"/>
              </a:ext>
            </a:extLst>
          </p:cNvPr>
          <p:cNvSpPr/>
          <p:nvPr/>
        </p:nvSpPr>
        <p:spPr bwMode="gray">
          <a:xfrm>
            <a:off x="8029637" y="1709530"/>
            <a:ext cx="2917282" cy="2975863"/>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id="{F9942FC1-6018-42BE-8674-81738434BF70}"/>
              </a:ext>
            </a:extLst>
          </p:cNvPr>
          <p:cNvSpPr txBox="1"/>
          <p:nvPr/>
        </p:nvSpPr>
        <p:spPr>
          <a:xfrm>
            <a:off x="8029637" y="2836697"/>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5186F-2192-4C50-832B-E3DE2E14CA35}"/>
              </a:ext>
            </a:extLst>
          </p:cNvPr>
          <p:cNvPicPr>
            <a:picLocks noChangeAspect="1"/>
          </p:cNvPicPr>
          <p:nvPr/>
        </p:nvPicPr>
        <p:blipFill rotWithShape="1">
          <a:blip r:embed="rId3"/>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D6B17E1-7389-43F6-9C37-5CE414C4442B}"/>
                  </a:ext>
                </a:extLst>
              </p14:cNvPr>
              <p14:cNvContentPartPr/>
              <p14:nvPr/>
            </p14:nvContentPartPr>
            <p14:xfrm>
              <a:off x="8375291" y="3774053"/>
              <a:ext cx="2169504" cy="78912"/>
            </p14:xfrm>
          </p:contentPart>
        </mc:Choice>
        <mc:Fallback xmlns="">
          <p:pic>
            <p:nvPicPr>
              <p:cNvPr id="16" name="Ink 15">
                <a:extLst>
                  <a:ext uri="{FF2B5EF4-FFF2-40B4-BE49-F238E27FC236}">
                    <a16:creationId xmlns:a16="http://schemas.microsoft.com/office/drawing/2014/main" id="{9D6B17E1-7389-43F6-9C37-5CE414C4442B}"/>
                  </a:ext>
                </a:extLst>
              </p:cNvPr>
              <p:cNvPicPr/>
              <p:nvPr/>
            </p:nvPicPr>
            <p:blipFill>
              <a:blip r:embed="rId5"/>
              <a:stretch>
                <a:fillRect/>
              </a:stretch>
            </p:blipFill>
            <p:spPr>
              <a:xfrm>
                <a:off x="8368091" y="3766846"/>
                <a:ext cx="2183545" cy="929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4DA285E-5E86-4ACA-80CD-11B039BB0875}"/>
                  </a:ext>
                </a:extLst>
              </p14:cNvPr>
              <p14:cNvContentPartPr/>
              <p14:nvPr/>
            </p14:nvContentPartPr>
            <p14:xfrm>
              <a:off x="8764379" y="4065509"/>
              <a:ext cx="1727712" cy="30528"/>
            </p14:xfrm>
          </p:contentPart>
        </mc:Choice>
        <mc:Fallback xmlns="">
          <p:pic>
            <p:nvPicPr>
              <p:cNvPr id="17" name="Ink 16">
                <a:extLst>
                  <a:ext uri="{FF2B5EF4-FFF2-40B4-BE49-F238E27FC236}">
                    <a16:creationId xmlns:a16="http://schemas.microsoft.com/office/drawing/2014/main" id="{B4DA285E-5E86-4ACA-80CD-11B039BB0875}"/>
                  </a:ext>
                </a:extLst>
              </p:cNvPr>
              <p:cNvPicPr/>
              <p:nvPr/>
            </p:nvPicPr>
            <p:blipFill>
              <a:blip r:embed="rId7"/>
              <a:stretch>
                <a:fillRect/>
              </a:stretch>
            </p:blipFill>
            <p:spPr>
              <a:xfrm>
                <a:off x="8757179" y="4058326"/>
                <a:ext cx="1741753" cy="445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B04DA48-C718-4ABC-B423-7BC7760B9714}"/>
                  </a:ext>
                </a:extLst>
              </p14:cNvPr>
              <p14:cNvContentPartPr/>
              <p14:nvPr/>
            </p14:nvContentPartPr>
            <p14:xfrm>
              <a:off x="8813051" y="3655397"/>
              <a:ext cx="40608" cy="652320"/>
            </p14:xfrm>
          </p:contentPart>
        </mc:Choice>
        <mc:Fallback xmlns="">
          <p:pic>
            <p:nvPicPr>
              <p:cNvPr id="18" name="Ink 17">
                <a:extLst>
                  <a:ext uri="{FF2B5EF4-FFF2-40B4-BE49-F238E27FC236}">
                    <a16:creationId xmlns:a16="http://schemas.microsoft.com/office/drawing/2014/main" id="{5B04DA48-C718-4ABC-B423-7BC7760B9714}"/>
                  </a:ext>
                </a:extLst>
              </p:cNvPr>
              <p:cNvPicPr/>
              <p:nvPr/>
            </p:nvPicPr>
            <p:blipFill>
              <a:blip r:embed="rId9"/>
              <a:stretch>
                <a:fillRect/>
              </a:stretch>
            </p:blipFill>
            <p:spPr>
              <a:xfrm>
                <a:off x="8805864" y="3648197"/>
                <a:ext cx="54623"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152F28CE-4640-4AC4-8E3C-25226F81BE52}"/>
                  </a:ext>
                </a:extLst>
              </p14:cNvPr>
              <p14:cNvContentPartPr/>
              <p14:nvPr/>
            </p14:nvContentPartPr>
            <p14:xfrm>
              <a:off x="9202139" y="3628325"/>
              <a:ext cx="147744" cy="781632"/>
            </p14:xfrm>
          </p:contentPart>
        </mc:Choice>
        <mc:Fallback xmlns="">
          <p:pic>
            <p:nvPicPr>
              <p:cNvPr id="19" name="Ink 18">
                <a:extLst>
                  <a:ext uri="{FF2B5EF4-FFF2-40B4-BE49-F238E27FC236}">
                    <a16:creationId xmlns:a16="http://schemas.microsoft.com/office/drawing/2014/main" id="{152F28CE-4640-4AC4-8E3C-25226F81BE52}"/>
                  </a:ext>
                </a:extLst>
              </p:cNvPr>
              <p:cNvPicPr/>
              <p:nvPr/>
            </p:nvPicPr>
            <p:blipFill>
              <a:blip r:embed="rId11"/>
              <a:stretch>
                <a:fillRect/>
              </a:stretch>
            </p:blipFill>
            <p:spPr>
              <a:xfrm>
                <a:off x="9194932" y="3621124"/>
                <a:ext cx="161798" cy="79567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76E9F655-3F5A-49BA-8D62-172A3B32D674}"/>
                  </a:ext>
                </a:extLst>
              </p14:cNvPr>
              <p14:cNvContentPartPr/>
              <p14:nvPr/>
            </p14:nvContentPartPr>
            <p14:xfrm>
              <a:off x="9755675" y="3628325"/>
              <a:ext cx="40320" cy="790848"/>
            </p14:xfrm>
          </p:contentPart>
        </mc:Choice>
        <mc:Fallback xmlns="">
          <p:pic>
            <p:nvPicPr>
              <p:cNvPr id="20" name="Ink 19">
                <a:extLst>
                  <a:ext uri="{FF2B5EF4-FFF2-40B4-BE49-F238E27FC236}">
                    <a16:creationId xmlns:a16="http://schemas.microsoft.com/office/drawing/2014/main" id="{76E9F655-3F5A-49BA-8D62-172A3B32D674}"/>
                  </a:ext>
                </a:extLst>
              </p:cNvPr>
              <p:cNvPicPr/>
              <p:nvPr/>
            </p:nvPicPr>
            <p:blipFill>
              <a:blip r:embed="rId13"/>
              <a:stretch>
                <a:fillRect/>
              </a:stretch>
            </p:blipFill>
            <p:spPr>
              <a:xfrm>
                <a:off x="9748475" y="3621126"/>
                <a:ext cx="54360" cy="80488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F1A8A5D-BF77-4A2D-B3FF-D095C7BEFEB5}"/>
                  </a:ext>
                </a:extLst>
              </p14:cNvPr>
              <p14:cNvContentPartPr/>
              <p14:nvPr/>
            </p14:nvContentPartPr>
            <p14:xfrm>
              <a:off x="10091771" y="3618533"/>
              <a:ext cx="219744" cy="732960"/>
            </p14:xfrm>
          </p:contentPart>
        </mc:Choice>
        <mc:Fallback xmlns="">
          <p:pic>
            <p:nvPicPr>
              <p:cNvPr id="21" name="Ink 20">
                <a:extLst>
                  <a:ext uri="{FF2B5EF4-FFF2-40B4-BE49-F238E27FC236}">
                    <a16:creationId xmlns:a16="http://schemas.microsoft.com/office/drawing/2014/main" id="{0F1A8A5D-BF77-4A2D-B3FF-D095C7BEFEB5}"/>
                  </a:ext>
                </a:extLst>
              </p:cNvPr>
              <p:cNvPicPr/>
              <p:nvPr/>
            </p:nvPicPr>
            <p:blipFill>
              <a:blip r:embed="rId15"/>
              <a:stretch>
                <a:fillRect/>
              </a:stretch>
            </p:blipFill>
            <p:spPr>
              <a:xfrm>
                <a:off x="10084566" y="3611333"/>
                <a:ext cx="233793"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F71B638B-1CDD-4095-B825-D831C9EB98F1}"/>
                  </a:ext>
                </a:extLst>
              </p14:cNvPr>
              <p14:cNvContentPartPr/>
              <p14:nvPr/>
            </p14:nvContentPartPr>
            <p14:xfrm>
              <a:off x="8628155" y="2236421"/>
              <a:ext cx="1769184" cy="58464"/>
            </p14:xfrm>
          </p:contentPart>
        </mc:Choice>
        <mc:Fallback xmlns="">
          <p:pic>
            <p:nvPicPr>
              <p:cNvPr id="22" name="Ink 21">
                <a:extLst>
                  <a:ext uri="{FF2B5EF4-FFF2-40B4-BE49-F238E27FC236}">
                    <a16:creationId xmlns:a16="http://schemas.microsoft.com/office/drawing/2014/main" id="{F71B638B-1CDD-4095-B825-D831C9EB98F1}"/>
                  </a:ext>
                </a:extLst>
              </p:cNvPr>
              <p:cNvPicPr/>
              <p:nvPr/>
            </p:nvPicPr>
            <p:blipFill>
              <a:blip r:embed="rId17"/>
              <a:stretch>
                <a:fillRect/>
              </a:stretch>
            </p:blipFill>
            <p:spPr>
              <a:xfrm>
                <a:off x="8620954" y="2229203"/>
                <a:ext cx="1783225" cy="725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921886C2-E6F5-4F37-919D-7987801CFD7A}"/>
                  </a:ext>
                </a:extLst>
              </p14:cNvPr>
              <p14:cNvContentPartPr/>
              <p14:nvPr/>
            </p14:nvContentPartPr>
            <p14:xfrm>
              <a:off x="8287739" y="2587493"/>
              <a:ext cx="2509056" cy="49248"/>
            </p14:xfrm>
          </p:contentPart>
        </mc:Choice>
        <mc:Fallback xmlns="">
          <p:pic>
            <p:nvPicPr>
              <p:cNvPr id="23" name="Ink 22">
                <a:extLst>
                  <a:ext uri="{FF2B5EF4-FFF2-40B4-BE49-F238E27FC236}">
                    <a16:creationId xmlns:a16="http://schemas.microsoft.com/office/drawing/2014/main" id="{921886C2-E6F5-4F37-919D-7987801CFD7A}"/>
                  </a:ext>
                </a:extLst>
              </p:cNvPr>
              <p:cNvPicPr/>
              <p:nvPr/>
            </p:nvPicPr>
            <p:blipFill>
              <a:blip r:embed="rId19"/>
              <a:stretch>
                <a:fillRect/>
              </a:stretch>
            </p:blipFill>
            <p:spPr>
              <a:xfrm>
                <a:off x="8280539" y="2580304"/>
                <a:ext cx="2523095" cy="6326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5DAF21C0-F1F6-402F-8CE1-4816D28E8B93}"/>
                  </a:ext>
                </a:extLst>
              </p14:cNvPr>
              <p14:cNvContentPartPr/>
              <p14:nvPr/>
            </p14:nvContentPartPr>
            <p14:xfrm>
              <a:off x="8909243" y="2023301"/>
              <a:ext cx="30816" cy="671040"/>
            </p14:xfrm>
          </p:contentPart>
        </mc:Choice>
        <mc:Fallback xmlns="">
          <p:pic>
            <p:nvPicPr>
              <p:cNvPr id="24" name="Ink 23">
                <a:extLst>
                  <a:ext uri="{FF2B5EF4-FFF2-40B4-BE49-F238E27FC236}">
                    <a16:creationId xmlns:a16="http://schemas.microsoft.com/office/drawing/2014/main" id="{5DAF21C0-F1F6-402F-8CE1-4816D28E8B93}"/>
                  </a:ext>
                </a:extLst>
              </p:cNvPr>
              <p:cNvPicPr/>
              <p:nvPr/>
            </p:nvPicPr>
            <p:blipFill>
              <a:blip r:embed="rId21"/>
              <a:stretch>
                <a:fillRect/>
              </a:stretch>
            </p:blipFill>
            <p:spPr>
              <a:xfrm>
                <a:off x="8902076" y="2016101"/>
                <a:ext cx="44791"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9D786789-8555-4C03-A8BF-8E391AE94FB0}"/>
                  </a:ext>
                </a:extLst>
              </p14:cNvPr>
              <p14:cNvContentPartPr/>
              <p14:nvPr/>
            </p14:nvContentPartPr>
            <p14:xfrm>
              <a:off x="9508859" y="1993925"/>
              <a:ext cx="121536" cy="885312"/>
            </p14:xfrm>
          </p:contentPart>
        </mc:Choice>
        <mc:Fallback xmlns="">
          <p:pic>
            <p:nvPicPr>
              <p:cNvPr id="25" name="Ink 24">
                <a:extLst>
                  <a:ext uri="{FF2B5EF4-FFF2-40B4-BE49-F238E27FC236}">
                    <a16:creationId xmlns:a16="http://schemas.microsoft.com/office/drawing/2014/main" id="{9D786789-8555-4C03-A8BF-8E391AE94FB0}"/>
                  </a:ext>
                </a:extLst>
              </p:cNvPr>
              <p:cNvPicPr/>
              <p:nvPr/>
            </p:nvPicPr>
            <p:blipFill>
              <a:blip r:embed="rId23"/>
              <a:stretch>
                <a:fillRect/>
              </a:stretch>
            </p:blipFill>
            <p:spPr>
              <a:xfrm>
                <a:off x="9501668" y="1986724"/>
                <a:ext cx="135559" cy="8993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238FEA7-750E-4057-B8F0-E371BC5057EC}"/>
                  </a:ext>
                </a:extLst>
              </p14:cNvPr>
              <p14:cNvContentPartPr/>
              <p14:nvPr/>
            </p14:nvContentPartPr>
            <p14:xfrm>
              <a:off x="10107035" y="2003717"/>
              <a:ext cx="37152" cy="855072"/>
            </p14:xfrm>
          </p:contentPart>
        </mc:Choice>
        <mc:Fallback xmlns="">
          <p:pic>
            <p:nvPicPr>
              <p:cNvPr id="26" name="Ink 25">
                <a:extLst>
                  <a:ext uri="{FF2B5EF4-FFF2-40B4-BE49-F238E27FC236}">
                    <a16:creationId xmlns:a16="http://schemas.microsoft.com/office/drawing/2014/main" id="{F238FEA7-750E-4057-B8F0-E371BC5057EC}"/>
                  </a:ext>
                </a:extLst>
              </p:cNvPr>
              <p:cNvPicPr/>
              <p:nvPr/>
            </p:nvPicPr>
            <p:blipFill>
              <a:blip r:embed="rId25"/>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2" name="Oval 1"/>
          <p:cNvSpPr/>
          <p:nvPr/>
        </p:nvSpPr>
        <p:spPr bwMode="gray">
          <a:xfrm>
            <a:off x="5492743" y="182880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478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6552916" y="2557670"/>
            <a:ext cx="3028405"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248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Market demand</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812951" y="2544418"/>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922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24127" y="1126435"/>
            <a:ext cx="10243930" cy="477079"/>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7779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BA36E-AF3D-46EF-8757-2E733F20CA5B}"/>
              </a:ext>
            </a:extLst>
          </p:cNvPr>
          <p:cNvPicPr>
            <a:picLocks noChangeAspect="1"/>
          </p:cNvPicPr>
          <p:nvPr/>
        </p:nvPicPr>
        <p:blipFill>
          <a:blip r:embed="rId3"/>
          <a:stretch>
            <a:fillRect/>
          </a:stretch>
        </p:blipFill>
        <p:spPr>
          <a:xfrm>
            <a:off x="2527028" y="1177681"/>
            <a:ext cx="7417251" cy="2091447"/>
          </a:xfrm>
          <a:prstGeom prst="rect">
            <a:avLst/>
          </a:prstGeom>
        </p:spPr>
      </p:pic>
      <p:sp>
        <p:nvSpPr>
          <p:cNvPr id="3" name="Oval 2"/>
          <p:cNvSpPr/>
          <p:nvPr/>
        </p:nvSpPr>
        <p:spPr bwMode="gray">
          <a:xfrm>
            <a:off x="5619427" y="285831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6532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731524" y="1692613"/>
            <a:ext cx="8564524" cy="4431983"/>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Smart Sort – program recommend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1800" i="1" kern="0" dirty="0">
                <a:ea typeface="Arial Unicode MS" pitchFamily="34" charset="-128"/>
                <a:cs typeface="Arial Unicode MS" pitchFamily="34" charset="-128"/>
              </a:rPr>
              <a:t>S</a:t>
            </a:r>
            <a:r>
              <a:rPr lang="en-US" sz="1800" i="1" kern="0" dirty="0">
                <a:ea typeface="Arial Unicode MS" pitchFamily="34" charset="-128"/>
                <a:cs typeface="Arial Unicode MS" pitchFamily="34" charset="-128"/>
              </a:rPr>
              <a:t>core = </a:t>
            </a:r>
            <a:r>
              <a:rPr lang="en-US" sz="1800" i="1" kern="0" dirty="0" err="1">
                <a:ea typeface="Arial Unicode MS" pitchFamily="34" charset="-128"/>
                <a:cs typeface="Arial Unicode MS" pitchFamily="34" charset="-128"/>
              </a:rPr>
              <a:t>localComponent</a:t>
            </a:r>
            <a:r>
              <a:rPr lang="en-US" sz="1800" i="1" kern="0" dirty="0">
                <a:ea typeface="Arial Unicode MS" pitchFamily="34" charset="-128"/>
                <a:cs typeface="Arial Unicode MS" pitchFamily="34" charset="-128"/>
              </a:rPr>
              <a:t># * 0.80 + (Total# - local#)/local# * 0.20 + 10;</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Vacation/Absent/Training =&gt; Unavailable </a:t>
            </a:r>
            <a:r>
              <a:rPr lang="en-US" sz="18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Multi-operating system / multi-browser support – access anytime and anywhere</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9564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Tree>
    <p:extLst>
      <p:ext uri="{BB962C8B-B14F-4D97-AF65-F5344CB8AC3E}">
        <p14:creationId xmlns:p14="http://schemas.microsoft.com/office/powerpoint/2010/main" val="329907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1D-EB46-442B-ABD2-2262E01F311F}"/>
              </a:ext>
            </a:extLst>
          </p:cNvPr>
          <p:cNvPicPr>
            <a:picLocks noChangeAspect="1"/>
          </p:cNvPicPr>
          <p:nvPr/>
        </p:nvPicPr>
        <p:blipFill rotWithShape="1">
          <a:blip r:embed="rId3"/>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id="{F3561513-B6FE-468A-9332-57729F119583}"/>
              </a:ext>
            </a:extLst>
          </p:cNvPr>
          <p:cNvPicPr>
            <a:picLocks noChangeAspect="1"/>
          </p:cNvPicPr>
          <p:nvPr/>
        </p:nvPicPr>
        <p:blipFill rotWithShape="1">
          <a:blip r:embed="rId4"/>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3607</TotalTime>
  <Words>858</Words>
  <Application>Microsoft Office PowerPoint</Application>
  <PresentationFormat>Custom</PresentationFormat>
  <Paragraphs>129</Paragraphs>
  <Slides>29</Slides>
  <Notes>23</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 create?</vt:lpstr>
      <vt:lpstr>PowerPoint Presentation</vt:lpstr>
      <vt:lpstr>Why create?</vt:lpstr>
      <vt:lpstr>There are some…</vt:lpstr>
      <vt:lpstr>There are some…</vt:lpstr>
      <vt:lpstr>There are some…</vt:lpstr>
      <vt:lpstr>There are some…</vt:lpstr>
      <vt:lpstr>There are some…</vt:lpstr>
      <vt:lpstr>PowerPoint Presentation</vt:lpstr>
      <vt:lpstr>Thinking…</vt:lpstr>
      <vt:lpstr>Design Core</vt:lpstr>
      <vt:lpstr>PowerPoint Presentation</vt:lpstr>
      <vt:lpstr>PowerPoint Presentation</vt:lpstr>
      <vt:lpstr>So it comes…</vt:lpstr>
      <vt:lpstr>PowerPoint Presentation</vt:lpstr>
      <vt:lpstr>PowerPoint Presentation</vt:lpstr>
      <vt:lpstr>PowerPoint Presentation</vt:lpstr>
      <vt:lpstr>PowerPoint Presentation</vt:lpstr>
      <vt:lpstr>PowerPoint Presentation</vt:lpstr>
      <vt:lpstr>Demo powered by HANA Cloud.</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393</cp:revision>
  <dcterms:created xsi:type="dcterms:W3CDTF">2015-10-14T11:21:43Z</dcterms:created>
  <dcterms:modified xsi:type="dcterms:W3CDTF">2017-10-23T22:47:30Z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