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34" r:id="rId2"/>
    <p:sldId id="344" r:id="rId3"/>
    <p:sldId id="416" r:id="rId4"/>
    <p:sldId id="464" r:id="rId5"/>
    <p:sldId id="465" r:id="rId6"/>
    <p:sldId id="466" r:id="rId7"/>
    <p:sldId id="467" r:id="rId8"/>
    <p:sldId id="463" r:id="rId9"/>
    <p:sldId id="437" r:id="rId10"/>
    <p:sldId id="443" r:id="rId11"/>
    <p:sldId id="452" r:id="rId12"/>
    <p:sldId id="430" r:id="rId13"/>
    <p:sldId id="374" r:id="rId14"/>
    <p:sldId id="453" r:id="rId15"/>
    <p:sldId id="413"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666666"/>
    <a:srgbClr val="008FD3"/>
    <a:srgbClr val="FFFFFF"/>
    <a:srgbClr val="4FB81C"/>
    <a:srgbClr val="0F46A7"/>
    <a:srgbClr val="970A82"/>
    <a:srgbClr val="FF3399"/>
    <a:srgbClr val="FF0000"/>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80994" autoAdjust="0"/>
  </p:normalViewPr>
  <p:slideViewPr>
    <p:cSldViewPr snapToGrid="0" showGuides="1">
      <p:cViewPr varScale="1">
        <p:scale>
          <a:sx n="70" d="100"/>
          <a:sy n="70" d="100"/>
        </p:scale>
        <p:origin x="1157" y="5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49.30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4689 2462,'-5'0,"-6"0,-9 0,-10 0,0-5,-10-9,0-12,1-6,8-2,0-4,4 1,4-3,2 1,2-1,6-4,5 3,4-2,2-6,7 5,5 1,3 4,2-1,4-1,-2-4,2 2,0 3,2 1,3 2,-4 3,4 2,16 3,4 7,14 1,14 1,3 4,-1 4,-2 0,-3 2,0 2,-3 4,-4 1,-8-2,-1-1,6 0,13 2,4 2,5 4,9 8,1 1,-6 4,-5 3,-6 4,-12-3,-12-4,-5-1,-7 3,-9 2,-5-3,-3 2,0 6,-4 3,0 6,-3 6,-4 5,-4 5,-2-3,-3 1,-1 0,-5 2,-10 0,-12 2,-10-4,-12-5,-6-2,-12 2,-11-2,-11 1,-4-7,7-4,-15-3,-59-6,-17-7,5-6,18-4,27-2,21-2,25-2,21 1,17 0,11 0,7 0,2 1,7-9,5-11,4-12,4-18,2-8,2-5,4-8,6-1,15-6,11 2,8 4,7 6,-4 15,10 6,7 7,11 6,0 7,2 9,-4 7,-11 4,-6 4,-5 2,-3 1,1-1,-1 5,0 5,-2 6,2 9,-2 3,0 2,-4 0,-5-5,-4 1,-4-3,-2 3,-6 1,-7 5,-6 5,-9 0,-13 9,-13 3,-21 12,-9-1,-15-1,-6-8,-15-2,1-11,-6-12,9-10,15-8,11-6,7-3,9-1,7-2,11-3,11-6,6-6,7-7,12-9,14-8,16-5,19-3,18-12,5 1,7 7,-4 8,2 6,1 8,-6 7,-13 9,-8 3,-10 3,-5 3,-1 4,-3 1,1 2,-3 0,1 1,3 4,3 6,-7 10,-8 5,-11 8,-8 6,-19 6,-21 3,-19-2,-19-4,-12-10,-18-6,-24-7,-9-8,5-6,14-3,18-3,20 0,18-2,13 0,15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52.274"/>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5339 3116,'-4'0,"-6"0,-15 0,-16 0,-14 0,-16 0,-8-9,-9-7,1-5,8-9,3 2,11 1,11 5,16 2,9-1,1 0,1 3,4 0,-1-1,-2-2,-1-2,-5-5,0-7,4-3,7-3,12-3,11 1,15 0,22-7,13-3,20-16,10 1,1 7,4 5,4 8,9 12,13 3,3 7,-4 9,4 6,-2 6,-6 3,-13 2,-14 2,-16-1,-15 1,-7-1,-7 3,-4 8,0 0,4 2,-4 4,2-2,-6 2,-2 1,-7 3,-6 1,-5 6,-4 2,-3 5,-1 5,-5 4,-11-5,-7-1,-13 2,-17 7,-19 0,-22 1,-13-4,-6-1,-2-3,1-5,17-3,10-3,11-7,15-8,5-1,2-3,2-4,-8-3,-2-2,-5-2,-3-8,1-13,7-3,16-10,14-4,14-8,13-15,22-14,15-3,12 3,8 4,8 16,1 8,10 3,5 4,25 1,4 6,-3 10,-9 8,-3 7,-4 5,1 2,-5 6,-8 11,-3 8,-5 12,-10 5,-4 4,-4 3,-9 7,-11-1,-11-2,-7 0,-7-6,-7-4,-17-2,-13 0,-10-4,-7-6,-2-3,-10-5,-9-8,-4-6,6-3,6-4,10-1,5-2,6 1,11-4,6-6,8-10,6-10,16-9,9-6,13 0,15-1,22-1,18-1,22-6,-2 7,-1 3,-8 8,-20 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54.303"/>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5389 3284,'-8'0,"-17"4,-17 3,-19-2,-21-1,-15 0,-12-7,-6-6,9-6,8-10,13-4,11-3,10-3,11 3,15 3,9-2,6 3,6 3,6-8,5-2,4-5,1 1,3-3,7-2,9 2,8-1,6 2,10 0,11 2,18-1,6 2,8 8,12 8,10 8,15 7,3 4,3 3,-8 2,0 3,-5 3,-4 8,-17 1,-10 2,-11 3,-9 2,-11 0,-6 2,-2 0,1 0,-5 0,-7 1,-2-1,-6 5,-7 0,-8 1,-5 3,-16 9,-13 9,-22 10,-22 8,-22-1,-18-7,-8-9,-6-15,-1-14,8-11,0-7,-6-6,4-2,4-7,3-5,12-1,13-2,16-3,12 1,11 6,12-2,12-2,6-11,5-15,4-14,12-4,10 1,19-1,26 0,19 3,7 5,1 8,2 11,9 11,5 10,-2 6,-9 5,-12 2,-3 1,-9 5,-8 5,-5 5,-8 4,-8 3,-11 3,-10-1,-3-4,-6-1,-4 5,-7-2,-12 3,-18 6,-20 2,-16-5,-26-7,-21-9,-12-5,-15-5,-2-3,15-11,28-8,33-5,26-3,26-1,19 3,18 1,19 6,27 5,35 4,21 4,29 2,11 3,-9 0,-23 0,-33-1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16:53:54.211"/>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5065 1674,'0'-6,"6"0,10 0,10 0,4 3,14 0,12 2,20 0,1 1,8 1,5-1,-7 0,-3 0,-10 0,-7 0,-3 0,-6 0,-4 0,2 0,-4 0,0 0,3 6,13 1,11-1,8 4,0 1,8 3,7 0,3-4,-5-2,-3 2,-4-1,-4-1,-8-3,-1-2,-4 4,-3 1,-3-2,-3-1,4-2,10-1,3 0,3-2,9 0,3-1,1 6,0 2,-11-2,-5 1,-6-3,-10 0,-1-2,5-1,-5 0,4 0,4 0,1 0,4-1,9 1,7 0,1 0,2 0,-11 0,-4 0,-6 0,-9 0,-12 0,2 0,10 0,11 0,19 0,18 0,10 0,5 0,-9 0,-19 0,-22 0,-9 0,10 0,12-5,26-2,9-5,-1 0,-8-3,-17 1,-21 2,-9-6,-11-1,6 4,1-2,0 2,-1 5,-1 3,-7 3,-7 2,-8 1,-5 1,-4 1,-3 0,0 0,-1-1,-6-5,-1-2,6 1,14 1,4 1,6 2,-2 0,-4 2,-5 0,-9-5,-20-2,-17 2,-19-1,-20 8,-19 2,-13 2,-14-1,-13-2,6 5,-2 0,3-1,10-1,11-2,-4-2,8-1,0-1,-3 0,-15 0,3-1,-6 1,-6-1,-3 1,1 0,-4 0,11 0,12 0,8 0,7 0,4 0,3 0,-10 0,-13 0,-24 0,-14 0,-13 0,-9 0,9 0,12 0,16 0,16 0,18 0,15 0,8 0,-10-4,-9-4,-20 2,-30 0,-17 3,-15 1,-4 0,4 2,17 0,20 0,20 0,19 1,9-1,8 0,4 0,-5 0,-3 0,-11 0,-15 0,-3 0,-1 0,-7 0,-7 0,4 0,-2 0,2 0,7 0,9 0,13 0,10 0,-7 0,-1 0,-20 6,-11 0,-8 0,-12 0,-5-2,6-2,21-1,15 0,17-1,15-1,15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16:53:59.378"/>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6411 2005,'6'0,"6"0,6 0,11 0,5 0,2 0,1-5,-2-2,4-4,5-1,7 1,8 3,6 4,1 0,-10-1,-9-2,-8 0,-6 2,-2 2,-3 2,0-1,1 2,-1 0,2 1,-1-1,6 0,2 1,5-1,5 0,1 0,-4 0,-3 0,-4 0,-4 0,-1 0,-6 10,-19 8,-15 2,-16 3,-10-4,-4 1,-5-3,-7 1,1-3,-2 1,3-2,4-3,5-4,3-3,-1-2,-1-2,1 0,3-1,0 1,3 0,0-1,1 1,0-1,0 1,0 0,0 0,0 0,0 0,0 0,-6 0,-1 0,-4 0,-7 0,0 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today I am very happy to introduce my QM application for you. Since it is deployed on HCP so it is powered by HANA Cloud.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4569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990883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401076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CA" dirty="0"/>
              <a:t>Today's agenda: first I would like to explain the reason why I </a:t>
            </a:r>
            <a:r>
              <a:rPr lang="en-CA" dirty="0" err="1"/>
              <a:t>ceated</a:t>
            </a:r>
            <a:r>
              <a:rPr lang="en-CA" dirty="0"/>
              <a:t> this app. Second I will show you a short real-time demo. Thirdly, I will summary the benefits you will gain from this app. Last but not least, it is welcome to express any suggestions and questions.</a:t>
            </a:r>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why I created this app</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3144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before I answer the question, let me just have a quick introduction to our new QM process workflow</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482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7998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combine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531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880562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CA" altLang="zh-CN" dirty="0"/>
          </a:p>
          <a:p>
            <a:r>
              <a:rPr lang="en-CA" dirty="0"/>
              <a:t>According to my investigation, there are some existed tools. The first one is Workload Analyzer, another Java tool. So many engineers knew it was horrible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developed the tool for the team which has multiple components, such as our team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46739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customXml" Target="../ink/ink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QM Cloud Dispatcher</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931445"/>
            <a:ext cx="11185200" cy="677108"/>
          </a:xfrm>
        </p:spPr>
        <p:txBody>
          <a:bodyPr/>
          <a:lstStyle/>
          <a:p>
            <a:r>
              <a:rPr lang="en-US" dirty="0"/>
              <a:t>So it </a:t>
            </a:r>
            <a:r>
              <a:rPr lang="en-US" dirty="0">
                <a:solidFill>
                  <a:schemeClr val="accent1"/>
                </a:solidFill>
              </a:rPr>
              <a:t>comes…</a:t>
            </a:r>
          </a:p>
        </p:txBody>
      </p:sp>
      <p:sp>
        <p:nvSpPr>
          <p:cNvPr id="3" name="Title 1">
            <a:extLst>
              <a:ext uri="{FF2B5EF4-FFF2-40B4-BE49-F238E27FC236}">
                <a16:creationId xmlns:a16="http://schemas.microsoft.com/office/drawing/2014/main" id="{8C053B4F-04BF-409F-938A-9400CCE3EC21}"/>
              </a:ext>
            </a:extLst>
          </p:cNvPr>
          <p:cNvSpPr txBox="1">
            <a:spLocks/>
          </p:cNvSpPr>
          <p:nvPr/>
        </p:nvSpPr>
        <p:spPr bwMode="gray">
          <a:xfrm>
            <a:off x="518514" y="4171838"/>
            <a:ext cx="11185200" cy="677108"/>
          </a:xfrm>
          <a:prstGeom prst="rect">
            <a:avLst/>
          </a:prstGeom>
        </p:spPr>
        <p:txBody>
          <a:bodyPr vert="horz" wrap="square" lIns="0" tIns="0" rIns="0" bIns="0" rtlCol="0" anchor="ctr"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en-US" sz="6000"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38510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3D4A-DE76-47AE-8BA2-2353601AAA66}"/>
              </a:ext>
            </a:extLst>
          </p:cNvPr>
          <p:cNvSpPr txBox="1"/>
          <p:nvPr/>
        </p:nvSpPr>
        <p:spPr>
          <a:xfrm>
            <a:off x="1230086" y="1132115"/>
            <a:ext cx="9065962" cy="477053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HANA Cloud Platform &amp; Cloud Computing – fast, clean, high stability</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Smart Sort – program recommends for the next dispatch</a:t>
            </a:r>
          </a:p>
          <a:p>
            <a:pPr marL="830138" lvl="1" indent="-285750" fontAlgn="base">
              <a:spcBef>
                <a:spcPct val="50000"/>
              </a:spcBef>
              <a:spcAft>
                <a:spcPct val="0"/>
              </a:spcAft>
              <a:buClr>
                <a:srgbClr val="F0AB00"/>
              </a:buClr>
              <a:buSzPct val="80000"/>
              <a:buFont typeface="Arial" panose="020B0604020202020204" pitchFamily="34" charset="0"/>
              <a:buChar char="•"/>
            </a:pPr>
            <a:r>
              <a:rPr lang="en-CA" sz="2000" b="1" i="1" kern="0" dirty="0">
                <a:ea typeface="Arial Unicode MS" pitchFamily="34" charset="-128"/>
                <a:cs typeface="Arial Unicode MS" pitchFamily="34" charset="-128"/>
              </a:rPr>
              <a:t>AVG Q-DAY </a:t>
            </a:r>
            <a:r>
              <a:rPr lang="en-US" sz="2000" b="1" i="1" kern="0" dirty="0">
                <a:ea typeface="Arial Unicode MS" pitchFamily="34" charset="-128"/>
                <a:cs typeface="Arial Unicode MS" pitchFamily="34" charset="-128"/>
              </a:rPr>
              <a:t>= Total / (Queue Days * %usage);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Vacation/Absent/Training =&gt; Unavailable </a:t>
            </a:r>
            <a:r>
              <a:rPr lang="en-US" sz="20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Multi-operating system / multi-browser support – access anytime and anywhere</a:t>
            </a:r>
          </a:p>
        </p:txBody>
      </p:sp>
      <p:cxnSp>
        <p:nvCxnSpPr>
          <p:cNvPr id="4" name="Straight Connector 3">
            <a:extLst>
              <a:ext uri="{FF2B5EF4-FFF2-40B4-BE49-F238E27FC236}">
                <a16:creationId xmlns:a16="http://schemas.microsoft.com/office/drawing/2014/main" id="{44CBB15F-92AE-443E-8A7A-8E47DF2F7CB8}"/>
              </a:ext>
            </a:extLst>
          </p:cNvPr>
          <p:cNvCxnSpPr/>
          <p:nvPr/>
        </p:nvCxnSpPr>
        <p:spPr>
          <a:xfrm>
            <a:off x="2068286" y="2394857"/>
            <a:ext cx="536665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64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altLang="zh-CN" dirty="0"/>
              <a:t>Any </a:t>
            </a:r>
            <a:r>
              <a:rPr lang="en-US" dirty="0">
                <a:solidFill>
                  <a:schemeClr val="accent1"/>
                </a:solidFill>
              </a:rPr>
              <a:t>Suggestions?</a:t>
            </a:r>
            <a:endParaRPr lang="en-US" dirty="0"/>
          </a:p>
        </p:txBody>
      </p:sp>
      <p:sp>
        <p:nvSpPr>
          <p:cNvPr id="3" name="TextBox 2">
            <a:extLst>
              <a:ext uri="{FF2B5EF4-FFF2-40B4-BE49-F238E27FC236}">
                <a16:creationId xmlns:a16="http://schemas.microsoft.com/office/drawing/2014/main" id="{C918D383-BF7D-4525-BDFE-4DECB90D5C61}"/>
              </a:ext>
            </a:extLst>
          </p:cNvPr>
          <p:cNvSpPr txBox="1"/>
          <p:nvPr/>
        </p:nvSpPr>
        <p:spPr>
          <a:xfrm>
            <a:off x="426179" y="4800600"/>
            <a:ext cx="4215898"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Hope you to have a try…</a:t>
            </a:r>
          </a:p>
        </p:txBody>
      </p:sp>
    </p:spTree>
    <p:extLst>
      <p:ext uri="{BB962C8B-B14F-4D97-AF65-F5344CB8AC3E}">
        <p14:creationId xmlns:p14="http://schemas.microsoft.com/office/powerpoint/2010/main" val="329907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endParaRPr lang="en-US" dirty="0"/>
          </a:p>
          <a:p>
            <a:pPr lvl="1"/>
            <a:r>
              <a:rPr lang="en-US" b="1" dirty="0"/>
              <a:t>Allen Qian</a:t>
            </a:r>
          </a:p>
          <a:p>
            <a:pPr lvl="1"/>
            <a:r>
              <a:rPr lang="en-US" dirty="0"/>
              <a:t>Product Support</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Why?</a:t>
            </a:r>
          </a:p>
          <a:p>
            <a:pPr lvl="1"/>
            <a:r>
              <a:rPr lang="en-US" altLang="zh-CN" dirty="0"/>
              <a:t>Why creates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a:t>
            </a:r>
            <a:r>
              <a:rPr lang="en-US" dirty="0">
                <a:solidFill>
                  <a:schemeClr val="accent1"/>
                </a:solidFill>
              </a:rPr>
              <a:t>Create?</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3"/>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FC35711-6E32-4516-BDF3-73EFBBEBBBA6}"/>
              </a:ext>
            </a:extLst>
          </p:cNvPr>
          <p:cNvSpPr/>
          <p:nvPr/>
        </p:nvSpPr>
        <p:spPr>
          <a:xfrm>
            <a:off x="2749302" y="705583"/>
            <a:ext cx="1661746" cy="102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incident comes</a:t>
            </a:r>
          </a:p>
        </p:txBody>
      </p:sp>
      <p:grpSp>
        <p:nvGrpSpPr>
          <p:cNvPr id="8" name="Group 7">
            <a:extLst>
              <a:ext uri="{FF2B5EF4-FFF2-40B4-BE49-F238E27FC236}">
                <a16:creationId xmlns:a16="http://schemas.microsoft.com/office/drawing/2014/main" id="{C190418D-256E-4CFE-8F1C-F0560B1044EF}"/>
              </a:ext>
            </a:extLst>
          </p:cNvPr>
          <p:cNvGrpSpPr/>
          <p:nvPr/>
        </p:nvGrpSpPr>
        <p:grpSpPr>
          <a:xfrm>
            <a:off x="2749302" y="1728496"/>
            <a:ext cx="1661746" cy="1304192"/>
            <a:chOff x="2795955" y="1485900"/>
            <a:chExt cx="1661746" cy="1304192"/>
          </a:xfrm>
        </p:grpSpPr>
        <p:sp>
          <p:nvSpPr>
            <p:cNvPr id="9" name="Rectangle: Rounded Corners 8">
              <a:extLst>
                <a:ext uri="{FF2B5EF4-FFF2-40B4-BE49-F238E27FC236}">
                  <a16:creationId xmlns:a16="http://schemas.microsoft.com/office/drawing/2014/main" id="{526939A3-F150-4515-B13C-3B95268DC57E}"/>
                </a:ext>
              </a:extLst>
            </p:cNvPr>
            <p:cNvSpPr/>
            <p:nvPr/>
          </p:nvSpPr>
          <p:spPr>
            <a:xfrm>
              <a:off x="2795955" y="214825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component</a:t>
              </a:r>
            </a:p>
          </p:txBody>
        </p:sp>
        <p:grpSp>
          <p:nvGrpSpPr>
            <p:cNvPr id="10" name="Group 9">
              <a:extLst>
                <a:ext uri="{FF2B5EF4-FFF2-40B4-BE49-F238E27FC236}">
                  <a16:creationId xmlns:a16="http://schemas.microsoft.com/office/drawing/2014/main" id="{89165A53-15D4-414D-8369-7F75E3501B41}"/>
                </a:ext>
              </a:extLst>
            </p:cNvPr>
            <p:cNvGrpSpPr/>
            <p:nvPr/>
          </p:nvGrpSpPr>
          <p:grpSpPr>
            <a:xfrm>
              <a:off x="3325142" y="1485900"/>
              <a:ext cx="301686" cy="662354"/>
              <a:chOff x="3325142" y="1485900"/>
              <a:chExt cx="301686" cy="662354"/>
            </a:xfrm>
          </p:grpSpPr>
          <p:cxnSp>
            <p:nvCxnSpPr>
              <p:cNvPr id="11" name="Straight Arrow Connector 10">
                <a:extLst>
                  <a:ext uri="{FF2B5EF4-FFF2-40B4-BE49-F238E27FC236}">
                    <a16:creationId xmlns:a16="http://schemas.microsoft.com/office/drawing/2014/main" id="{13E4D7E3-B3E4-49B6-BE67-FAC3FF8349B5}"/>
                  </a:ext>
                </a:extLst>
              </p:cNvPr>
              <p:cNvCxnSpPr>
                <a:cxnSpLocks/>
                <a:stCxn id="7" idx="2"/>
                <a:endCxn id="9" idx="0"/>
              </p:cNvCxnSpPr>
              <p:nvPr/>
            </p:nvCxnSpPr>
            <p:spPr>
              <a:xfrm>
                <a:off x="3626828" y="1485900"/>
                <a:ext cx="0" cy="6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D121F9-B38E-4235-99AC-5200F03C1E5C}"/>
                  </a:ext>
                </a:extLst>
              </p:cNvPr>
              <p:cNvSpPr txBox="1"/>
              <p:nvPr/>
            </p:nvSpPr>
            <p:spPr>
              <a:xfrm>
                <a:off x="3325142" y="1663184"/>
                <a:ext cx="301686" cy="369332"/>
              </a:xfrm>
              <a:prstGeom prst="rect">
                <a:avLst/>
              </a:prstGeom>
              <a:noFill/>
            </p:spPr>
            <p:txBody>
              <a:bodyPr wrap="none" rtlCol="0">
                <a:spAutoFit/>
              </a:bodyPr>
              <a:lstStyle/>
              <a:p>
                <a:r>
                  <a:rPr lang="en-US" b="1" dirty="0">
                    <a:solidFill>
                      <a:srgbClr val="FF0000"/>
                    </a:solidFill>
                  </a:rPr>
                  <a:t>1</a:t>
                </a:r>
              </a:p>
            </p:txBody>
          </p:sp>
        </p:grpSp>
      </p:grpSp>
      <p:grpSp>
        <p:nvGrpSpPr>
          <p:cNvPr id="13" name="Group 12">
            <a:extLst>
              <a:ext uri="{FF2B5EF4-FFF2-40B4-BE49-F238E27FC236}">
                <a16:creationId xmlns:a16="http://schemas.microsoft.com/office/drawing/2014/main" id="{2CF0A7D5-975E-42F1-B400-978D6DC2471E}"/>
              </a:ext>
            </a:extLst>
          </p:cNvPr>
          <p:cNvGrpSpPr/>
          <p:nvPr/>
        </p:nvGrpSpPr>
        <p:grpSpPr>
          <a:xfrm>
            <a:off x="2749302" y="3032688"/>
            <a:ext cx="1661746" cy="1406770"/>
            <a:chOff x="2795955" y="2790092"/>
            <a:chExt cx="1661746" cy="1406770"/>
          </a:xfrm>
        </p:grpSpPr>
        <p:sp>
          <p:nvSpPr>
            <p:cNvPr id="14" name="Rectangle: Rounded Corners 13">
              <a:extLst>
                <a:ext uri="{FF2B5EF4-FFF2-40B4-BE49-F238E27FC236}">
                  <a16:creationId xmlns:a16="http://schemas.microsoft.com/office/drawing/2014/main" id="{783590F9-261D-4208-8633-0CDBEEEB18D9}"/>
                </a:ext>
              </a:extLst>
            </p:cNvPr>
            <p:cNvSpPr/>
            <p:nvPr/>
          </p:nvSpPr>
          <p:spPr>
            <a:xfrm>
              <a:off x="2795955" y="355502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RCC</a:t>
              </a:r>
            </a:p>
          </p:txBody>
        </p:sp>
        <p:grpSp>
          <p:nvGrpSpPr>
            <p:cNvPr id="15" name="Group 14">
              <a:extLst>
                <a:ext uri="{FF2B5EF4-FFF2-40B4-BE49-F238E27FC236}">
                  <a16:creationId xmlns:a16="http://schemas.microsoft.com/office/drawing/2014/main" id="{7D980528-936E-418E-8C71-336F8D2FDC58}"/>
                </a:ext>
              </a:extLst>
            </p:cNvPr>
            <p:cNvGrpSpPr/>
            <p:nvPr/>
          </p:nvGrpSpPr>
          <p:grpSpPr>
            <a:xfrm>
              <a:off x="3325142" y="2790092"/>
              <a:ext cx="301686" cy="764932"/>
              <a:chOff x="3325142" y="2790092"/>
              <a:chExt cx="301686" cy="764932"/>
            </a:xfrm>
          </p:grpSpPr>
          <p:cxnSp>
            <p:nvCxnSpPr>
              <p:cNvPr id="16" name="Straight Arrow Connector 15">
                <a:extLst>
                  <a:ext uri="{FF2B5EF4-FFF2-40B4-BE49-F238E27FC236}">
                    <a16:creationId xmlns:a16="http://schemas.microsoft.com/office/drawing/2014/main" id="{41867251-5F48-4CC9-825B-7E53D8B0DD81}"/>
                  </a:ext>
                </a:extLst>
              </p:cNvPr>
              <p:cNvCxnSpPr>
                <a:stCxn id="9" idx="2"/>
                <a:endCxn id="14" idx="0"/>
              </p:cNvCxnSpPr>
              <p:nvPr/>
            </p:nvCxnSpPr>
            <p:spPr>
              <a:xfrm>
                <a:off x="3626828" y="279009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CA55A5-9E06-4FF8-B336-BC1C3052B876}"/>
                  </a:ext>
                </a:extLst>
              </p:cNvPr>
              <p:cNvSpPr txBox="1"/>
              <p:nvPr/>
            </p:nvSpPr>
            <p:spPr>
              <a:xfrm>
                <a:off x="3325142" y="2987892"/>
                <a:ext cx="301686" cy="369332"/>
              </a:xfrm>
              <a:prstGeom prst="rect">
                <a:avLst/>
              </a:prstGeom>
              <a:noFill/>
            </p:spPr>
            <p:txBody>
              <a:bodyPr wrap="none" rtlCol="0">
                <a:spAutoFit/>
              </a:bodyPr>
              <a:lstStyle/>
              <a:p>
                <a:r>
                  <a:rPr lang="en-US" altLang="zh-CN" b="1" dirty="0">
                    <a:solidFill>
                      <a:srgbClr val="FF0000"/>
                    </a:solidFill>
                  </a:rPr>
                  <a:t>2</a:t>
                </a:r>
                <a:endParaRPr lang="en-US" b="1" dirty="0">
                  <a:solidFill>
                    <a:srgbClr val="FF0000"/>
                  </a:solidFill>
                </a:endParaRPr>
              </a:p>
            </p:txBody>
          </p:sp>
        </p:grpSp>
      </p:grpSp>
      <p:grpSp>
        <p:nvGrpSpPr>
          <p:cNvPr id="18" name="Group 17">
            <a:extLst>
              <a:ext uri="{FF2B5EF4-FFF2-40B4-BE49-F238E27FC236}">
                <a16:creationId xmlns:a16="http://schemas.microsoft.com/office/drawing/2014/main" id="{98997D95-CD67-4BC2-B642-85D26C90BB84}"/>
              </a:ext>
            </a:extLst>
          </p:cNvPr>
          <p:cNvGrpSpPr/>
          <p:nvPr/>
        </p:nvGrpSpPr>
        <p:grpSpPr>
          <a:xfrm>
            <a:off x="2749302" y="4439458"/>
            <a:ext cx="1661746" cy="1693984"/>
            <a:chOff x="2795955" y="4196862"/>
            <a:chExt cx="1661746" cy="1693984"/>
          </a:xfrm>
        </p:grpSpPr>
        <p:sp>
          <p:nvSpPr>
            <p:cNvPr id="19" name="Rectangle: Rounded Corners 18">
              <a:extLst>
                <a:ext uri="{FF2B5EF4-FFF2-40B4-BE49-F238E27FC236}">
                  <a16:creationId xmlns:a16="http://schemas.microsoft.com/office/drawing/2014/main" id="{B6D4A5E5-76EE-4CE7-AEA0-8117D3D8DC2D}"/>
                </a:ext>
              </a:extLst>
            </p:cNvPr>
            <p:cNvSpPr/>
            <p:nvPr/>
          </p:nvSpPr>
          <p:spPr>
            <a:xfrm>
              <a:off x="2795955" y="4961794"/>
              <a:ext cx="1661746" cy="9290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&amp; Assign to engineer</a:t>
              </a:r>
            </a:p>
          </p:txBody>
        </p:sp>
        <p:grpSp>
          <p:nvGrpSpPr>
            <p:cNvPr id="20" name="Group 19">
              <a:extLst>
                <a:ext uri="{FF2B5EF4-FFF2-40B4-BE49-F238E27FC236}">
                  <a16:creationId xmlns:a16="http://schemas.microsoft.com/office/drawing/2014/main" id="{4F406A36-CAD4-434D-BB09-E1F43CFCA71F}"/>
                </a:ext>
              </a:extLst>
            </p:cNvPr>
            <p:cNvGrpSpPr/>
            <p:nvPr/>
          </p:nvGrpSpPr>
          <p:grpSpPr>
            <a:xfrm>
              <a:off x="3345750" y="4196862"/>
              <a:ext cx="301686" cy="764932"/>
              <a:chOff x="3345750" y="4196862"/>
              <a:chExt cx="301686" cy="764932"/>
            </a:xfrm>
          </p:grpSpPr>
          <p:cxnSp>
            <p:nvCxnSpPr>
              <p:cNvPr id="21" name="Straight Arrow Connector 20">
                <a:extLst>
                  <a:ext uri="{FF2B5EF4-FFF2-40B4-BE49-F238E27FC236}">
                    <a16:creationId xmlns:a16="http://schemas.microsoft.com/office/drawing/2014/main" id="{8A885974-FCAD-40FF-A736-C8F458258962}"/>
                  </a:ext>
                </a:extLst>
              </p:cNvPr>
              <p:cNvCxnSpPr>
                <a:stCxn id="14" idx="2"/>
                <a:endCxn id="19" idx="0"/>
              </p:cNvCxnSpPr>
              <p:nvPr/>
            </p:nvCxnSpPr>
            <p:spPr>
              <a:xfrm>
                <a:off x="3626828" y="419686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45B8947-24A2-4DF5-B791-B6CDACCC15D6}"/>
                  </a:ext>
                </a:extLst>
              </p:cNvPr>
              <p:cNvSpPr txBox="1"/>
              <p:nvPr/>
            </p:nvSpPr>
            <p:spPr>
              <a:xfrm>
                <a:off x="3345750" y="4407091"/>
                <a:ext cx="301686" cy="369332"/>
              </a:xfrm>
              <a:prstGeom prst="rect">
                <a:avLst/>
              </a:prstGeom>
              <a:noFill/>
            </p:spPr>
            <p:txBody>
              <a:bodyPr wrap="none" rtlCol="0">
                <a:spAutoFit/>
              </a:bodyPr>
              <a:lstStyle/>
              <a:p>
                <a:r>
                  <a:rPr lang="en-US" b="1" dirty="0">
                    <a:solidFill>
                      <a:srgbClr val="FF0000"/>
                    </a:solidFill>
                  </a:rPr>
                  <a:t>3</a:t>
                </a:r>
              </a:p>
            </p:txBody>
          </p:sp>
        </p:grpSp>
      </p:grpSp>
      <p:grpSp>
        <p:nvGrpSpPr>
          <p:cNvPr id="23" name="Group 22">
            <a:extLst>
              <a:ext uri="{FF2B5EF4-FFF2-40B4-BE49-F238E27FC236}">
                <a16:creationId xmlns:a16="http://schemas.microsoft.com/office/drawing/2014/main" id="{DFE2C60A-05E1-4D3C-88FB-4B1BA6AB80E3}"/>
              </a:ext>
            </a:extLst>
          </p:cNvPr>
          <p:cNvGrpSpPr/>
          <p:nvPr/>
        </p:nvGrpSpPr>
        <p:grpSpPr>
          <a:xfrm>
            <a:off x="4411048" y="5290032"/>
            <a:ext cx="3511062" cy="699803"/>
            <a:chOff x="4457701" y="5047436"/>
            <a:chExt cx="3511062" cy="699803"/>
          </a:xfrm>
        </p:grpSpPr>
        <p:sp>
          <p:nvSpPr>
            <p:cNvPr id="24" name="Rectangle: Rounded Corners 23">
              <a:extLst>
                <a:ext uri="{FF2B5EF4-FFF2-40B4-BE49-F238E27FC236}">
                  <a16:creationId xmlns:a16="http://schemas.microsoft.com/office/drawing/2014/main" id="{B6953D43-B3E5-40E7-92B4-1271119F283B}"/>
                </a:ext>
              </a:extLst>
            </p:cNvPr>
            <p:cNvSpPr/>
            <p:nvPr/>
          </p:nvSpPr>
          <p:spPr>
            <a:xfrm>
              <a:off x="6307017" y="5105401"/>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 1 in Excel</a:t>
              </a:r>
            </a:p>
          </p:txBody>
        </p:sp>
        <p:grpSp>
          <p:nvGrpSpPr>
            <p:cNvPr id="25" name="Group 24">
              <a:extLst>
                <a:ext uri="{FF2B5EF4-FFF2-40B4-BE49-F238E27FC236}">
                  <a16:creationId xmlns:a16="http://schemas.microsoft.com/office/drawing/2014/main" id="{022E3611-764B-4D32-8BC5-00AE3DC1C8BD}"/>
                </a:ext>
              </a:extLst>
            </p:cNvPr>
            <p:cNvGrpSpPr/>
            <p:nvPr/>
          </p:nvGrpSpPr>
          <p:grpSpPr>
            <a:xfrm>
              <a:off x="4457701" y="5047436"/>
              <a:ext cx="1849316" cy="378884"/>
              <a:chOff x="4457701" y="5047436"/>
              <a:chExt cx="1849316" cy="378884"/>
            </a:xfrm>
          </p:grpSpPr>
          <p:cxnSp>
            <p:nvCxnSpPr>
              <p:cNvPr id="26" name="Straight Arrow Connector 25">
                <a:extLst>
                  <a:ext uri="{FF2B5EF4-FFF2-40B4-BE49-F238E27FC236}">
                    <a16:creationId xmlns:a16="http://schemas.microsoft.com/office/drawing/2014/main" id="{1300C835-2342-4EC5-9BAA-E5C444396440}"/>
                  </a:ext>
                </a:extLst>
              </p:cNvPr>
              <p:cNvCxnSpPr>
                <a:stCxn id="19" idx="3"/>
                <a:endCxn id="24" idx="1"/>
              </p:cNvCxnSpPr>
              <p:nvPr/>
            </p:nvCxnSpPr>
            <p:spPr>
              <a:xfrm>
                <a:off x="4457701" y="5426320"/>
                <a:ext cx="184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87D83FA-FEB6-4642-A219-AA2052D2AD99}"/>
                  </a:ext>
                </a:extLst>
              </p:cNvPr>
              <p:cNvSpPr txBox="1"/>
              <p:nvPr/>
            </p:nvSpPr>
            <p:spPr>
              <a:xfrm>
                <a:off x="5233074" y="5047436"/>
                <a:ext cx="301686" cy="369332"/>
              </a:xfrm>
              <a:prstGeom prst="rect">
                <a:avLst/>
              </a:prstGeom>
              <a:noFill/>
            </p:spPr>
            <p:txBody>
              <a:bodyPr wrap="none" rtlCol="0">
                <a:spAutoFit/>
              </a:bodyPr>
              <a:lstStyle/>
              <a:p>
                <a:r>
                  <a:rPr lang="en-US" b="1" dirty="0">
                    <a:solidFill>
                      <a:srgbClr val="FF0000"/>
                    </a:solidFill>
                  </a:rPr>
                  <a:t>4</a:t>
                </a:r>
              </a:p>
            </p:txBody>
          </p:sp>
        </p:grpSp>
      </p:grpSp>
      <p:grpSp>
        <p:nvGrpSpPr>
          <p:cNvPr id="28" name="Group 27">
            <a:extLst>
              <a:ext uri="{FF2B5EF4-FFF2-40B4-BE49-F238E27FC236}">
                <a16:creationId xmlns:a16="http://schemas.microsoft.com/office/drawing/2014/main" id="{90226EE0-2FC9-4BBB-A210-450CCFF002F4}"/>
              </a:ext>
            </a:extLst>
          </p:cNvPr>
          <p:cNvGrpSpPr/>
          <p:nvPr/>
        </p:nvGrpSpPr>
        <p:grpSpPr>
          <a:xfrm>
            <a:off x="6121153" y="3690646"/>
            <a:ext cx="1940168" cy="1657351"/>
            <a:chOff x="6167806" y="3448050"/>
            <a:chExt cx="1940168" cy="1657351"/>
          </a:xfrm>
        </p:grpSpPr>
        <p:sp>
          <p:nvSpPr>
            <p:cNvPr id="29" name="Rectangle: Rounded Corners 28">
              <a:extLst>
                <a:ext uri="{FF2B5EF4-FFF2-40B4-BE49-F238E27FC236}">
                  <a16:creationId xmlns:a16="http://schemas.microsoft.com/office/drawing/2014/main" id="{01E1681C-B693-4949-A423-DAA91DBD6DB2}"/>
                </a:ext>
              </a:extLst>
            </p:cNvPr>
            <p:cNvSpPr/>
            <p:nvPr/>
          </p:nvSpPr>
          <p:spPr>
            <a:xfrm>
              <a:off x="6167806" y="3448050"/>
              <a:ext cx="1940168" cy="8557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processors </a:t>
              </a:r>
              <a:r>
                <a:rPr lang="en-US" dirty="0" err="1">
                  <a:solidFill>
                    <a:schemeClr val="tx1"/>
                  </a:solidFill>
                </a:rPr>
                <a:t>i</a:t>
              </a:r>
              <a:r>
                <a:rPr lang="en-US" dirty="0">
                  <a:solidFill>
                    <a:schemeClr val="tx1"/>
                  </a:solidFill>
                </a:rPr>
                <a:t>-number</a:t>
              </a:r>
            </a:p>
          </p:txBody>
        </p:sp>
        <p:grpSp>
          <p:nvGrpSpPr>
            <p:cNvPr id="30" name="Group 29">
              <a:extLst>
                <a:ext uri="{FF2B5EF4-FFF2-40B4-BE49-F238E27FC236}">
                  <a16:creationId xmlns:a16="http://schemas.microsoft.com/office/drawing/2014/main" id="{ADFE99B5-931A-41F7-9EF4-8FFE7652BF94}"/>
                </a:ext>
              </a:extLst>
            </p:cNvPr>
            <p:cNvGrpSpPr/>
            <p:nvPr/>
          </p:nvGrpSpPr>
          <p:grpSpPr>
            <a:xfrm>
              <a:off x="6915335" y="4303835"/>
              <a:ext cx="301686" cy="801566"/>
              <a:chOff x="6915335" y="4303835"/>
              <a:chExt cx="301686" cy="801566"/>
            </a:xfrm>
          </p:grpSpPr>
          <p:cxnSp>
            <p:nvCxnSpPr>
              <p:cNvPr id="31" name="Straight Arrow Connector 30">
                <a:extLst>
                  <a:ext uri="{FF2B5EF4-FFF2-40B4-BE49-F238E27FC236}">
                    <a16:creationId xmlns:a16="http://schemas.microsoft.com/office/drawing/2014/main" id="{66BDA9AC-339D-47FD-BADB-59415E5AE43A}"/>
                  </a:ext>
                </a:extLst>
              </p:cNvPr>
              <p:cNvCxnSpPr>
                <a:stCxn id="24" idx="0"/>
                <a:endCxn id="29" idx="2"/>
              </p:cNvCxnSpPr>
              <p:nvPr/>
            </p:nvCxnSpPr>
            <p:spPr>
              <a:xfrm flipV="1">
                <a:off x="7137890" y="4303835"/>
                <a:ext cx="0" cy="8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5E591A3-0600-4D59-8C8F-8076AFE81A83}"/>
                  </a:ext>
                </a:extLst>
              </p:cNvPr>
              <p:cNvSpPr txBox="1"/>
              <p:nvPr/>
            </p:nvSpPr>
            <p:spPr>
              <a:xfrm>
                <a:off x="6915335" y="4519952"/>
                <a:ext cx="301686" cy="369332"/>
              </a:xfrm>
              <a:prstGeom prst="rect">
                <a:avLst/>
              </a:prstGeom>
              <a:noFill/>
            </p:spPr>
            <p:txBody>
              <a:bodyPr wrap="none" rtlCol="0">
                <a:spAutoFit/>
              </a:bodyPr>
              <a:lstStyle/>
              <a:p>
                <a:r>
                  <a:rPr lang="en-US" b="1" dirty="0">
                    <a:solidFill>
                      <a:srgbClr val="FF0000"/>
                    </a:solidFill>
                  </a:rPr>
                  <a:t>5</a:t>
                </a:r>
              </a:p>
            </p:txBody>
          </p:sp>
        </p:grpSp>
      </p:grpSp>
      <p:grpSp>
        <p:nvGrpSpPr>
          <p:cNvPr id="33" name="Group 32">
            <a:extLst>
              <a:ext uri="{FF2B5EF4-FFF2-40B4-BE49-F238E27FC236}">
                <a16:creationId xmlns:a16="http://schemas.microsoft.com/office/drawing/2014/main" id="{1708E84F-4098-4E8E-A9DC-E699AC953BAF}"/>
              </a:ext>
            </a:extLst>
          </p:cNvPr>
          <p:cNvGrpSpPr/>
          <p:nvPr/>
        </p:nvGrpSpPr>
        <p:grpSpPr>
          <a:xfrm>
            <a:off x="4411048" y="1217040"/>
            <a:ext cx="1849316" cy="1199589"/>
            <a:chOff x="4457701" y="974444"/>
            <a:chExt cx="1849316" cy="1430986"/>
          </a:xfrm>
        </p:grpSpPr>
        <p:cxnSp>
          <p:nvCxnSpPr>
            <p:cNvPr id="34" name="Straight Arrow Connector 33">
              <a:extLst>
                <a:ext uri="{FF2B5EF4-FFF2-40B4-BE49-F238E27FC236}">
                  <a16:creationId xmlns:a16="http://schemas.microsoft.com/office/drawing/2014/main" id="{B3BE75AA-3C09-43C1-AD6D-44A7048AAAE3}"/>
                </a:ext>
              </a:extLst>
            </p:cNvPr>
            <p:cNvCxnSpPr>
              <a:cxnSpLocks/>
              <a:endCxn id="7" idx="3"/>
            </p:cNvCxnSpPr>
            <p:nvPr/>
          </p:nvCxnSpPr>
          <p:spPr>
            <a:xfrm flipH="1" flipV="1">
              <a:off x="4457701" y="974444"/>
              <a:ext cx="1849316" cy="14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632AF6-66D7-4331-8BC0-AD2BC677AAAA}"/>
                </a:ext>
              </a:extLst>
            </p:cNvPr>
            <p:cNvSpPr txBox="1"/>
            <p:nvPr/>
          </p:nvSpPr>
          <p:spPr>
            <a:xfrm>
              <a:off x="5328233" y="1421734"/>
              <a:ext cx="301686" cy="369332"/>
            </a:xfrm>
            <a:prstGeom prst="rect">
              <a:avLst/>
            </a:prstGeom>
            <a:noFill/>
          </p:spPr>
          <p:txBody>
            <a:bodyPr wrap="none" rtlCol="0">
              <a:spAutoFit/>
            </a:bodyPr>
            <a:lstStyle/>
            <a:p>
              <a:r>
                <a:rPr lang="en-US" b="1" dirty="0">
                  <a:solidFill>
                    <a:srgbClr val="FF0000"/>
                  </a:solidFill>
                </a:rPr>
                <a:t>7</a:t>
              </a:r>
            </a:p>
          </p:txBody>
        </p:sp>
      </p:grpSp>
      <p:grpSp>
        <p:nvGrpSpPr>
          <p:cNvPr id="36" name="Group 35">
            <a:extLst>
              <a:ext uri="{FF2B5EF4-FFF2-40B4-BE49-F238E27FC236}">
                <a16:creationId xmlns:a16="http://schemas.microsoft.com/office/drawing/2014/main" id="{EB6AF241-246C-49A8-B704-85AE78ACF2A1}"/>
              </a:ext>
            </a:extLst>
          </p:cNvPr>
          <p:cNvGrpSpPr/>
          <p:nvPr/>
        </p:nvGrpSpPr>
        <p:grpSpPr>
          <a:xfrm>
            <a:off x="6260364" y="2139509"/>
            <a:ext cx="1661746" cy="1551137"/>
            <a:chOff x="6307017" y="1897646"/>
            <a:chExt cx="1661746" cy="1551137"/>
          </a:xfrm>
        </p:grpSpPr>
        <p:sp>
          <p:nvSpPr>
            <p:cNvPr id="37" name="Rectangle: Rounded Corners 36">
              <a:extLst>
                <a:ext uri="{FF2B5EF4-FFF2-40B4-BE49-F238E27FC236}">
                  <a16:creationId xmlns:a16="http://schemas.microsoft.com/office/drawing/2014/main" id="{5D4C8AEA-D42C-4234-A07D-1902E3F46CCF}"/>
                </a:ext>
              </a:extLst>
            </p:cNvPr>
            <p:cNvSpPr/>
            <p:nvPr/>
          </p:nvSpPr>
          <p:spPr>
            <a:xfrm>
              <a:off x="6307017" y="1897646"/>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Paste to BCP</a:t>
              </a:r>
            </a:p>
          </p:txBody>
        </p:sp>
        <p:grpSp>
          <p:nvGrpSpPr>
            <p:cNvPr id="38" name="Group 37">
              <a:extLst>
                <a:ext uri="{FF2B5EF4-FFF2-40B4-BE49-F238E27FC236}">
                  <a16:creationId xmlns:a16="http://schemas.microsoft.com/office/drawing/2014/main" id="{158E0FA4-CB9C-4F13-9275-F79EA8ECFDF4}"/>
                </a:ext>
              </a:extLst>
            </p:cNvPr>
            <p:cNvGrpSpPr/>
            <p:nvPr/>
          </p:nvGrpSpPr>
          <p:grpSpPr>
            <a:xfrm>
              <a:off x="6836203" y="2539484"/>
              <a:ext cx="301687" cy="909299"/>
              <a:chOff x="6836203" y="2538751"/>
              <a:chExt cx="301687" cy="909299"/>
            </a:xfrm>
          </p:grpSpPr>
          <p:cxnSp>
            <p:nvCxnSpPr>
              <p:cNvPr id="39" name="Straight Arrow Connector 38">
                <a:extLst>
                  <a:ext uri="{FF2B5EF4-FFF2-40B4-BE49-F238E27FC236}">
                    <a16:creationId xmlns:a16="http://schemas.microsoft.com/office/drawing/2014/main" id="{BAFCE58C-D943-4F19-904E-2FC559699413}"/>
                  </a:ext>
                </a:extLst>
              </p:cNvPr>
              <p:cNvCxnSpPr>
                <a:cxnSpLocks/>
                <a:stCxn id="29" idx="0"/>
                <a:endCxn id="37" idx="2"/>
              </p:cNvCxnSpPr>
              <p:nvPr/>
            </p:nvCxnSpPr>
            <p:spPr>
              <a:xfrm flipV="1">
                <a:off x="7137890" y="2538751"/>
                <a:ext cx="0" cy="90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8A165A6-FC88-4C5D-8132-54746A0CD3DA}"/>
                  </a:ext>
                </a:extLst>
              </p:cNvPr>
              <p:cNvSpPr txBox="1"/>
              <p:nvPr/>
            </p:nvSpPr>
            <p:spPr>
              <a:xfrm>
                <a:off x="6836203" y="2939534"/>
                <a:ext cx="301686" cy="369332"/>
              </a:xfrm>
              <a:prstGeom prst="rect">
                <a:avLst/>
              </a:prstGeom>
              <a:noFill/>
            </p:spPr>
            <p:txBody>
              <a:bodyPr wrap="none" rtlCol="0">
                <a:spAutoFit/>
              </a:bodyPr>
              <a:lstStyle/>
              <a:p>
                <a:r>
                  <a:rPr lang="en-US" b="1" dirty="0">
                    <a:solidFill>
                      <a:srgbClr val="FF0000"/>
                    </a:solidFill>
                  </a:rPr>
                  <a:t>6</a:t>
                </a:r>
              </a:p>
            </p:txBody>
          </p:sp>
        </p:grpSp>
      </p:grpSp>
      <p:sp>
        <p:nvSpPr>
          <p:cNvPr id="41" name="Rectangle 40">
            <a:extLst>
              <a:ext uri="{FF2B5EF4-FFF2-40B4-BE49-F238E27FC236}">
                <a16:creationId xmlns:a16="http://schemas.microsoft.com/office/drawing/2014/main" id="{FD3322A5-E1C9-4639-977F-56E211995B6E}"/>
              </a:ext>
            </a:extLst>
          </p:cNvPr>
          <p:cNvSpPr/>
          <p:nvPr/>
        </p:nvSpPr>
        <p:spPr>
          <a:xfrm>
            <a:off x="8892194" y="2868130"/>
            <a:ext cx="196162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LOOP!</a:t>
            </a:r>
          </a:p>
        </p:txBody>
      </p:sp>
    </p:spTree>
    <p:extLst>
      <p:ext uri="{BB962C8B-B14F-4D97-AF65-F5344CB8AC3E}">
        <p14:creationId xmlns:p14="http://schemas.microsoft.com/office/powerpoint/2010/main" val="26406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404D95A-7E21-46EB-A3EA-C1B7A66B08FE}"/>
              </a:ext>
            </a:extLst>
          </p:cNvPr>
          <p:cNvGrpSpPr/>
          <p:nvPr/>
        </p:nvGrpSpPr>
        <p:grpSpPr>
          <a:xfrm>
            <a:off x="2749302" y="705583"/>
            <a:ext cx="5312019" cy="5427859"/>
            <a:chOff x="2795955" y="462987"/>
            <a:chExt cx="5312019" cy="5427859"/>
          </a:xfrm>
        </p:grpSpPr>
        <p:sp>
          <p:nvSpPr>
            <p:cNvPr id="7" name="Rectangle: Rounded Corners 6">
              <a:extLst>
                <a:ext uri="{FF2B5EF4-FFF2-40B4-BE49-F238E27FC236}">
                  <a16:creationId xmlns:a16="http://schemas.microsoft.com/office/drawing/2014/main" id="{5FC35711-6E32-4516-BDF3-73EFBBEBBBA6}"/>
                </a:ext>
              </a:extLst>
            </p:cNvPr>
            <p:cNvSpPr/>
            <p:nvPr/>
          </p:nvSpPr>
          <p:spPr>
            <a:xfrm>
              <a:off x="2795955" y="462987"/>
              <a:ext cx="1661746" cy="102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incident comes</a:t>
              </a:r>
            </a:p>
          </p:txBody>
        </p:sp>
        <p:grpSp>
          <p:nvGrpSpPr>
            <p:cNvPr id="8" name="Group 7">
              <a:extLst>
                <a:ext uri="{FF2B5EF4-FFF2-40B4-BE49-F238E27FC236}">
                  <a16:creationId xmlns:a16="http://schemas.microsoft.com/office/drawing/2014/main" id="{C190418D-256E-4CFE-8F1C-F0560B1044EF}"/>
                </a:ext>
              </a:extLst>
            </p:cNvPr>
            <p:cNvGrpSpPr/>
            <p:nvPr/>
          </p:nvGrpSpPr>
          <p:grpSpPr>
            <a:xfrm>
              <a:off x="2795955" y="1485900"/>
              <a:ext cx="1661746" cy="1304192"/>
              <a:chOff x="2795955" y="1485900"/>
              <a:chExt cx="1661746" cy="1304192"/>
            </a:xfrm>
          </p:grpSpPr>
          <p:sp>
            <p:nvSpPr>
              <p:cNvPr id="9" name="Rectangle: Rounded Corners 8">
                <a:extLst>
                  <a:ext uri="{FF2B5EF4-FFF2-40B4-BE49-F238E27FC236}">
                    <a16:creationId xmlns:a16="http://schemas.microsoft.com/office/drawing/2014/main" id="{526939A3-F150-4515-B13C-3B95268DC57E}"/>
                  </a:ext>
                </a:extLst>
              </p:cNvPr>
              <p:cNvSpPr/>
              <p:nvPr/>
            </p:nvSpPr>
            <p:spPr>
              <a:xfrm>
                <a:off x="2795955" y="214825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component</a:t>
                </a:r>
              </a:p>
            </p:txBody>
          </p:sp>
          <p:grpSp>
            <p:nvGrpSpPr>
              <p:cNvPr id="10" name="Group 9">
                <a:extLst>
                  <a:ext uri="{FF2B5EF4-FFF2-40B4-BE49-F238E27FC236}">
                    <a16:creationId xmlns:a16="http://schemas.microsoft.com/office/drawing/2014/main" id="{89165A53-15D4-414D-8369-7F75E3501B41}"/>
                  </a:ext>
                </a:extLst>
              </p:cNvPr>
              <p:cNvGrpSpPr/>
              <p:nvPr/>
            </p:nvGrpSpPr>
            <p:grpSpPr>
              <a:xfrm>
                <a:off x="3325142" y="1485900"/>
                <a:ext cx="301686" cy="662354"/>
                <a:chOff x="3325142" y="1485900"/>
                <a:chExt cx="301686" cy="662354"/>
              </a:xfrm>
            </p:grpSpPr>
            <p:cxnSp>
              <p:nvCxnSpPr>
                <p:cNvPr id="11" name="Straight Arrow Connector 10">
                  <a:extLst>
                    <a:ext uri="{FF2B5EF4-FFF2-40B4-BE49-F238E27FC236}">
                      <a16:creationId xmlns:a16="http://schemas.microsoft.com/office/drawing/2014/main" id="{13E4D7E3-B3E4-49B6-BE67-FAC3FF8349B5}"/>
                    </a:ext>
                  </a:extLst>
                </p:cNvPr>
                <p:cNvCxnSpPr>
                  <a:cxnSpLocks/>
                  <a:stCxn id="7" idx="2"/>
                  <a:endCxn id="9" idx="0"/>
                </p:cNvCxnSpPr>
                <p:nvPr/>
              </p:nvCxnSpPr>
              <p:spPr>
                <a:xfrm>
                  <a:off x="3626828" y="1485900"/>
                  <a:ext cx="0" cy="6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D121F9-B38E-4235-99AC-5200F03C1E5C}"/>
                    </a:ext>
                  </a:extLst>
                </p:cNvPr>
                <p:cNvSpPr txBox="1"/>
                <p:nvPr/>
              </p:nvSpPr>
              <p:spPr>
                <a:xfrm>
                  <a:off x="3325142" y="1663184"/>
                  <a:ext cx="184731" cy="415498"/>
                </a:xfrm>
                <a:prstGeom prst="rect">
                  <a:avLst/>
                </a:prstGeom>
                <a:noFill/>
              </p:spPr>
              <p:txBody>
                <a:bodyPr wrap="none" rtlCol="0">
                  <a:spAutoFit/>
                </a:bodyPr>
                <a:lstStyle/>
                <a:p>
                  <a:endParaRPr lang="en-US" b="1" dirty="0">
                    <a:solidFill>
                      <a:srgbClr val="FF0000"/>
                    </a:solidFill>
                  </a:endParaRPr>
                </a:p>
              </p:txBody>
            </p:sp>
          </p:grpSp>
        </p:grpSp>
        <p:grpSp>
          <p:nvGrpSpPr>
            <p:cNvPr id="13" name="Group 12">
              <a:extLst>
                <a:ext uri="{FF2B5EF4-FFF2-40B4-BE49-F238E27FC236}">
                  <a16:creationId xmlns:a16="http://schemas.microsoft.com/office/drawing/2014/main" id="{2CF0A7D5-975E-42F1-B400-978D6DC2471E}"/>
                </a:ext>
              </a:extLst>
            </p:cNvPr>
            <p:cNvGrpSpPr/>
            <p:nvPr/>
          </p:nvGrpSpPr>
          <p:grpSpPr>
            <a:xfrm>
              <a:off x="2795955" y="2790092"/>
              <a:ext cx="1661746" cy="1406770"/>
              <a:chOff x="2795955" y="2790092"/>
              <a:chExt cx="1661746" cy="1406770"/>
            </a:xfrm>
          </p:grpSpPr>
          <p:sp>
            <p:nvSpPr>
              <p:cNvPr id="14" name="Rectangle: Rounded Corners 13">
                <a:extLst>
                  <a:ext uri="{FF2B5EF4-FFF2-40B4-BE49-F238E27FC236}">
                    <a16:creationId xmlns:a16="http://schemas.microsoft.com/office/drawing/2014/main" id="{783590F9-261D-4208-8633-0CDBEEEB18D9}"/>
                  </a:ext>
                </a:extLst>
              </p:cNvPr>
              <p:cNvSpPr/>
              <p:nvPr/>
            </p:nvSpPr>
            <p:spPr>
              <a:xfrm>
                <a:off x="2795955" y="355502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RCC</a:t>
                </a:r>
              </a:p>
            </p:txBody>
          </p:sp>
          <p:cxnSp>
            <p:nvCxnSpPr>
              <p:cNvPr id="16" name="Straight Arrow Connector 15">
                <a:extLst>
                  <a:ext uri="{FF2B5EF4-FFF2-40B4-BE49-F238E27FC236}">
                    <a16:creationId xmlns:a16="http://schemas.microsoft.com/office/drawing/2014/main" id="{41867251-5F48-4CC9-825B-7E53D8B0DD81}"/>
                  </a:ext>
                </a:extLst>
              </p:cNvPr>
              <p:cNvCxnSpPr>
                <a:stCxn id="9" idx="2"/>
                <a:endCxn id="14" idx="0"/>
              </p:cNvCxnSpPr>
              <p:nvPr/>
            </p:nvCxnSpPr>
            <p:spPr>
              <a:xfrm>
                <a:off x="3626828" y="279009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8997D95-CD67-4BC2-B642-85D26C90BB84}"/>
                </a:ext>
              </a:extLst>
            </p:cNvPr>
            <p:cNvGrpSpPr/>
            <p:nvPr/>
          </p:nvGrpSpPr>
          <p:grpSpPr>
            <a:xfrm>
              <a:off x="2795955" y="4196862"/>
              <a:ext cx="1661746" cy="1693984"/>
              <a:chOff x="2795955" y="4196862"/>
              <a:chExt cx="1661746" cy="1693984"/>
            </a:xfrm>
          </p:grpSpPr>
          <p:sp>
            <p:nvSpPr>
              <p:cNvPr id="19" name="Rectangle: Rounded Corners 18">
                <a:extLst>
                  <a:ext uri="{FF2B5EF4-FFF2-40B4-BE49-F238E27FC236}">
                    <a16:creationId xmlns:a16="http://schemas.microsoft.com/office/drawing/2014/main" id="{B6D4A5E5-76EE-4CE7-AEA0-8117D3D8DC2D}"/>
                  </a:ext>
                </a:extLst>
              </p:cNvPr>
              <p:cNvSpPr/>
              <p:nvPr/>
            </p:nvSpPr>
            <p:spPr>
              <a:xfrm>
                <a:off x="2795955" y="4961794"/>
                <a:ext cx="1661746" cy="9290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&amp; Assign to engineer</a:t>
                </a:r>
              </a:p>
            </p:txBody>
          </p:sp>
          <p:cxnSp>
            <p:nvCxnSpPr>
              <p:cNvPr id="21" name="Straight Arrow Connector 20">
                <a:extLst>
                  <a:ext uri="{FF2B5EF4-FFF2-40B4-BE49-F238E27FC236}">
                    <a16:creationId xmlns:a16="http://schemas.microsoft.com/office/drawing/2014/main" id="{8A885974-FCAD-40FF-A736-C8F458258962}"/>
                  </a:ext>
                </a:extLst>
              </p:cNvPr>
              <p:cNvCxnSpPr>
                <a:stCxn id="14" idx="2"/>
                <a:endCxn id="19" idx="0"/>
              </p:cNvCxnSpPr>
              <p:nvPr/>
            </p:nvCxnSpPr>
            <p:spPr>
              <a:xfrm>
                <a:off x="3626828" y="419686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DFE2C60A-05E1-4D3C-88FB-4B1BA6AB80E3}"/>
                </a:ext>
              </a:extLst>
            </p:cNvPr>
            <p:cNvGrpSpPr/>
            <p:nvPr/>
          </p:nvGrpSpPr>
          <p:grpSpPr>
            <a:xfrm>
              <a:off x="4457701" y="5105401"/>
              <a:ext cx="3511062" cy="641838"/>
              <a:chOff x="4457701" y="5105401"/>
              <a:chExt cx="3511062" cy="641838"/>
            </a:xfrm>
          </p:grpSpPr>
          <p:sp>
            <p:nvSpPr>
              <p:cNvPr id="24" name="Rectangle: Rounded Corners 23">
                <a:extLst>
                  <a:ext uri="{FF2B5EF4-FFF2-40B4-BE49-F238E27FC236}">
                    <a16:creationId xmlns:a16="http://schemas.microsoft.com/office/drawing/2014/main" id="{B6953D43-B3E5-40E7-92B4-1271119F283B}"/>
                  </a:ext>
                </a:extLst>
              </p:cNvPr>
              <p:cNvSpPr/>
              <p:nvPr/>
            </p:nvSpPr>
            <p:spPr>
              <a:xfrm>
                <a:off x="6307017" y="5105401"/>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 1 in Excel</a:t>
                </a:r>
              </a:p>
            </p:txBody>
          </p:sp>
          <p:cxnSp>
            <p:nvCxnSpPr>
              <p:cNvPr id="26" name="Straight Arrow Connector 25">
                <a:extLst>
                  <a:ext uri="{FF2B5EF4-FFF2-40B4-BE49-F238E27FC236}">
                    <a16:creationId xmlns:a16="http://schemas.microsoft.com/office/drawing/2014/main" id="{1300C835-2342-4EC5-9BAA-E5C444396440}"/>
                  </a:ext>
                </a:extLst>
              </p:cNvPr>
              <p:cNvCxnSpPr>
                <a:stCxn id="19" idx="3"/>
                <a:endCxn id="24" idx="1"/>
              </p:cNvCxnSpPr>
              <p:nvPr/>
            </p:nvCxnSpPr>
            <p:spPr>
              <a:xfrm>
                <a:off x="4457701" y="5426320"/>
                <a:ext cx="184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90226EE0-2FC9-4BBB-A210-450CCFF002F4}"/>
                </a:ext>
              </a:extLst>
            </p:cNvPr>
            <p:cNvGrpSpPr/>
            <p:nvPr/>
          </p:nvGrpSpPr>
          <p:grpSpPr>
            <a:xfrm>
              <a:off x="6167806" y="3448050"/>
              <a:ext cx="1940168" cy="1657351"/>
              <a:chOff x="6167806" y="3448050"/>
              <a:chExt cx="1940168" cy="1657351"/>
            </a:xfrm>
          </p:grpSpPr>
          <p:sp>
            <p:nvSpPr>
              <p:cNvPr id="29" name="Rectangle: Rounded Corners 28">
                <a:extLst>
                  <a:ext uri="{FF2B5EF4-FFF2-40B4-BE49-F238E27FC236}">
                    <a16:creationId xmlns:a16="http://schemas.microsoft.com/office/drawing/2014/main" id="{01E1681C-B693-4949-A423-DAA91DBD6DB2}"/>
                  </a:ext>
                </a:extLst>
              </p:cNvPr>
              <p:cNvSpPr/>
              <p:nvPr/>
            </p:nvSpPr>
            <p:spPr>
              <a:xfrm>
                <a:off x="6167806" y="3448050"/>
                <a:ext cx="1940168" cy="8557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processors </a:t>
                </a:r>
                <a:r>
                  <a:rPr lang="en-US" dirty="0" err="1">
                    <a:solidFill>
                      <a:schemeClr val="tx1"/>
                    </a:solidFill>
                  </a:rPr>
                  <a:t>i</a:t>
                </a:r>
                <a:r>
                  <a:rPr lang="en-US" dirty="0">
                    <a:solidFill>
                      <a:schemeClr val="tx1"/>
                    </a:solidFill>
                  </a:rPr>
                  <a:t>-number</a:t>
                </a:r>
              </a:p>
            </p:txBody>
          </p:sp>
          <p:cxnSp>
            <p:nvCxnSpPr>
              <p:cNvPr id="31" name="Straight Arrow Connector 30">
                <a:extLst>
                  <a:ext uri="{FF2B5EF4-FFF2-40B4-BE49-F238E27FC236}">
                    <a16:creationId xmlns:a16="http://schemas.microsoft.com/office/drawing/2014/main" id="{66BDA9AC-339D-47FD-BADB-59415E5AE43A}"/>
                  </a:ext>
                </a:extLst>
              </p:cNvPr>
              <p:cNvCxnSpPr>
                <a:stCxn id="24" idx="0"/>
                <a:endCxn id="29" idx="2"/>
              </p:cNvCxnSpPr>
              <p:nvPr/>
            </p:nvCxnSpPr>
            <p:spPr>
              <a:xfrm flipV="1">
                <a:off x="7137890" y="4303835"/>
                <a:ext cx="0" cy="8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708E84F-4098-4E8E-A9DC-E699AC953BAF}"/>
                </a:ext>
              </a:extLst>
            </p:cNvPr>
            <p:cNvGrpSpPr/>
            <p:nvPr/>
          </p:nvGrpSpPr>
          <p:grpSpPr>
            <a:xfrm>
              <a:off x="4457701" y="974444"/>
              <a:ext cx="1849316" cy="1199589"/>
              <a:chOff x="4457701" y="974444"/>
              <a:chExt cx="1849316" cy="1430986"/>
            </a:xfrm>
          </p:grpSpPr>
          <p:cxnSp>
            <p:nvCxnSpPr>
              <p:cNvPr id="34" name="Straight Arrow Connector 33">
                <a:extLst>
                  <a:ext uri="{FF2B5EF4-FFF2-40B4-BE49-F238E27FC236}">
                    <a16:creationId xmlns:a16="http://schemas.microsoft.com/office/drawing/2014/main" id="{B3BE75AA-3C09-43C1-AD6D-44A7048AAAE3}"/>
                  </a:ext>
                </a:extLst>
              </p:cNvPr>
              <p:cNvCxnSpPr>
                <a:cxnSpLocks/>
                <a:endCxn id="7" idx="3"/>
              </p:cNvCxnSpPr>
              <p:nvPr/>
            </p:nvCxnSpPr>
            <p:spPr>
              <a:xfrm flipH="1" flipV="1">
                <a:off x="4457701" y="974444"/>
                <a:ext cx="1849316" cy="14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632AF6-66D7-4331-8BC0-AD2BC677AAAA}"/>
                  </a:ext>
                </a:extLst>
              </p:cNvPr>
              <p:cNvSpPr txBox="1"/>
              <p:nvPr/>
            </p:nvSpPr>
            <p:spPr>
              <a:xfrm>
                <a:off x="5328233" y="1421734"/>
                <a:ext cx="184731" cy="495646"/>
              </a:xfrm>
              <a:prstGeom prst="rect">
                <a:avLst/>
              </a:prstGeom>
              <a:noFill/>
            </p:spPr>
            <p:txBody>
              <a:bodyPr wrap="none" rtlCol="0">
                <a:spAutoFit/>
              </a:bodyPr>
              <a:lstStyle/>
              <a:p>
                <a:endParaRPr lang="en-US" b="1" dirty="0">
                  <a:solidFill>
                    <a:srgbClr val="FF0000"/>
                  </a:solidFill>
                </a:endParaRPr>
              </a:p>
            </p:txBody>
          </p:sp>
        </p:grpSp>
        <p:grpSp>
          <p:nvGrpSpPr>
            <p:cNvPr id="36" name="Group 35">
              <a:extLst>
                <a:ext uri="{FF2B5EF4-FFF2-40B4-BE49-F238E27FC236}">
                  <a16:creationId xmlns:a16="http://schemas.microsoft.com/office/drawing/2014/main" id="{EB6AF241-246C-49A8-B704-85AE78ACF2A1}"/>
                </a:ext>
              </a:extLst>
            </p:cNvPr>
            <p:cNvGrpSpPr/>
            <p:nvPr/>
          </p:nvGrpSpPr>
          <p:grpSpPr>
            <a:xfrm>
              <a:off x="6307017" y="1896913"/>
              <a:ext cx="1661746" cy="1551137"/>
              <a:chOff x="6307017" y="1897646"/>
              <a:chExt cx="1661746" cy="1551137"/>
            </a:xfrm>
          </p:grpSpPr>
          <p:sp>
            <p:nvSpPr>
              <p:cNvPr id="37" name="Rectangle: Rounded Corners 36">
                <a:extLst>
                  <a:ext uri="{FF2B5EF4-FFF2-40B4-BE49-F238E27FC236}">
                    <a16:creationId xmlns:a16="http://schemas.microsoft.com/office/drawing/2014/main" id="{5D4C8AEA-D42C-4234-A07D-1902E3F46CCF}"/>
                  </a:ext>
                </a:extLst>
              </p:cNvPr>
              <p:cNvSpPr/>
              <p:nvPr/>
            </p:nvSpPr>
            <p:spPr>
              <a:xfrm>
                <a:off x="6307017" y="1897646"/>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Paste to BCP</a:t>
                </a:r>
              </a:p>
            </p:txBody>
          </p:sp>
          <p:cxnSp>
            <p:nvCxnSpPr>
              <p:cNvPr id="39" name="Straight Arrow Connector 38">
                <a:extLst>
                  <a:ext uri="{FF2B5EF4-FFF2-40B4-BE49-F238E27FC236}">
                    <a16:creationId xmlns:a16="http://schemas.microsoft.com/office/drawing/2014/main" id="{BAFCE58C-D943-4F19-904E-2FC559699413}"/>
                  </a:ext>
                </a:extLst>
              </p:cNvPr>
              <p:cNvCxnSpPr>
                <a:cxnSpLocks/>
                <a:stCxn id="29" idx="0"/>
                <a:endCxn id="37" idx="2"/>
              </p:cNvCxnSpPr>
              <p:nvPr/>
            </p:nvCxnSpPr>
            <p:spPr>
              <a:xfrm flipV="1">
                <a:off x="7137890" y="2539484"/>
                <a:ext cx="0" cy="90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 name="Rectangle: Rounded Corners 1">
            <a:extLst>
              <a:ext uri="{FF2B5EF4-FFF2-40B4-BE49-F238E27FC236}">
                <a16:creationId xmlns:a16="http://schemas.microsoft.com/office/drawing/2014/main" id="{CCB3F043-E7A9-4C60-AD86-93E8601DD81B}"/>
              </a:ext>
            </a:extLst>
          </p:cNvPr>
          <p:cNvSpPr/>
          <p:nvPr/>
        </p:nvSpPr>
        <p:spPr bwMode="gray">
          <a:xfrm>
            <a:off x="2015412" y="3340359"/>
            <a:ext cx="6718041" cy="3114870"/>
          </a:xfrm>
          <a:prstGeom prst="roundRect">
            <a:avLst/>
          </a:prstGeom>
          <a:solidFill>
            <a:srgbClr val="F0AB00">
              <a:alpha val="5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0931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57C51-E3AC-4C49-AE3D-BA69486FD260}"/>
              </a:ext>
            </a:extLst>
          </p:cNvPr>
          <p:cNvSpPr>
            <a:spLocks noGrp="1"/>
          </p:cNvSpPr>
          <p:nvPr>
            <p:ph type="title"/>
          </p:nvPr>
        </p:nvSpPr>
        <p:spPr/>
        <p:txBody>
          <a:bodyPr/>
          <a:lstStyle/>
          <a:p>
            <a:r>
              <a:rPr lang="en-US" dirty="0"/>
              <a:t>For example…</a:t>
            </a:r>
          </a:p>
        </p:txBody>
      </p:sp>
      <p:sp>
        <p:nvSpPr>
          <p:cNvPr id="9" name="TextBox 8">
            <a:extLst>
              <a:ext uri="{FF2B5EF4-FFF2-40B4-BE49-F238E27FC236}">
                <a16:creationId xmlns:a16="http://schemas.microsoft.com/office/drawing/2014/main" id="{66894919-0685-43C0-B624-201AC56718AC}"/>
              </a:ext>
            </a:extLst>
          </p:cNvPr>
          <p:cNvSpPr txBox="1"/>
          <p:nvPr/>
        </p:nvSpPr>
        <p:spPr>
          <a:xfrm>
            <a:off x="6783355" y="1698171"/>
            <a:ext cx="4280018" cy="107721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Who is unavailable </a:t>
            </a:r>
            <a:r>
              <a:rPr lang="en-US" sz="2800" b="1" kern="0" dirty="0">
                <a:ea typeface="Arial Unicode MS" pitchFamily="34" charset="-128"/>
                <a:cs typeface="Arial Unicode MS" pitchFamily="34" charset="-128"/>
              </a:rPr>
              <a:t>today</a:t>
            </a:r>
            <a:r>
              <a:rPr lang="en-US" sz="2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 Excel doesn’t show</a:t>
            </a:r>
          </a:p>
        </p:txBody>
      </p:sp>
      <p:sp>
        <p:nvSpPr>
          <p:cNvPr id="10" name="TextBox 9">
            <a:extLst>
              <a:ext uri="{FF2B5EF4-FFF2-40B4-BE49-F238E27FC236}">
                <a16:creationId xmlns:a16="http://schemas.microsoft.com/office/drawing/2014/main" id="{59F37B30-4EE8-4A6B-A614-4CA3C69667F1}"/>
              </a:ext>
            </a:extLst>
          </p:cNvPr>
          <p:cNvSpPr txBox="1"/>
          <p:nvPr/>
        </p:nvSpPr>
        <p:spPr>
          <a:xfrm>
            <a:off x="6783356" y="4031186"/>
            <a:ext cx="4749282"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Check RCC every time before dispatching…</a:t>
            </a:r>
          </a:p>
        </p:txBody>
      </p:sp>
      <p:grpSp>
        <p:nvGrpSpPr>
          <p:cNvPr id="14" name="Group 13">
            <a:extLst>
              <a:ext uri="{FF2B5EF4-FFF2-40B4-BE49-F238E27FC236}">
                <a16:creationId xmlns:a16="http://schemas.microsoft.com/office/drawing/2014/main" id="{BBFEF9E9-AE26-4F55-B7B6-1BD3D9120F40}"/>
              </a:ext>
            </a:extLst>
          </p:cNvPr>
          <p:cNvGrpSpPr/>
          <p:nvPr/>
        </p:nvGrpSpPr>
        <p:grpSpPr>
          <a:xfrm>
            <a:off x="420026" y="1285097"/>
            <a:ext cx="5762625" cy="3448050"/>
            <a:chOff x="420026" y="1285097"/>
            <a:chExt cx="5762625" cy="3448050"/>
          </a:xfrm>
        </p:grpSpPr>
        <p:pic>
          <p:nvPicPr>
            <p:cNvPr id="7" name="Picture 6">
              <a:extLst>
                <a:ext uri="{FF2B5EF4-FFF2-40B4-BE49-F238E27FC236}">
                  <a16:creationId xmlns:a16="http://schemas.microsoft.com/office/drawing/2014/main" id="{A320B8A8-CF8F-4C91-B3E6-2F47DD203463}"/>
                </a:ext>
              </a:extLst>
            </p:cNvPr>
            <p:cNvPicPr>
              <a:picLocks noChangeAspect="1"/>
            </p:cNvPicPr>
            <p:nvPr/>
          </p:nvPicPr>
          <p:blipFill>
            <a:blip r:embed="rId2"/>
            <a:stretch>
              <a:fillRect/>
            </a:stretch>
          </p:blipFill>
          <p:spPr>
            <a:xfrm>
              <a:off x="420026" y="1285097"/>
              <a:ext cx="5762625" cy="344805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0B836E7-BF2A-4F7F-8BF4-F4F53D7A5FF6}"/>
                    </a:ext>
                  </a:extLst>
                </p14:cNvPr>
                <p14:cNvContentPartPr/>
                <p14:nvPr/>
              </p14:nvContentPartPr>
              <p14:xfrm>
                <a:off x="4803581" y="1791713"/>
                <a:ext cx="749664" cy="410400"/>
              </p14:xfrm>
            </p:contentPart>
          </mc:Choice>
          <mc:Fallback xmlns="">
            <p:pic>
              <p:nvPicPr>
                <p:cNvPr id="11" name="Ink 10">
                  <a:extLst>
                    <a:ext uri="{FF2B5EF4-FFF2-40B4-BE49-F238E27FC236}">
                      <a16:creationId xmlns:a16="http://schemas.microsoft.com/office/drawing/2014/main" id="{80B836E7-BF2A-4F7F-8BF4-F4F53D7A5FF6}"/>
                    </a:ext>
                  </a:extLst>
                </p:cNvPr>
                <p:cNvPicPr/>
                <p:nvPr/>
              </p:nvPicPr>
              <p:blipFill>
                <a:blip r:embed="rId4"/>
                <a:stretch>
                  <a:fillRect/>
                </a:stretch>
              </p:blipFill>
              <p:spPr>
                <a:xfrm>
                  <a:off x="4774775" y="1734113"/>
                  <a:ext cx="806915"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1C3550B2-521E-48AB-B026-6391314FB468}"/>
                    </a:ext>
                  </a:extLst>
                </p14:cNvPr>
                <p14:cNvContentPartPr/>
                <p14:nvPr/>
              </p14:nvContentPartPr>
              <p14:xfrm>
                <a:off x="4752605" y="2759105"/>
                <a:ext cx="698400" cy="404064"/>
              </p14:xfrm>
            </p:contentPart>
          </mc:Choice>
          <mc:Fallback xmlns="">
            <p:pic>
              <p:nvPicPr>
                <p:cNvPr id="12" name="Ink 11">
                  <a:extLst>
                    <a:ext uri="{FF2B5EF4-FFF2-40B4-BE49-F238E27FC236}">
                      <a16:creationId xmlns:a16="http://schemas.microsoft.com/office/drawing/2014/main" id="{1C3550B2-521E-48AB-B026-6391314FB468}"/>
                    </a:ext>
                  </a:extLst>
                </p:cNvPr>
                <p:cNvPicPr/>
                <p:nvPr/>
              </p:nvPicPr>
              <p:blipFill>
                <a:blip r:embed="rId6"/>
                <a:stretch>
                  <a:fillRect/>
                </a:stretch>
              </p:blipFill>
              <p:spPr>
                <a:xfrm>
                  <a:off x="4723805" y="2701484"/>
                  <a:ext cx="755640" cy="51894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598F99A3-7B24-4D44-8FC6-3811B211B960}"/>
                    </a:ext>
                  </a:extLst>
                </p14:cNvPr>
                <p14:cNvContentPartPr/>
                <p14:nvPr/>
              </p14:nvContentPartPr>
              <p14:xfrm>
                <a:off x="4728413" y="3374849"/>
                <a:ext cx="768960" cy="334080"/>
              </p14:xfrm>
            </p:contentPart>
          </mc:Choice>
          <mc:Fallback xmlns="">
            <p:pic>
              <p:nvPicPr>
                <p:cNvPr id="13" name="Ink 12">
                  <a:extLst>
                    <a:ext uri="{FF2B5EF4-FFF2-40B4-BE49-F238E27FC236}">
                      <a16:creationId xmlns:a16="http://schemas.microsoft.com/office/drawing/2014/main" id="{598F99A3-7B24-4D44-8FC6-3811B211B960}"/>
                    </a:ext>
                  </a:extLst>
                </p:cNvPr>
                <p:cNvPicPr/>
                <p:nvPr/>
              </p:nvPicPr>
              <p:blipFill>
                <a:blip r:embed="rId8"/>
                <a:stretch>
                  <a:fillRect/>
                </a:stretch>
              </p:blipFill>
              <p:spPr>
                <a:xfrm>
                  <a:off x="4699613" y="3317249"/>
                  <a:ext cx="826200" cy="448920"/>
                </a:xfrm>
                <a:prstGeom prst="rect">
                  <a:avLst/>
                </a:prstGeom>
              </p:spPr>
            </p:pic>
          </mc:Fallback>
        </mc:AlternateContent>
      </p:grpSp>
      <p:pic>
        <p:nvPicPr>
          <p:cNvPr id="8" name="Picture 7">
            <a:extLst>
              <a:ext uri="{FF2B5EF4-FFF2-40B4-BE49-F238E27FC236}">
                <a16:creationId xmlns:a16="http://schemas.microsoft.com/office/drawing/2014/main" id="{7CB451BB-D260-4852-BE00-267255FE81C3}"/>
              </a:ext>
            </a:extLst>
          </p:cNvPr>
          <p:cNvPicPr>
            <a:picLocks noChangeAspect="1"/>
          </p:cNvPicPr>
          <p:nvPr/>
        </p:nvPicPr>
        <p:blipFill>
          <a:blip r:embed="rId9"/>
          <a:stretch>
            <a:fillRect/>
          </a:stretch>
        </p:blipFill>
        <p:spPr>
          <a:xfrm>
            <a:off x="1187060" y="2628705"/>
            <a:ext cx="3457575" cy="3648075"/>
          </a:xfrm>
          <a:prstGeom prst="rect">
            <a:avLst/>
          </a:prstGeom>
        </p:spPr>
      </p:pic>
    </p:spTree>
    <p:extLst>
      <p:ext uri="{BB962C8B-B14F-4D97-AF65-F5344CB8AC3E}">
        <p14:creationId xmlns:p14="http://schemas.microsoft.com/office/powerpoint/2010/main" val="19716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ACD0AEF6-4D47-4817-A82F-7EC1930AFD99}"/>
              </a:ext>
            </a:extLst>
          </p:cNvPr>
          <p:cNvSpPr txBox="1">
            <a:spLocks/>
          </p:cNvSpPr>
          <p:nvPr/>
        </p:nvSpPr>
        <p:spPr bwMode="gray">
          <a:xfrm>
            <a:off x="656401" y="6564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t>For example…</a:t>
            </a:r>
            <a:endParaRPr lang="en-US" dirty="0"/>
          </a:p>
        </p:txBody>
      </p:sp>
      <p:pic>
        <p:nvPicPr>
          <p:cNvPr id="5" name="Picture 4">
            <a:extLst>
              <a:ext uri="{FF2B5EF4-FFF2-40B4-BE49-F238E27FC236}">
                <a16:creationId xmlns:a16="http://schemas.microsoft.com/office/drawing/2014/main" id="{5DDA7812-6636-4E9F-9EAC-0D5F718B0CBB}"/>
              </a:ext>
            </a:extLst>
          </p:cNvPr>
          <p:cNvPicPr>
            <a:picLocks noChangeAspect="1"/>
          </p:cNvPicPr>
          <p:nvPr/>
        </p:nvPicPr>
        <p:blipFill>
          <a:blip r:embed="rId3"/>
          <a:stretch>
            <a:fillRect/>
          </a:stretch>
        </p:blipFill>
        <p:spPr>
          <a:xfrm>
            <a:off x="656401" y="1583189"/>
            <a:ext cx="3457575" cy="3648075"/>
          </a:xfrm>
          <a:prstGeom prst="rect">
            <a:avLst/>
          </a:prstGeom>
        </p:spPr>
      </p:pic>
      <p:pic>
        <p:nvPicPr>
          <p:cNvPr id="6" name="Picture 5">
            <a:extLst>
              <a:ext uri="{FF2B5EF4-FFF2-40B4-BE49-F238E27FC236}">
                <a16:creationId xmlns:a16="http://schemas.microsoft.com/office/drawing/2014/main" id="{FA4D38CF-DEED-4D09-BFB4-DEBD6882B189}"/>
              </a:ext>
            </a:extLst>
          </p:cNvPr>
          <p:cNvPicPr>
            <a:picLocks noChangeAspect="1"/>
          </p:cNvPicPr>
          <p:nvPr/>
        </p:nvPicPr>
        <p:blipFill>
          <a:blip r:embed="rId4"/>
          <a:stretch>
            <a:fillRect/>
          </a:stretch>
        </p:blipFill>
        <p:spPr>
          <a:xfrm>
            <a:off x="4672919" y="1583189"/>
            <a:ext cx="3371850" cy="3381375"/>
          </a:xfrm>
          <a:prstGeom prst="rect">
            <a:avLst/>
          </a:prstGeom>
        </p:spPr>
      </p:pic>
      <p:sp>
        <p:nvSpPr>
          <p:cNvPr id="7" name="TextBox 6">
            <a:extLst>
              <a:ext uri="{FF2B5EF4-FFF2-40B4-BE49-F238E27FC236}">
                <a16:creationId xmlns:a16="http://schemas.microsoft.com/office/drawing/2014/main" id="{C9B496C2-DA61-4250-B81C-DE20FBC53657}"/>
              </a:ext>
            </a:extLst>
          </p:cNvPr>
          <p:cNvSpPr txBox="1"/>
          <p:nvPr/>
        </p:nvSpPr>
        <p:spPr>
          <a:xfrm>
            <a:off x="8603712" y="2976339"/>
            <a:ext cx="3079369"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Check components</a:t>
            </a:r>
          </a:p>
        </p:txBody>
      </p:sp>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835B25C-4EB0-400E-899F-63BB0CCE4216}"/>
                  </a:ext>
                </a:extLst>
              </p14:cNvPr>
              <p14:cNvContentPartPr/>
              <p14:nvPr/>
            </p14:nvContentPartPr>
            <p14:xfrm>
              <a:off x="4669855" y="2168417"/>
              <a:ext cx="2789568" cy="85536"/>
            </p14:xfrm>
          </p:contentPart>
        </mc:Choice>
        <mc:Fallback>
          <p:pic>
            <p:nvPicPr>
              <p:cNvPr id="9" name="Ink 8">
                <a:extLst>
                  <a:ext uri="{FF2B5EF4-FFF2-40B4-BE49-F238E27FC236}">
                    <a16:creationId xmlns:a16="http://schemas.microsoft.com/office/drawing/2014/main" id="{8835B25C-4EB0-400E-899F-63BB0CCE4216}"/>
                  </a:ext>
                </a:extLst>
              </p:cNvPr>
              <p:cNvPicPr/>
              <p:nvPr/>
            </p:nvPicPr>
            <p:blipFill>
              <a:blip r:embed="rId6"/>
              <a:stretch>
                <a:fillRect/>
              </a:stretch>
            </p:blipFill>
            <p:spPr>
              <a:xfrm>
                <a:off x="4641056" y="2110914"/>
                <a:ext cx="2846807" cy="20018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AB6752F7-300D-4299-AE54-5F33DC28257F}"/>
                  </a:ext>
                </a:extLst>
              </p14:cNvPr>
              <p14:cNvContentPartPr/>
              <p14:nvPr/>
            </p14:nvContentPartPr>
            <p14:xfrm>
              <a:off x="6607519" y="2633825"/>
              <a:ext cx="482112" cy="78048"/>
            </p14:xfrm>
          </p:contentPart>
        </mc:Choice>
        <mc:Fallback>
          <p:pic>
            <p:nvPicPr>
              <p:cNvPr id="10" name="Ink 9">
                <a:extLst>
                  <a:ext uri="{FF2B5EF4-FFF2-40B4-BE49-F238E27FC236}">
                    <a16:creationId xmlns:a16="http://schemas.microsoft.com/office/drawing/2014/main" id="{AB6752F7-300D-4299-AE54-5F33DC28257F}"/>
                  </a:ext>
                </a:extLst>
              </p:cNvPr>
              <p:cNvPicPr/>
              <p:nvPr/>
            </p:nvPicPr>
            <p:blipFill>
              <a:blip r:embed="rId8"/>
              <a:stretch>
                <a:fillRect/>
              </a:stretch>
            </p:blipFill>
            <p:spPr>
              <a:xfrm>
                <a:off x="6578715" y="2576278"/>
                <a:ext cx="539361" cy="192782"/>
              </a:xfrm>
              <a:prstGeom prst="rect">
                <a:avLst/>
              </a:prstGeom>
            </p:spPr>
          </p:pic>
        </mc:Fallback>
      </mc:AlternateContent>
    </p:spTree>
    <p:extLst>
      <p:ext uri="{BB962C8B-B14F-4D97-AF65-F5344CB8AC3E}">
        <p14:creationId xmlns:p14="http://schemas.microsoft.com/office/powerpoint/2010/main" val="133387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sp>
        <p:nvSpPr>
          <p:cNvPr id="2" name="TextBox 1">
            <a:extLst>
              <a:ext uri="{FF2B5EF4-FFF2-40B4-BE49-F238E27FC236}">
                <a16:creationId xmlns:a16="http://schemas.microsoft.com/office/drawing/2014/main" id="{7CBB6549-D130-4FFA-B83E-201A29BCF3A2}"/>
              </a:ext>
            </a:extLst>
          </p:cNvPr>
          <p:cNvSpPr txBox="1"/>
          <p:nvPr/>
        </p:nvSpPr>
        <p:spPr>
          <a:xfrm>
            <a:off x="2949787" y="1909823"/>
            <a:ext cx="6041983"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A" sz="2800" b="1" kern="0" dirty="0">
                <a:ea typeface="Arial Unicode MS" pitchFamily="34" charset="-128"/>
                <a:cs typeface="Arial Unicode MS" pitchFamily="34" charset="-128"/>
              </a:rPr>
              <a:t>Any </a:t>
            </a:r>
            <a:r>
              <a:rPr lang="en-CA" sz="2800" b="1" kern="0" dirty="0">
                <a:highlight>
                  <a:srgbClr val="FFFF00"/>
                </a:highlight>
                <a:ea typeface="Arial Unicode MS" pitchFamily="34" charset="-128"/>
                <a:cs typeface="Arial Unicode MS" pitchFamily="34" charset="-128"/>
              </a:rPr>
              <a:t>existed</a:t>
            </a:r>
            <a:r>
              <a:rPr lang="en-CA" sz="2800" b="1" kern="0" dirty="0">
                <a:ea typeface="Arial Unicode MS" pitchFamily="34" charset="-128"/>
                <a:cs typeface="Arial Unicode MS" pitchFamily="34" charset="-128"/>
              </a:rPr>
              <a:t> application/software can help us solve these problems?</a:t>
            </a:r>
            <a:endParaRPr lang="en-US" sz="2800" b="1" kern="0" dirty="0" err="1">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A389D963-99F7-4517-823E-EB57DFDF5338}"/>
              </a:ext>
            </a:extLst>
          </p:cNvPr>
          <p:cNvPicPr>
            <a:picLocks noChangeAspect="1"/>
          </p:cNvPicPr>
          <p:nvPr/>
        </p:nvPicPr>
        <p:blipFill>
          <a:blip r:embed="rId3"/>
          <a:stretch>
            <a:fillRect/>
          </a:stretch>
        </p:blipFill>
        <p:spPr>
          <a:xfrm>
            <a:off x="3629929" y="2983395"/>
            <a:ext cx="4368178" cy="2914629"/>
          </a:xfrm>
          <a:prstGeom prst="rect">
            <a:avLst/>
          </a:prstGeom>
        </p:spPr>
      </p:pic>
    </p:spTree>
    <p:extLst>
      <p:ext uri="{BB962C8B-B14F-4D97-AF65-F5344CB8AC3E}">
        <p14:creationId xmlns:p14="http://schemas.microsoft.com/office/powerpoint/2010/main" val="167476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1873379-63D8-462F-9210-E72BFC55CA86}"/>
              </a:ext>
            </a:extLst>
          </p:cNvPr>
          <p:cNvSpPr>
            <a:spLocks noGrp="1"/>
          </p:cNvSpPr>
          <p:nvPr>
            <p:ph type="title"/>
          </p:nvPr>
        </p:nvSpPr>
        <p:spPr/>
        <p:txBody>
          <a:bodyPr/>
          <a:lstStyle/>
          <a:p>
            <a:r>
              <a:rPr lang="en-US" dirty="0"/>
              <a:t>There are some tools so</a:t>
            </a:r>
            <a:r>
              <a:rPr lang="zh-CN" altLang="en-US" dirty="0"/>
              <a:t> </a:t>
            </a:r>
            <a:r>
              <a:rPr lang="en-US" altLang="zh-CN" dirty="0"/>
              <a:t>far</a:t>
            </a:r>
            <a:r>
              <a:rPr lang="zh-CN" altLang="en-US" dirty="0"/>
              <a:t> </a:t>
            </a:r>
            <a:r>
              <a:rPr lang="en-US" dirty="0"/>
              <a:t>…</a:t>
            </a:r>
          </a:p>
        </p:txBody>
      </p:sp>
      <p:sp>
        <p:nvSpPr>
          <p:cNvPr id="21" name="TextBox 20">
            <a:extLst>
              <a:ext uri="{FF2B5EF4-FFF2-40B4-BE49-F238E27FC236}">
                <a16:creationId xmlns:a16="http://schemas.microsoft.com/office/drawing/2014/main" id="{1DC98974-CBA5-4C06-854F-33618ECA17C9}"/>
              </a:ext>
            </a:extLst>
          </p:cNvPr>
          <p:cNvSpPr txBox="1"/>
          <p:nvPr/>
        </p:nvSpPr>
        <p:spPr>
          <a:xfrm>
            <a:off x="1070236" y="1754430"/>
            <a:ext cx="55079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1. Workload Analyzer (Java tool you know it!)</a:t>
            </a:r>
          </a:p>
        </p:txBody>
      </p:sp>
      <p:sp>
        <p:nvSpPr>
          <p:cNvPr id="7" name="TextBox 6">
            <a:extLst>
              <a:ext uri="{FF2B5EF4-FFF2-40B4-BE49-F238E27FC236}">
                <a16:creationId xmlns:a16="http://schemas.microsoft.com/office/drawing/2014/main" id="{F55DAA62-E19A-4A0A-964C-B15A160567F1}"/>
              </a:ext>
            </a:extLst>
          </p:cNvPr>
          <p:cNvSpPr txBox="1"/>
          <p:nvPr/>
        </p:nvSpPr>
        <p:spPr>
          <a:xfrm>
            <a:off x="1070236" y="2426362"/>
            <a:ext cx="4304063"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2. SAP Product Support Dispatcher</a:t>
            </a:r>
          </a:p>
        </p:txBody>
      </p:sp>
      <p:sp>
        <p:nvSpPr>
          <p:cNvPr id="8" name="TextBox 7">
            <a:extLst>
              <a:ext uri="{FF2B5EF4-FFF2-40B4-BE49-F238E27FC236}">
                <a16:creationId xmlns:a16="http://schemas.microsoft.com/office/drawing/2014/main" id="{46E9629B-FDDB-4E0E-B052-BD6F1CD13906}"/>
              </a:ext>
            </a:extLst>
          </p:cNvPr>
          <p:cNvSpPr txBox="1"/>
          <p:nvPr/>
        </p:nvSpPr>
        <p:spPr>
          <a:xfrm>
            <a:off x="1070236" y="3098294"/>
            <a:ext cx="132408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3. </a:t>
            </a: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grpSp>
        <p:nvGrpSpPr>
          <p:cNvPr id="4" name="Group 3">
            <a:extLst>
              <a:ext uri="{FF2B5EF4-FFF2-40B4-BE49-F238E27FC236}">
                <a16:creationId xmlns:a16="http://schemas.microsoft.com/office/drawing/2014/main" id="{1B2E5D27-9D1F-40D5-8B73-3BD382040ADF}"/>
              </a:ext>
            </a:extLst>
          </p:cNvPr>
          <p:cNvGrpSpPr/>
          <p:nvPr/>
        </p:nvGrpSpPr>
        <p:grpSpPr>
          <a:xfrm>
            <a:off x="3653444" y="4102308"/>
            <a:ext cx="4887590" cy="1295791"/>
            <a:chOff x="3243673" y="4244798"/>
            <a:chExt cx="5707129" cy="914400"/>
          </a:xfrm>
        </p:grpSpPr>
        <p:sp>
          <p:nvSpPr>
            <p:cNvPr id="3" name="Rectangle: Rounded Corners 2">
              <a:extLst>
                <a:ext uri="{FF2B5EF4-FFF2-40B4-BE49-F238E27FC236}">
                  <a16:creationId xmlns:a16="http://schemas.microsoft.com/office/drawing/2014/main" id="{D4CCC3AA-ADA4-4DF0-8A6E-652AEF6FBC00}"/>
                </a:ext>
              </a:extLst>
            </p:cNvPr>
            <p:cNvSpPr/>
            <p:nvPr/>
          </p:nvSpPr>
          <p:spPr bwMode="gray">
            <a:xfrm>
              <a:off x="3243673" y="4244798"/>
              <a:ext cx="5707129" cy="914400"/>
            </a:xfrm>
            <a:prstGeom prst="roundRect">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50023274-BA3D-4AA4-B5DE-5BFA99EBA766}"/>
                </a:ext>
              </a:extLst>
            </p:cNvPr>
            <p:cNvSpPr txBox="1"/>
            <p:nvPr/>
          </p:nvSpPr>
          <p:spPr>
            <a:xfrm>
              <a:off x="3478733" y="4441372"/>
              <a:ext cx="5186179" cy="52125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Not </a:t>
              </a:r>
              <a:r>
                <a:rPr lang="en-US" sz="2400" b="1" kern="0" dirty="0">
                  <a:ea typeface="Arial Unicode MS" pitchFamily="34" charset="-128"/>
                  <a:cs typeface="Arial Unicode MS" pitchFamily="34" charset="-128"/>
                </a:rPr>
                <a:t>naturally</a:t>
              </a:r>
              <a:r>
                <a:rPr lang="en-US" sz="2400" kern="0" dirty="0">
                  <a:ea typeface="Arial Unicode MS" pitchFamily="34" charset="-128"/>
                  <a:cs typeface="Arial Unicode MS" pitchFamily="34" charset="-128"/>
                </a:rPr>
                <a:t> design for multiple components dispatching…</a:t>
              </a:r>
            </a:p>
          </p:txBody>
        </p:sp>
      </p:grpSp>
    </p:spTree>
    <p:extLst>
      <p:ext uri="{BB962C8B-B14F-4D97-AF65-F5344CB8AC3E}">
        <p14:creationId xmlns:p14="http://schemas.microsoft.com/office/powerpoint/2010/main" val="196704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3806</TotalTime>
  <Words>462</Words>
  <Application>Microsoft Office PowerPoint</Application>
  <PresentationFormat>Custom</PresentationFormat>
  <Paragraphs>89</Paragraphs>
  <Slides>16</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Unicode MS</vt:lpstr>
      <vt:lpstr>Arial</vt:lpstr>
      <vt:lpstr>Courier New</vt:lpstr>
      <vt:lpstr>Symbol</vt:lpstr>
      <vt:lpstr>Wingdings</vt:lpstr>
      <vt:lpstr>Wingdings</vt:lpstr>
      <vt:lpstr>SAP_2017_16x9_black and white</vt:lpstr>
      <vt:lpstr>PowerPoint Presentation</vt:lpstr>
      <vt:lpstr>Agenda</vt:lpstr>
      <vt:lpstr>Why Create?</vt:lpstr>
      <vt:lpstr>PowerPoint Presentation</vt:lpstr>
      <vt:lpstr>PowerPoint Presentation</vt:lpstr>
      <vt:lpstr>For example…</vt:lpstr>
      <vt:lpstr>PowerPoint Presentation</vt:lpstr>
      <vt:lpstr>Why create?</vt:lpstr>
      <vt:lpstr>There are some tools so far …</vt:lpstr>
      <vt:lpstr>So it comes…</vt:lpstr>
      <vt:lpstr>PowerPoint Presentation</vt:lpstr>
      <vt:lpstr>Benefits &amp; Evolution</vt:lpstr>
      <vt:lpstr>PowerPoint Presentation</vt:lpstr>
      <vt:lpstr>Q &amp; A Any Suggestions?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Qian, Allen</cp:lastModifiedBy>
  <cp:revision>409</cp:revision>
  <dcterms:created xsi:type="dcterms:W3CDTF">2015-10-14T11:21:43Z</dcterms:created>
  <dcterms:modified xsi:type="dcterms:W3CDTF">2017-10-24T16:54:25Z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