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1"/>
  </p:notesMasterIdLst>
  <p:handoutMasterIdLst>
    <p:handoutMasterId r:id="rId32"/>
  </p:handoutMasterIdLst>
  <p:sldIdLst>
    <p:sldId id="434" r:id="rId2"/>
    <p:sldId id="344" r:id="rId3"/>
    <p:sldId id="416" r:id="rId4"/>
    <p:sldId id="435" r:id="rId5"/>
    <p:sldId id="438" r:id="rId6"/>
    <p:sldId id="463" r:id="rId7"/>
    <p:sldId id="437" r:id="rId8"/>
    <p:sldId id="439" r:id="rId9"/>
    <p:sldId id="447" r:id="rId10"/>
    <p:sldId id="440" r:id="rId11"/>
    <p:sldId id="441" r:id="rId12"/>
    <p:sldId id="454" r:id="rId13"/>
    <p:sldId id="448" r:id="rId14"/>
    <p:sldId id="382" r:id="rId15"/>
    <p:sldId id="388" r:id="rId16"/>
    <p:sldId id="442" r:id="rId17"/>
    <p:sldId id="443" r:id="rId18"/>
    <p:sldId id="446" r:id="rId19"/>
    <p:sldId id="455" r:id="rId20"/>
    <p:sldId id="461" r:id="rId21"/>
    <p:sldId id="462" r:id="rId22"/>
    <p:sldId id="450" r:id="rId23"/>
    <p:sldId id="445" r:id="rId24"/>
    <p:sldId id="452" r:id="rId25"/>
    <p:sldId id="430" r:id="rId26"/>
    <p:sldId id="374" r:id="rId27"/>
    <p:sldId id="453" r:id="rId28"/>
    <p:sldId id="413" r:id="rId29"/>
    <p:sldId id="26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66666"/>
    <a:srgbClr val="008FD3"/>
    <a:srgbClr val="FFFFFF"/>
    <a:srgbClr val="4FB81C"/>
    <a:srgbClr val="0F46A7"/>
    <a:srgbClr val="970A82"/>
    <a:srgbClr val="FF3399"/>
    <a:srgbClr val="FF0000"/>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75901" autoAdjust="0"/>
  </p:normalViewPr>
  <p:slideViewPr>
    <p:cSldViewPr snapToGrid="0" showGuides="1">
      <p:cViewPr varScale="1">
        <p:scale>
          <a:sx n="66" d="100"/>
          <a:sy n="66" d="100"/>
        </p:scale>
        <p:origin x="1315" y="4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8A-47BF-A79E-B9EDD87336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8A-47BF-A79E-B9EDD87336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8A-47BF-A79E-B9EDD87336E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8A-47BF-A79E-B9EDD87336E3}"/>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B952-4802-B4B1-BCED6F34493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Engineer-Oriented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0E-4771-BCAE-03BCA352BDF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0E-4771-BCAE-03BCA352BD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0E-4771-BCAE-03BCA352BDF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0E-4771-BCAE-03BCA352BDFA}"/>
              </c:ext>
            </c:extLst>
          </c:dPt>
          <c:cat>
            <c:numRef>
              <c:f>Sheet1!$A$2:$A$5</c:f>
              <c:numCache>
                <c:formatCode>General</c:formatCode>
                <c:ptCount val="4"/>
              </c:numCache>
            </c:num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EF0E-4771-BCAE-03BCA352BDF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6.648"/>
    </inkml:context>
    <inkml:brush xml:id="br0">
      <inkml:brushProperty name="width" value="0.04" units="cm"/>
      <inkml:brushProperty name="height" value="0.04" units="cm"/>
      <inkml:brushProperty name="color" value="#FFFFFF"/>
    </inkml:brush>
  </inkml:definitions>
  <inkml:trace contextRef="#ctx0" brushRef="#br0">6993 2724,'5'0,"10"0,21 0,23 0,16 0,17 0,25 0,26 0,33 0,20 0,22 0,-3 0,-5 0,-3 0,-13 0,7 0,1 0,-2 0,-3 0,-6 0,-5 5,-15 0,-9 2,-13-2,-15-2,-11-2,-12 5,1 1,6 4,0 4,0-1,1-1,4 1,5-3,-2 2,-4 0,-4-4,-9-3,-8-2,-8-2,-11 3,-10 1,-12 4,-8 0,-8-1,-2-3,-4-2,-3-1,-3-3,-3 1,-2-2,-5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8.065"/>
    </inkml:context>
    <inkml:brush xml:id="br0">
      <inkml:brushProperty name="width" value="0.04" units="cm"/>
      <inkml:brushProperty name="height" value="0.04" units="cm"/>
      <inkml:brushProperty name="color" value="#FFFFFF"/>
    </inkml:brush>
  </inkml:definitions>
  <inkml:trace contextRef="#ctx0" brushRef="#br0">8117 1487,'0'14,"0"22,-5 16,0 20,-6 27,0 14,2 15,2 24,-11 36,-12 17,-1-2,0-12,6-27,2-20,1-24,4-20,4-25,6-14,-2-14,2-6,-2 0,-1-3,3-3,3-3,1-2,2-2,-3-1,-1-5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9.150"/>
    </inkml:context>
    <inkml:brush xml:id="br0">
      <inkml:brushProperty name="width" value="0.04" units="cm"/>
      <inkml:brushProperty name="height" value="0.04" units="cm"/>
      <inkml:brushProperty name="color" value="#FFFFFF"/>
    </inkml:brush>
  </inkml:definitions>
  <inkml:trace contextRef="#ctx0" brushRef="#br0">8195 1494,'5'4,"5"11,7 17,0 31,-4 22,-2 25,-5 35,-3 24,-1 17,-2-1,0 0,-1-16,0-30,0-28,1-29,0-14,0-14,0-12,0-8,0-6,0-2,0-2,0 1,0-1,0 1,0 1,0 0,0 5,0 7,0 1,0 4,4-2,3-2,-2-5,0-7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7.753"/>
    </inkml:context>
    <inkml:brush xml:id="br0">
      <inkml:brushProperty name="width" value="0.04" units="cm"/>
      <inkml:brushProperty name="height" value="0.04" units="cm"/>
      <inkml:brushProperty name="color" value="#FFFFFF"/>
    </inkml:brush>
  </inkml:definitions>
  <inkml:trace contextRef="#ctx0" brushRef="#br0">7263 2927,'18'5,"21"1,16 4,23 1,6-2,4 3,4-2,6-2,0-1,5-4,5-1,1-2,6 0,6 0,15-1,12 1,12 0,2 0,16 0,-1 0,3-1,7 1,-1 0,-9 1,-6-1,-6 0,-17 0,-24 0,-24-5,-24-2,-12 2,-2 0,-4-3,-1 0,3 1,0 2,9 2,10 0,2 2,-4 1,-1 0,-10 1,-11-1,-10-4,-8-2,-6 0,-4 2,-1 0,4 3,1-1,-5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8.824"/>
    </inkml:context>
    <inkml:brush xml:id="br0">
      <inkml:brushProperty name="width" value="0.04" units="cm"/>
      <inkml:brushProperty name="height" value="0.04" units="cm"/>
      <inkml:brushProperty name="color" value="#FFFFFF"/>
    </inkml:brush>
  </inkml:definitions>
  <inkml:trace contextRef="#ctx0" brushRef="#br0">7297 2646,'0'-4,"0"2,0 7,0 12,0 15,4 23,7 19,1 11,4 9,2 3,0-2,-4-2,-4-4,-5-3,-2-12,-2-9,-1-2,-1-2,1-3,-1 3,-4-4,-2-4,1 0,-4-1,1 0,1 1,-2-4,-1-7,4-4,1-5,2 0,3 1,0-2,1-6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2:59.706"/>
    </inkml:context>
    <inkml:brush xml:id="br0">
      <inkml:brushProperty name="width" value="0.04" units="cm"/>
      <inkml:brushProperty name="height" value="0.04" units="cm"/>
      <inkml:brushProperty name="color" value="#FFFFFF"/>
    </inkml:brush>
  </inkml:definitions>
  <inkml:trace contextRef="#ctx0" brushRef="#br0">7567 2621,'9'5,"4"5,7 21,2 13,0 13,3 16,0 17,1 14,-3 10,2 5,2 0,2 0,0-14,-5-9,-3-12,1-2,-4 3,-4-8,-6-12,-3-8,-3-10,-2-3,-1-5,1 1,-1 2,0-1,0 2,1-3,-1 2,-3 3,-2-2,0 1,2-2,-4-9,-5-5,0-7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0.696"/>
    </inkml:context>
    <inkml:brush xml:id="br0">
      <inkml:brushProperty name="width" value="0.04" units="cm"/>
      <inkml:brushProperty name="height" value="0.04" units="cm"/>
      <inkml:brushProperty name="color" value="#FFFFFF"/>
    </inkml:brush>
  </inkml:definitions>
  <inkml:trace contextRef="#ctx0" brushRef="#br0">8063 2621,'-5'5,"0"15,-2 17,3 13,0 16,3 6,-1 8,2 19,0 25,0 23,-4 19,-2 13,0-1,-3 2,-5-11,0-17,3-29,2-26,3-26,3-19,2-15,1-8,0-5,1-2,0-5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2.136"/>
    </inkml:context>
    <inkml:brush xml:id="br0">
      <inkml:brushProperty name="width" value="0.04" units="cm"/>
      <inkml:brushProperty name="height" value="0.04" units="cm"/>
      <inkml:brushProperty name="color" value="#FFFFFF"/>
    </inkml:brush>
  </inkml:definitions>
  <inkml:trace contextRef="#ctx0" brushRef="#br0">8793 2616,'0'9,"0"12,0 7,0 18,0 14,0 6,0 16,-4 2,-2 6,-5 0,0-4,2-5,-2-5,1-12,1-8,3-3,-2-8,-4-1,-1-3,2-5,-1-3,-4 1,2 0,-2-1,2 3,-2 4,-2 0,-7 3,0 3,-5-2,4-4,0 1,-3-2,-3-3,5-4,3-2,0 4,0 3,4 2,0 2,0 5,3-2,4-9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4.634"/>
    </inkml:context>
    <inkml:brush xml:id="br0">
      <inkml:brushProperty name="width" value="0.04" units="cm"/>
      <inkml:brushProperty name="height" value="0.04" units="cm"/>
      <inkml:brushProperty name="color" value="#FFFFFF"/>
    </inkml:brush>
  </inkml:definitions>
  <inkml:trace contextRef="#ctx0" brushRef="#br0">7169 1712,'0'-5,"5"-1,5 0,7-3,4 0,4 1,11 2,22 2,34 2,14 1,22 1,36 0,25 1,14-1,8 1,11-1,-1 0,-11 0,-8 0,-7 0,-22 0,-28 0,-24 0,-14 0,-11 4,-14 3,-6 3,6 1,4-2,-4-3,2-1,-4-2,-5-3,-12 0,-12 0,-10 0,-8 0,-3 0,0-1,6 1,0 0,0 0,-2 0,-3 0,4 0,-1 0,4 0,4 5,4 0,4 1,3-1,-4 3,-1 0,-4-1,-4-2,0 3,-3 0,2-1,-1-3,-3 0,-1-3,-4 0,3 4,1 0,-2 1,0-1,-7-3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5.938"/>
    </inkml:context>
    <inkml:brush xml:id="br0">
      <inkml:brushProperty name="width" value="0.04" units="cm"/>
      <inkml:brushProperty name="height" value="0.04" units="cm"/>
      <inkml:brushProperty name="color" value="#FFFFFF"/>
    </inkml:brush>
  </inkml:definitions>
  <inkml:trace contextRef="#ctx0" brushRef="#br0">6932 1899,'14'5,"27"1,30 0,49-1,49-2,52-1,39-1,16-1,-2 0,-1 0,8 0,1 0,0-1,-17 1,-38 0,-42 0,-36 0,-30 0,-19 5,-15 1,-4 0,-7-1,2-2,7-1,8-1,2-1,-6 0,1 0,-1 0,4-1,-1 1,-1 0,-11 0,-6 0,-1 0,-3 0,5 0,4 4,-2 3,14 3,1 2,4-4,-6 0,-4-4,-5-2,-14 0,-8-2,1 0,-1-1,3 5,2 1,4 1,-6-1,2-2,-6-1,-2-1,-7-1,3 0,2 0,1 0,6 0,2-1,-5 1,-3 0,-5 0,-7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9-27T22:43:07.153"/>
    </inkml:context>
    <inkml:brush xml:id="br0">
      <inkml:brushProperty name="width" value="0.04" units="cm"/>
      <inkml:brushProperty name="height" value="0.04" units="cm"/>
      <inkml:brushProperty name="color" value="#FFFFFF"/>
    </inkml:brush>
  </inkml:definitions>
  <inkml:trace contextRef="#ctx0" brushRef="#br0">7448 1507,'0'5,"0"15,0 17,0 27,0 16,-13 16,-6 2,1 3,4 1,4-6,4-15,3-7,1-14,2-5,1-9,0-7,-1-6,1-3,-1-3,0 3,1 2,-1 8,0 3,0 2,0-1,0 1,0 2,0-2,-1-5,1-4,0 1,0-1,0 2,0 0,0-3,0-2,0-3,0-5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 today I am very happy to introduce my QM application for you. Since it is deployed on HCP so it is powered by HANA Cloud.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45697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old friend, BCP. Do not have counter function.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7326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 is what we are using. But its disadvantages are apparently. Distributed </a:t>
            </a:r>
            <a:r>
              <a:rPr lang="en-US" dirty="0"/>
              <a:t>Numbers, numbers, numbers! Repeat logon request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95136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also, sometimes engineer would forget to handover, and next shift has to send query email to every single person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39601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Then I was thinking, I am the programming student and why not just create one app? Then I need to decide how to avoid shortages, extends benefits from those existed </a:t>
            </a:r>
            <a:r>
              <a:rPr lang="en-US" altLang="zh-CN" dirty="0" err="1"/>
              <a:t>applicaitons</a:t>
            </a:r>
            <a:r>
              <a:rPr lang="en-US" altLang="zh-CN"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009616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总结到以上几点，</a:t>
            </a:r>
            <a:r>
              <a:rPr lang="en-US" altLang="zh-CN" dirty="0"/>
              <a:t>xxx</a:t>
            </a:r>
            <a:r>
              <a:rPr lang="zh-CN" altLang="en-US" dirty="0"/>
              <a:t>，</a:t>
            </a:r>
            <a:r>
              <a:rPr lang="en-US" dirty="0"/>
              <a:t>Then how to combine them into one product?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4225349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access anywhere and avoid</a:t>
            </a:r>
            <a:r>
              <a:rPr lang="en-US" baseline="0" dirty="0"/>
              <a:t> the situation that engineer forgot to handover</a:t>
            </a:r>
          </a:p>
          <a:p>
            <a:r>
              <a:rPr lang="en-US" baseline="0" dirty="0"/>
              <a:t>Name list: easy to find engineer and maintain</a:t>
            </a:r>
          </a:p>
          <a:p>
            <a:r>
              <a:rPr lang="en-US" baseline="0" dirty="0"/>
              <a:t>Counter: know who to assign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987817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a:t>
            </a:r>
            <a:r>
              <a:rPr lang="en-US" baseline="0" dirty="0"/>
              <a:t> numbers and be more clearly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998870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all engineers</a:t>
            </a:r>
            <a:r>
              <a:rPr lang="en-US" baseline="0" dirty="0"/>
              <a:t> support NW and EPM add-in, then this component would be on the Home Page for the fastest accessing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051000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Automatically</a:t>
            </a:r>
            <a:r>
              <a:rPr lang="en-US" baseline="0" dirty="0"/>
              <a:t> recommend the next </a:t>
            </a:r>
            <a:r>
              <a:rPr lang="en-US" sz="1400" b="0" i="0" kern="1200" dirty="0">
                <a:solidFill>
                  <a:schemeClr val="tx1"/>
                </a:solidFill>
                <a:effectLst/>
                <a:latin typeface="+mn-lt"/>
                <a:ea typeface="+mn-ea"/>
                <a:cs typeface="+mn-cs"/>
              </a:rPr>
              <a:t>candidate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981962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Engineer</a:t>
            </a:r>
            <a:r>
              <a:rPr lang="en-US" baseline="0" dirty="0"/>
              <a:t> will not be filtered if it is unavailable.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60703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CA" dirty="0"/>
              <a:t>Today's agenda: first I would like to explain the reason why I </a:t>
            </a:r>
            <a:r>
              <a:rPr lang="en-CA" dirty="0" err="1"/>
              <a:t>ceated</a:t>
            </a:r>
            <a:r>
              <a:rPr lang="en-CA" dirty="0"/>
              <a:t> this app. Second I will show you a short real-time demo. Thirdly, I will summary the benefits you will gain from this app. Last but not least, it is welcome to express any suggestions and questions.</a:t>
            </a:r>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components</a:t>
            </a:r>
            <a:r>
              <a:rPr lang="en-US" baseline="0" dirty="0"/>
              <a:t> as hyperlinks to access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996789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a:t>
            </a:r>
            <a:r>
              <a:rPr lang="en-US" baseline="0" dirty="0"/>
              <a:t> to home page anytime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96846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bring to the next chapter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99088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why I created this app</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63144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issue and discussion were generated since the new QM processing deployed. Shortly, four parts. Engineers want to distribute incidents equally. Engineers want to pull tickets directly. Queue manager is different to process and handle multi-side requests. And other.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53254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为了解决以上问题，派生出</a:t>
            </a:r>
            <a:r>
              <a:rPr lang="en-US" altLang="zh-CN" dirty="0" err="1"/>
              <a:t>Qmweb</a:t>
            </a:r>
            <a:r>
              <a:rPr lang="zh-CN" altLang="en-US" dirty="0"/>
              <a:t>。然后采访和思考了多种方式去形成</a:t>
            </a:r>
            <a:r>
              <a:rPr lang="en-US" altLang="zh-CN" dirty="0" err="1"/>
              <a:t>qm</a:t>
            </a:r>
            <a:r>
              <a:rPr lang="zh-CN" altLang="en-US" dirty="0"/>
              <a:t>到底为何样式</a:t>
            </a:r>
            <a:endParaRPr lang="en-CA" altLang="zh-CN" dirty="0"/>
          </a:p>
          <a:p>
            <a:r>
              <a:rPr lang="en-CA" dirty="0"/>
              <a:t>It is better to have a document and application that can handle these issue for us. But is there any existed application that satisfy our requirements?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75414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is better to have a document and application that can handle these issue for us. But is there any existed application that satisfy our requirements?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88056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采访中得知，目前为止有一些存在的工具</a:t>
            </a:r>
            <a:endParaRPr lang="en-CA" altLang="zh-CN" dirty="0"/>
          </a:p>
          <a:p>
            <a:r>
              <a:rPr lang="en-CA" dirty="0"/>
              <a:t>According to my investigation, there are some existed tools. The first one is Workload Analyzer, another Java tool. So many engineers knew it was horrible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91120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Product Support Dispatcher. Look at these color. I don’t want to use it if I have choose.  In addition, it only supports team that has a single component. Not good for our team since our engineers have multiple components.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95087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QMDock</a:t>
            </a:r>
            <a:r>
              <a:rPr lang="en-US" dirty="0"/>
              <a:t>. Not easy to know what can we use it for? And, supper unstable even I downloaded the latest version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727069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 or illustration scene art</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Ref idx="1001">
        <a:schemeClr val="bg1"/>
      </p:bgRef>
    </p:bg>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title image or illustration scene art</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23"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6350197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1"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9"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hasCustomPrompt="1"/>
          </p:nvPr>
        </p:nvSpPr>
        <p:spPr>
          <a:xfrm>
            <a:off x="6954855" y="963000"/>
            <a:ext cx="4932000" cy="4932000"/>
          </a:xfrm>
        </p:spPr>
        <p:txBody>
          <a:bodyPr/>
          <a:lstStyle>
            <a:lvl1pPr marL="0" marR="0" indent="0" algn="ctr" defTabSz="1088558" rtl="0" eaLnBrk="1" fontAlgn="auto" latinLnBrk="0" hangingPunct="1">
              <a:lnSpc>
                <a:spcPct val="100000"/>
              </a:lnSpc>
              <a:spcBef>
                <a:spcPts val="1800"/>
              </a:spcBef>
              <a:spcAft>
                <a:spcPts val="0"/>
              </a:spcAft>
              <a:buClr>
                <a:schemeClr val="accent1"/>
              </a:buClr>
              <a:buSzPct val="80000"/>
              <a:buFontTx/>
              <a:buNone/>
              <a:tabLst/>
              <a:defRPr/>
            </a:lvl1pPr>
          </a:lstStyle>
          <a:p>
            <a:pPr marL="0" marR="0" lvl="0" indent="0" algn="l" defTabSz="1088558" rtl="0" eaLnBrk="1" fontAlgn="auto" latinLnBrk="0" hangingPunct="1">
              <a:lnSpc>
                <a:spcPct val="100000"/>
              </a:lnSpc>
              <a:spcBef>
                <a:spcPts val="1800"/>
              </a:spcBef>
              <a:spcAft>
                <a:spcPts val="0"/>
              </a:spcAft>
              <a:buClr>
                <a:schemeClr val="accent1"/>
              </a:buClr>
              <a:buSzPct val="80000"/>
              <a:buFontTx/>
              <a:buNone/>
              <a:tabLst/>
              <a:defRPr/>
            </a:pPr>
            <a:r>
              <a:rPr lang="en-US" dirty="0"/>
              <a:t>Click to insert pictogram</a:t>
            </a:r>
          </a:p>
          <a:p>
            <a:endParaRPr lang="de-DE" dirty="0"/>
          </a:p>
        </p:txBody>
      </p:sp>
      <p:pic>
        <p:nvPicPr>
          <p:cNvPr id="17"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r>
              <a:rPr lang="en-US" dirty="0"/>
              <a:t>Click to insert image or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9.png"/><Relationship Id="rId18" Type="http://schemas.openxmlformats.org/officeDocument/2006/relationships/customXml" Target="../ink/ink8.xml"/><Relationship Id="rId3" Type="http://schemas.openxmlformats.org/officeDocument/2006/relationships/image" Target="../media/image13.png"/><Relationship Id="rId21" Type="http://schemas.openxmlformats.org/officeDocument/2006/relationships/image" Target="../media/image23.png"/><Relationship Id="rId7" Type="http://schemas.openxmlformats.org/officeDocument/2006/relationships/image" Target="../media/image160.png"/><Relationship Id="rId12" Type="http://schemas.openxmlformats.org/officeDocument/2006/relationships/customXml" Target="../ink/ink5.xml"/><Relationship Id="rId17" Type="http://schemas.openxmlformats.org/officeDocument/2006/relationships/image" Target="../media/image21.png"/><Relationship Id="rId25" Type="http://schemas.openxmlformats.org/officeDocument/2006/relationships/image" Target="../media/image25.png"/><Relationship Id="rId2" Type="http://schemas.openxmlformats.org/officeDocument/2006/relationships/notesSlide" Target="../notesSlides/notesSlide16.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9.xml"/><Relationship Id="rId6" Type="http://schemas.openxmlformats.org/officeDocument/2006/relationships/customXml" Target="../ink/ink2.xml"/><Relationship Id="rId11" Type="http://schemas.openxmlformats.org/officeDocument/2006/relationships/image" Target="../media/image18.png"/><Relationship Id="rId24" Type="http://schemas.openxmlformats.org/officeDocument/2006/relationships/customXml" Target="../ink/ink11.xml"/><Relationship Id="rId5" Type="http://schemas.openxmlformats.org/officeDocument/2006/relationships/image" Target="../media/image150.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customXml" Target="../ink/ink4.xml"/><Relationship Id="rId19" Type="http://schemas.openxmlformats.org/officeDocument/2006/relationships/image" Target="../media/image22.png"/><Relationship Id="rId4" Type="http://schemas.openxmlformats.org/officeDocument/2006/relationships/customXml" Target="../ink/ink1.xml"/><Relationship Id="rId9" Type="http://schemas.openxmlformats.org/officeDocument/2006/relationships/image" Target="../media/image170.png"/><Relationship Id="rId14" Type="http://schemas.openxmlformats.org/officeDocument/2006/relationships/customXml" Target="../ink/ink6.xml"/><Relationship Id="rId22" Type="http://schemas.openxmlformats.org/officeDocument/2006/relationships/customXml" Target="../ink/ink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Allen Qian</a:t>
            </a:r>
          </a:p>
          <a:p>
            <a:pPr lvl="0">
              <a:defRPr/>
            </a:pPr>
            <a:r>
              <a:rPr lang="en-US" dirty="0"/>
              <a:t>September 24, 2017</a:t>
            </a:r>
          </a:p>
        </p:txBody>
      </p:sp>
      <p:sp>
        <p:nvSpPr>
          <p:cNvPr id="17" name="Text Placeholder 16"/>
          <p:cNvSpPr>
            <a:spLocks noGrp="1"/>
          </p:cNvSpPr>
          <p:nvPr>
            <p:ph type="body" sz="quarter" idx="14"/>
          </p:nvPr>
        </p:nvSpPr>
        <p:spPr/>
        <p:txBody>
          <a:bodyPr/>
          <a:lstStyle/>
          <a:p>
            <a:r>
              <a:rPr lang="en-US" dirty="0"/>
              <a:t>Queue Manager Web</a:t>
            </a:r>
            <a:br>
              <a:rPr lang="en-US" dirty="0"/>
            </a:br>
            <a:r>
              <a:rPr lang="en-US" dirty="0">
                <a:solidFill>
                  <a:schemeClr val="accent1"/>
                </a:solidFill>
              </a:rPr>
              <a:t>powered by HANA Cloud.</a:t>
            </a:r>
          </a:p>
        </p:txBody>
      </p:sp>
      <p:pic>
        <p:nvPicPr>
          <p:cNvPr id="10" name="Picture Placeholder 5"/>
          <p:cNvPicPr>
            <a:picLocks noGrp="1" noChangeAspect="1"/>
          </p:cNvPicPr>
          <p:nvPr>
            <p:ph type="pic" sz="quarter" idx="16"/>
          </p:nvPr>
        </p:nvPicPr>
        <p:blipFill>
          <a:blip r:embed="rId3"/>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pic>
        <p:nvPicPr>
          <p:cNvPr id="4" name="Picture 3">
            <a:extLst>
              <a:ext uri="{FF2B5EF4-FFF2-40B4-BE49-F238E27FC236}">
                <a16:creationId xmlns:a16="http://schemas.microsoft.com/office/drawing/2014/main" id="{9DB90B46-C423-4A78-B4A8-6C46B0EDC598}"/>
              </a:ext>
            </a:extLst>
          </p:cNvPr>
          <p:cNvPicPr>
            <a:picLocks noChangeAspect="1"/>
          </p:cNvPicPr>
          <p:nvPr/>
        </p:nvPicPr>
        <p:blipFill>
          <a:blip r:embed="rId3"/>
          <a:stretch>
            <a:fillRect/>
          </a:stretch>
        </p:blipFill>
        <p:spPr>
          <a:xfrm>
            <a:off x="504001" y="1536970"/>
            <a:ext cx="8183010" cy="5972784"/>
          </a:xfrm>
          <a:prstGeom prst="rect">
            <a:avLst/>
          </a:prstGeom>
        </p:spPr>
      </p:pic>
      <p:sp>
        <p:nvSpPr>
          <p:cNvPr id="5" name="TextBox 4">
            <a:extLst>
              <a:ext uri="{FF2B5EF4-FFF2-40B4-BE49-F238E27FC236}">
                <a16:creationId xmlns:a16="http://schemas.microsoft.com/office/drawing/2014/main" id="{72F386AC-50B1-4D5A-9969-D8C60966F904}"/>
              </a:ext>
            </a:extLst>
          </p:cNvPr>
          <p:cNvSpPr txBox="1"/>
          <p:nvPr/>
        </p:nvSpPr>
        <p:spPr>
          <a:xfrm>
            <a:off x="5825529" y="951156"/>
            <a:ext cx="543418"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BCP</a:t>
            </a:r>
          </a:p>
        </p:txBody>
      </p:sp>
      <p:sp>
        <p:nvSpPr>
          <p:cNvPr id="6" name="TextBox 5">
            <a:extLst>
              <a:ext uri="{FF2B5EF4-FFF2-40B4-BE49-F238E27FC236}">
                <a16:creationId xmlns:a16="http://schemas.microsoft.com/office/drawing/2014/main" id="{4A67CE65-E814-4D22-BB4C-1677A8B052B4}"/>
              </a:ext>
            </a:extLst>
          </p:cNvPr>
          <p:cNvSpPr txBox="1"/>
          <p:nvPr/>
        </p:nvSpPr>
        <p:spPr>
          <a:xfrm>
            <a:off x="9260731" y="3414409"/>
            <a:ext cx="2136803" cy="36933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400" kern="0" dirty="0">
                <a:ea typeface="Arial Unicode MS" pitchFamily="34" charset="-128"/>
                <a:cs typeface="Arial Unicode MS" pitchFamily="34" charset="-128"/>
              </a:rPr>
              <a:t>Cannot </a:t>
            </a:r>
            <a:r>
              <a:rPr lang="en-US" sz="2400" b="1" kern="0" dirty="0">
                <a:ea typeface="Arial Unicode MS" pitchFamily="34" charset="-128"/>
                <a:cs typeface="Arial Unicode MS" pitchFamily="34" charset="-128"/>
              </a:rPr>
              <a:t>Count</a:t>
            </a:r>
            <a:r>
              <a:rPr lang="en-US" sz="24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38723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D512E6-AC34-4273-A4E1-9E3561AEDEC1}"/>
              </a:ext>
            </a:extLst>
          </p:cNvPr>
          <p:cNvSpPr>
            <a:spLocks noGrp="1"/>
          </p:cNvSpPr>
          <p:nvPr>
            <p:ph type="title"/>
          </p:nvPr>
        </p:nvSpPr>
        <p:spPr/>
        <p:txBody>
          <a:bodyPr/>
          <a:lstStyle/>
          <a:p>
            <a:r>
              <a:rPr lang="en-US" dirty="0"/>
              <a:t>There are some…</a:t>
            </a:r>
          </a:p>
        </p:txBody>
      </p:sp>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2" name="Picture 1">
            <a:extLst>
              <a:ext uri="{FF2B5EF4-FFF2-40B4-BE49-F238E27FC236}">
                <a16:creationId xmlns:a16="http://schemas.microsoft.com/office/drawing/2014/main" id="{836213E8-5AC8-4220-B8EB-1F0BF829D386}"/>
              </a:ext>
            </a:extLst>
          </p:cNvPr>
          <p:cNvPicPr>
            <a:picLocks noChangeAspect="1"/>
          </p:cNvPicPr>
          <p:nvPr/>
        </p:nvPicPr>
        <p:blipFill rotWithShape="1">
          <a:blip r:embed="rId3"/>
          <a:srcRect r="23288"/>
          <a:stretch/>
        </p:blipFill>
        <p:spPr>
          <a:xfrm>
            <a:off x="372080" y="2163607"/>
            <a:ext cx="6408099" cy="3305175"/>
          </a:xfrm>
          <a:prstGeom prst="rect">
            <a:avLst/>
          </a:prstGeom>
        </p:spPr>
      </p:pic>
      <p:sp>
        <p:nvSpPr>
          <p:cNvPr id="8" name="TextBox 7">
            <a:extLst>
              <a:ext uri="{FF2B5EF4-FFF2-40B4-BE49-F238E27FC236}">
                <a16:creationId xmlns:a16="http://schemas.microsoft.com/office/drawing/2014/main" id="{A8C6C46A-24D2-415E-A462-3CA587465D70}"/>
              </a:ext>
            </a:extLst>
          </p:cNvPr>
          <p:cNvSpPr txBox="1"/>
          <p:nvPr/>
        </p:nvSpPr>
        <p:spPr>
          <a:xfrm>
            <a:off x="7649825" y="2997978"/>
            <a:ext cx="296234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Hard to decide </a:t>
            </a:r>
            <a:r>
              <a:rPr lang="en-US" sz="1800" b="1" kern="0" dirty="0">
                <a:ea typeface="Arial Unicode MS" pitchFamily="34" charset="-128"/>
                <a:cs typeface="Arial Unicode MS" pitchFamily="34" charset="-128"/>
              </a:rPr>
              <a:t>next</a:t>
            </a:r>
            <a:r>
              <a:rPr lang="en-US" sz="1800" kern="0" dirty="0">
                <a:ea typeface="Arial Unicode MS" pitchFamily="34" charset="-128"/>
                <a:cs typeface="Arial Unicode MS" pitchFamily="34" charset="-128"/>
              </a:rPr>
              <a:t> dispatch</a:t>
            </a:r>
          </a:p>
        </p:txBody>
      </p:sp>
      <p:sp>
        <p:nvSpPr>
          <p:cNvPr id="9" name="Rounded Rectangle 20">
            <a:extLst>
              <a:ext uri="{FF2B5EF4-FFF2-40B4-BE49-F238E27FC236}">
                <a16:creationId xmlns:a16="http://schemas.microsoft.com/office/drawing/2014/main" id="{98970A8B-153F-4F3B-9022-5CA390180A86}"/>
              </a:ext>
            </a:extLst>
          </p:cNvPr>
          <p:cNvSpPr/>
          <p:nvPr/>
        </p:nvSpPr>
        <p:spPr bwMode="gray">
          <a:xfrm rot="1001945">
            <a:off x="2051620" y="2141498"/>
            <a:ext cx="3325157" cy="386904"/>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1800" b="1" dirty="0">
                <a:solidFill>
                  <a:schemeClr val="tx1"/>
                </a:solidFill>
              </a:rPr>
              <a:t>Numbers, </a:t>
            </a:r>
            <a:r>
              <a:rPr lang="en-US" sz="1600" b="1" dirty="0">
                <a:solidFill>
                  <a:schemeClr val="tx1"/>
                </a:solidFill>
              </a:rPr>
              <a:t>numbers</a:t>
            </a:r>
            <a:r>
              <a:rPr lang="en-US" sz="1800" b="1" dirty="0">
                <a:solidFill>
                  <a:schemeClr val="tx1"/>
                </a:solidFill>
              </a:rPr>
              <a:t>, </a:t>
            </a:r>
            <a:r>
              <a:rPr lang="en-US" sz="1400" b="1" dirty="0">
                <a:solidFill>
                  <a:schemeClr val="tx1"/>
                </a:solidFill>
              </a:rPr>
              <a:t>numbers</a:t>
            </a:r>
            <a:r>
              <a:rPr lang="en-US" sz="1800" b="1" dirty="0">
                <a:solidFill>
                  <a:schemeClr val="tx1"/>
                </a:solidFill>
              </a:rPr>
              <a:t>…</a:t>
            </a:r>
          </a:p>
        </p:txBody>
      </p:sp>
      <p:sp>
        <p:nvSpPr>
          <p:cNvPr id="15" name="Oval 14">
            <a:extLst>
              <a:ext uri="{FF2B5EF4-FFF2-40B4-BE49-F238E27FC236}">
                <a16:creationId xmlns:a16="http://schemas.microsoft.com/office/drawing/2014/main" id="{C2B6EB42-389A-44BD-83FE-2C5B23AD0ABB}"/>
              </a:ext>
            </a:extLst>
          </p:cNvPr>
          <p:cNvSpPr/>
          <p:nvPr/>
        </p:nvSpPr>
        <p:spPr bwMode="gray">
          <a:xfrm>
            <a:off x="992221" y="2441643"/>
            <a:ext cx="204281" cy="252919"/>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96B02D29-DF06-4F46-996E-EA157E587A62}"/>
              </a:ext>
            </a:extLst>
          </p:cNvPr>
          <p:cNvPicPr>
            <a:picLocks noChangeAspect="1"/>
          </p:cNvPicPr>
          <p:nvPr/>
        </p:nvPicPr>
        <p:blipFill>
          <a:blip r:embed="rId4"/>
          <a:stretch>
            <a:fillRect/>
          </a:stretch>
        </p:blipFill>
        <p:spPr>
          <a:xfrm>
            <a:off x="7418932" y="4017524"/>
            <a:ext cx="4594727" cy="3563666"/>
          </a:xfrm>
          <a:prstGeom prst="rect">
            <a:avLst/>
          </a:prstGeom>
        </p:spPr>
      </p:pic>
      <p:sp>
        <p:nvSpPr>
          <p:cNvPr id="10" name="TextBox 9">
            <a:extLst>
              <a:ext uri="{FF2B5EF4-FFF2-40B4-BE49-F238E27FC236}">
                <a16:creationId xmlns:a16="http://schemas.microsoft.com/office/drawing/2014/main" id="{1AFCD621-72F1-4357-BB91-643A9F3966C8}"/>
              </a:ext>
            </a:extLst>
          </p:cNvPr>
          <p:cNvSpPr txBox="1"/>
          <p:nvPr/>
        </p:nvSpPr>
        <p:spPr>
          <a:xfrm>
            <a:off x="7681884" y="3451122"/>
            <a:ext cx="319318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Re-logon after </a:t>
            </a:r>
            <a:r>
              <a:rPr lang="en-US" sz="1800" b="1" kern="0" dirty="0">
                <a:ea typeface="Arial Unicode MS" pitchFamily="34" charset="-128"/>
                <a:cs typeface="Arial Unicode MS" pitchFamily="34" charset="-128"/>
              </a:rPr>
              <a:t>expired</a:t>
            </a:r>
            <a:r>
              <a:rPr lang="en-US" sz="1800" kern="0" dirty="0">
                <a:ea typeface="Arial Unicode MS" pitchFamily="34" charset="-128"/>
                <a:cs typeface="Arial Unicode MS" pitchFamily="34" charset="-128"/>
              </a:rPr>
              <a:t> session</a:t>
            </a:r>
          </a:p>
        </p:txBody>
      </p:sp>
    </p:spTree>
    <p:extLst>
      <p:ext uri="{BB962C8B-B14F-4D97-AF65-F5344CB8AC3E}">
        <p14:creationId xmlns:p14="http://schemas.microsoft.com/office/powerpoint/2010/main" val="32903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F386AC-50B1-4D5A-9969-D8C60966F904}"/>
              </a:ext>
            </a:extLst>
          </p:cNvPr>
          <p:cNvSpPr txBox="1"/>
          <p:nvPr/>
        </p:nvSpPr>
        <p:spPr>
          <a:xfrm>
            <a:off x="4560760" y="1291624"/>
            <a:ext cx="315951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Local / Online Excel sheet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59" y="1741251"/>
            <a:ext cx="7358820" cy="2826213"/>
          </a:xfrm>
          <a:prstGeom prst="rect">
            <a:avLst/>
          </a:prstGeom>
        </p:spPr>
      </p:pic>
      <p:pic>
        <p:nvPicPr>
          <p:cNvPr id="3" name="Picture 2">
            <a:extLst>
              <a:ext uri="{FF2B5EF4-FFF2-40B4-BE49-F238E27FC236}">
                <a16:creationId xmlns:a16="http://schemas.microsoft.com/office/drawing/2014/main" id="{8A39FEC7-8728-4A94-A3BD-60EE196D69C1}"/>
              </a:ext>
            </a:extLst>
          </p:cNvPr>
          <p:cNvPicPr>
            <a:picLocks noChangeAspect="1"/>
          </p:cNvPicPr>
          <p:nvPr/>
        </p:nvPicPr>
        <p:blipFill>
          <a:blip r:embed="rId4"/>
          <a:stretch>
            <a:fillRect/>
          </a:stretch>
        </p:blipFill>
        <p:spPr>
          <a:xfrm>
            <a:off x="4677651" y="3356042"/>
            <a:ext cx="8466916" cy="3309228"/>
          </a:xfrm>
          <a:prstGeom prst="rect">
            <a:avLst/>
          </a:prstGeom>
        </p:spPr>
      </p:pic>
    </p:spTree>
    <p:extLst>
      <p:ext uri="{BB962C8B-B14F-4D97-AF65-F5344CB8AC3E}">
        <p14:creationId xmlns:p14="http://schemas.microsoft.com/office/powerpoint/2010/main" val="205044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C5AA8-32A9-460A-AD7E-2CC2138B3E3C}"/>
              </a:ext>
            </a:extLst>
          </p:cNvPr>
          <p:cNvSpPr>
            <a:spLocks noGrp="1"/>
          </p:cNvSpPr>
          <p:nvPr>
            <p:ph type="title"/>
          </p:nvPr>
        </p:nvSpPr>
        <p:spPr/>
        <p:txBody>
          <a:bodyPr/>
          <a:lstStyle/>
          <a:p>
            <a:r>
              <a:rPr lang="en-US" dirty="0"/>
              <a:t>Thinking…</a:t>
            </a:r>
          </a:p>
        </p:txBody>
      </p:sp>
      <p:sp>
        <p:nvSpPr>
          <p:cNvPr id="4" name="TextBox 3">
            <a:extLst>
              <a:ext uri="{FF2B5EF4-FFF2-40B4-BE49-F238E27FC236}">
                <a16:creationId xmlns:a16="http://schemas.microsoft.com/office/drawing/2014/main" id="{38586787-7369-4320-9E45-83C58B42D572}"/>
              </a:ext>
            </a:extLst>
          </p:cNvPr>
          <p:cNvSpPr txBox="1"/>
          <p:nvPr/>
        </p:nvSpPr>
        <p:spPr>
          <a:xfrm>
            <a:off x="1744904" y="4250988"/>
            <a:ext cx="1319272" cy="430887"/>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CN" sz="2800" kern="0" dirty="0">
                <a:ea typeface="Arial Unicode MS" pitchFamily="34" charset="-128"/>
                <a:cs typeface="Arial Unicode MS" pitchFamily="34" charset="-128"/>
              </a:rPr>
              <a:t>E</a:t>
            </a:r>
            <a:r>
              <a:rPr lang="en-US" sz="2800" kern="0" dirty="0">
                <a:ea typeface="Arial Unicode MS" pitchFamily="34" charset="-128"/>
                <a:cs typeface="Arial Unicode MS" pitchFamily="34" charset="-128"/>
              </a:rPr>
              <a:t>xtend?</a:t>
            </a:r>
          </a:p>
        </p:txBody>
      </p:sp>
      <p:sp>
        <p:nvSpPr>
          <p:cNvPr id="5" name="TextBox 4">
            <a:extLst>
              <a:ext uri="{FF2B5EF4-FFF2-40B4-BE49-F238E27FC236}">
                <a16:creationId xmlns:a16="http://schemas.microsoft.com/office/drawing/2014/main" id="{DD3B578E-BA84-4F88-8CE8-1EA030DD1E1C}"/>
              </a:ext>
            </a:extLst>
          </p:cNvPr>
          <p:cNvSpPr txBox="1"/>
          <p:nvPr/>
        </p:nvSpPr>
        <p:spPr>
          <a:xfrm>
            <a:off x="1744904" y="2017220"/>
            <a:ext cx="1099660"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kern="0" dirty="0">
                <a:ea typeface="Arial Unicode MS" pitchFamily="34" charset="-128"/>
                <a:cs typeface="Arial Unicode MS" pitchFamily="34" charset="-128"/>
              </a:rPr>
              <a:t>Avoid?</a:t>
            </a:r>
          </a:p>
        </p:txBody>
      </p:sp>
      <p:pic>
        <p:nvPicPr>
          <p:cNvPr id="1030" name="Picture 6" descr="Image result for emoji thinking face transparent">
            <a:extLst>
              <a:ext uri="{FF2B5EF4-FFF2-40B4-BE49-F238E27FC236}">
                <a16:creationId xmlns:a16="http://schemas.microsoft.com/office/drawing/2014/main" id="{4E038710-3C81-4634-952D-652729766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1708">
            <a:off x="5316133" y="1157591"/>
            <a:ext cx="4210455" cy="421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5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Core</a:t>
            </a:r>
          </a:p>
        </p:txBody>
      </p:sp>
      <p:graphicFrame>
        <p:nvGraphicFramePr>
          <p:cNvPr id="6" name="Chart 5">
            <a:extLst>
              <a:ext uri="{FF2B5EF4-FFF2-40B4-BE49-F238E27FC236}">
                <a16:creationId xmlns:a16="http://schemas.microsoft.com/office/drawing/2014/main" id="{2024650D-DE93-44EE-9895-9CF4A24DA026}"/>
              </a:ext>
            </a:extLst>
          </p:cNvPr>
          <p:cNvGraphicFramePr/>
          <p:nvPr>
            <p:extLst>
              <p:ext uri="{D42A27DB-BD31-4B8C-83A1-F6EECF244321}">
                <p14:modId xmlns:p14="http://schemas.microsoft.com/office/powerpoint/2010/main" val="342674066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B377DA1-873D-4642-9C9A-ECD3BFD92D09}"/>
              </a:ext>
            </a:extLst>
          </p:cNvPr>
          <p:cNvSpPr txBox="1"/>
          <p:nvPr/>
        </p:nvSpPr>
        <p:spPr>
          <a:xfrm>
            <a:off x="980385" y="1786229"/>
            <a:ext cx="257121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Countable + regulation </a:t>
            </a:r>
          </a:p>
        </p:txBody>
      </p:sp>
      <p:sp>
        <p:nvSpPr>
          <p:cNvPr id="8" name="TextBox 7">
            <a:extLst>
              <a:ext uri="{FF2B5EF4-FFF2-40B4-BE49-F238E27FC236}">
                <a16:creationId xmlns:a16="http://schemas.microsoft.com/office/drawing/2014/main" id="{55AB0BCF-C6CB-488A-A81E-C592D83EDFA4}"/>
              </a:ext>
            </a:extLst>
          </p:cNvPr>
          <p:cNvSpPr txBox="1"/>
          <p:nvPr/>
        </p:nvSpPr>
        <p:spPr>
          <a:xfrm>
            <a:off x="8607533" y="1786228"/>
            <a:ext cx="148758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Autonomous </a:t>
            </a:r>
          </a:p>
        </p:txBody>
      </p:sp>
      <p:sp>
        <p:nvSpPr>
          <p:cNvPr id="9" name="TextBox 8">
            <a:extLst>
              <a:ext uri="{FF2B5EF4-FFF2-40B4-BE49-F238E27FC236}">
                <a16:creationId xmlns:a16="http://schemas.microsoft.com/office/drawing/2014/main" id="{8EED529D-C948-41AE-B89D-4F4375C1339A}"/>
              </a:ext>
            </a:extLst>
          </p:cNvPr>
          <p:cNvSpPr txBox="1"/>
          <p:nvPr/>
        </p:nvSpPr>
        <p:spPr>
          <a:xfrm>
            <a:off x="1265720" y="4376493"/>
            <a:ext cx="1423467"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User-friendly</a:t>
            </a:r>
          </a:p>
        </p:txBody>
      </p:sp>
      <p:sp>
        <p:nvSpPr>
          <p:cNvPr id="12" name="TextBox 11">
            <a:extLst>
              <a:ext uri="{FF2B5EF4-FFF2-40B4-BE49-F238E27FC236}">
                <a16:creationId xmlns:a16="http://schemas.microsoft.com/office/drawing/2014/main" id="{CC0CF1A2-E210-4A5E-9C09-580619FA7405}"/>
              </a:ext>
            </a:extLst>
          </p:cNvPr>
          <p:cNvSpPr txBox="1"/>
          <p:nvPr/>
        </p:nvSpPr>
        <p:spPr>
          <a:xfrm>
            <a:off x="1278544" y="2269821"/>
            <a:ext cx="156453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4FB81C"/>
                </a:solidFill>
                <a:ea typeface="Arial Unicode MS" pitchFamily="34" charset="-128"/>
                <a:cs typeface="Arial Unicode MS" pitchFamily="34" charset="-128"/>
              </a:rPr>
              <a:t>Fair distribution</a:t>
            </a:r>
          </a:p>
        </p:txBody>
      </p:sp>
      <p:sp>
        <p:nvSpPr>
          <p:cNvPr id="13" name="TextBox 12">
            <a:extLst>
              <a:ext uri="{FF2B5EF4-FFF2-40B4-BE49-F238E27FC236}">
                <a16:creationId xmlns:a16="http://schemas.microsoft.com/office/drawing/2014/main" id="{F06BEDE4-581D-4EA2-8B76-2882C831EE39}"/>
              </a:ext>
            </a:extLst>
          </p:cNvPr>
          <p:cNvSpPr txBox="1"/>
          <p:nvPr/>
        </p:nvSpPr>
        <p:spPr>
          <a:xfrm>
            <a:off x="1265720" y="4789679"/>
            <a:ext cx="1572546" cy="246221"/>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rgbClr val="008FD3"/>
                </a:solidFill>
                <a:ea typeface="Arial Unicode MS" pitchFamily="34" charset="-128"/>
                <a:cs typeface="Arial Unicode MS" pitchFamily="34" charset="-128"/>
              </a:rPr>
              <a:t>Easy to process</a:t>
            </a:r>
          </a:p>
        </p:txBody>
      </p:sp>
      <p:cxnSp>
        <p:nvCxnSpPr>
          <p:cNvPr id="14" name="Straight Connector 13">
            <a:extLst>
              <a:ext uri="{FF2B5EF4-FFF2-40B4-BE49-F238E27FC236}">
                <a16:creationId xmlns:a16="http://schemas.microsoft.com/office/drawing/2014/main" id="{CF7C7744-C579-4D28-98C2-5A2C9A6EABF9}"/>
              </a:ext>
            </a:extLst>
          </p:cNvPr>
          <p:cNvCxnSpPr/>
          <p:nvPr/>
        </p:nvCxnSpPr>
        <p:spPr>
          <a:xfrm>
            <a:off x="980385" y="2063228"/>
            <a:ext cx="2477923"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3707E3-FC32-4911-BE69-10D4B8B12771}"/>
              </a:ext>
            </a:extLst>
          </p:cNvPr>
          <p:cNvCxnSpPr/>
          <p:nvPr/>
        </p:nvCxnSpPr>
        <p:spPr>
          <a:xfrm>
            <a:off x="1265720" y="4653492"/>
            <a:ext cx="142346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3AA344C-FF3B-40A7-B6BC-4ACC4A20F4EB}"/>
              </a:ext>
            </a:extLst>
          </p:cNvPr>
          <p:cNvSpPr txBox="1"/>
          <p:nvPr/>
        </p:nvSpPr>
        <p:spPr>
          <a:xfrm>
            <a:off x="8427194" y="2269821"/>
            <a:ext cx="1848263"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b="1" kern="0" dirty="0">
                <a:solidFill>
                  <a:schemeClr val="accent1"/>
                </a:solidFill>
                <a:ea typeface="Arial Unicode MS" pitchFamily="34" charset="-128"/>
                <a:cs typeface="Arial Unicode MS" pitchFamily="34" charset="-128"/>
              </a:rPr>
              <a:t>Preference conflict</a:t>
            </a:r>
          </a:p>
        </p:txBody>
      </p:sp>
      <p:cxnSp>
        <p:nvCxnSpPr>
          <p:cNvPr id="19" name="Straight Connector 18">
            <a:extLst>
              <a:ext uri="{FF2B5EF4-FFF2-40B4-BE49-F238E27FC236}">
                <a16:creationId xmlns:a16="http://schemas.microsoft.com/office/drawing/2014/main" id="{BA578CA6-1327-4849-AF17-23CF68A2133A}"/>
              </a:ext>
            </a:extLst>
          </p:cNvPr>
          <p:cNvCxnSpPr/>
          <p:nvPr/>
        </p:nvCxnSpPr>
        <p:spPr>
          <a:xfrm>
            <a:off x="8607533" y="2063227"/>
            <a:ext cx="148758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7CF6214-93C5-4CCB-8E34-D9C576016FF0}"/>
              </a:ext>
            </a:extLst>
          </p:cNvPr>
          <p:cNvGrpSpPr/>
          <p:nvPr/>
        </p:nvGrpSpPr>
        <p:grpSpPr>
          <a:xfrm>
            <a:off x="8427194" y="4376492"/>
            <a:ext cx="1962076" cy="276999"/>
            <a:chOff x="8607533" y="4376493"/>
            <a:chExt cx="1962076" cy="276999"/>
          </a:xfrm>
        </p:grpSpPr>
        <p:sp>
          <p:nvSpPr>
            <p:cNvPr id="10" name="TextBox 9">
              <a:extLst>
                <a:ext uri="{FF2B5EF4-FFF2-40B4-BE49-F238E27FC236}">
                  <a16:creationId xmlns:a16="http://schemas.microsoft.com/office/drawing/2014/main" id="{F7E60F61-40C9-4D2F-B34F-B57D1DADBE79}"/>
                </a:ext>
              </a:extLst>
            </p:cNvPr>
            <p:cNvSpPr txBox="1"/>
            <p:nvPr/>
          </p:nvSpPr>
          <p:spPr>
            <a:xfrm>
              <a:off x="8607533" y="4376493"/>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Know what to use</a:t>
              </a:r>
            </a:p>
          </p:txBody>
        </p:sp>
        <p:cxnSp>
          <p:nvCxnSpPr>
            <p:cNvPr id="3" name="Straight Connector 2">
              <a:extLst>
                <a:ext uri="{FF2B5EF4-FFF2-40B4-BE49-F238E27FC236}">
                  <a16:creationId xmlns:a16="http://schemas.microsoft.com/office/drawing/2014/main" id="{7450FE50-3D45-452F-9B80-89DEDA264922}"/>
                </a:ext>
              </a:extLst>
            </p:cNvPr>
            <p:cNvCxnSpPr/>
            <p:nvPr/>
          </p:nvCxnSpPr>
          <p:spPr>
            <a:xfrm>
              <a:off x="8607533" y="4653492"/>
              <a:ext cx="196207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43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271523-1F4F-43F1-BCD5-61A6B0CDED41}"/>
              </a:ext>
            </a:extLst>
          </p:cNvPr>
          <p:cNvPicPr>
            <a:picLocks noChangeAspect="1"/>
          </p:cNvPicPr>
          <p:nvPr/>
        </p:nvPicPr>
        <p:blipFill rotWithShape="1">
          <a:blip r:embed="rId3"/>
          <a:srcRect r="26246"/>
          <a:stretch/>
        </p:blipFill>
        <p:spPr>
          <a:xfrm>
            <a:off x="523298" y="1101969"/>
            <a:ext cx="4894908" cy="5062131"/>
          </a:xfrm>
          <a:prstGeom prst="rect">
            <a:avLst/>
          </a:prstGeom>
        </p:spPr>
      </p:pic>
      <p:sp>
        <p:nvSpPr>
          <p:cNvPr id="7" name="Oval 6">
            <a:extLst>
              <a:ext uri="{FF2B5EF4-FFF2-40B4-BE49-F238E27FC236}">
                <a16:creationId xmlns:a16="http://schemas.microsoft.com/office/drawing/2014/main" id="{74501F77-C573-4E73-AF19-FD9BDC119363}"/>
              </a:ext>
            </a:extLst>
          </p:cNvPr>
          <p:cNvSpPr/>
          <p:nvPr/>
        </p:nvSpPr>
        <p:spPr bwMode="gray">
          <a:xfrm>
            <a:off x="8029637" y="1709530"/>
            <a:ext cx="2917282" cy="2975863"/>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FBF99C32-42BF-408F-BF15-1B18913EB462}"/>
              </a:ext>
            </a:extLst>
          </p:cNvPr>
          <p:cNvSpPr txBox="1"/>
          <p:nvPr/>
        </p:nvSpPr>
        <p:spPr>
          <a:xfrm>
            <a:off x="8321384" y="1828801"/>
            <a:ext cx="1623842" cy="92333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6000" b="1" kern="0" dirty="0">
                <a:solidFill>
                  <a:schemeClr val="bg1"/>
                </a:solidFill>
                <a:ea typeface="Arial Unicode MS" pitchFamily="34" charset="-128"/>
                <a:cs typeface="Arial Unicode MS" pitchFamily="34" charset="-128"/>
              </a:rPr>
              <a:t>Web</a:t>
            </a:r>
          </a:p>
        </p:txBody>
      </p:sp>
      <p:sp>
        <p:nvSpPr>
          <p:cNvPr id="12" name="TextBox 11">
            <a:extLst>
              <a:ext uri="{FF2B5EF4-FFF2-40B4-BE49-F238E27FC236}">
                <a16:creationId xmlns:a16="http://schemas.microsoft.com/office/drawing/2014/main" id="{F9942FC1-6018-42BE-8674-81738434BF70}"/>
              </a:ext>
            </a:extLst>
          </p:cNvPr>
          <p:cNvSpPr txBox="1"/>
          <p:nvPr/>
        </p:nvSpPr>
        <p:spPr>
          <a:xfrm>
            <a:off x="8029637" y="2836697"/>
            <a:ext cx="2944717"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Name List</a:t>
            </a:r>
          </a:p>
        </p:txBody>
      </p:sp>
      <p:sp>
        <p:nvSpPr>
          <p:cNvPr id="13" name="TextBox 12">
            <a:extLst>
              <a:ext uri="{FF2B5EF4-FFF2-40B4-BE49-F238E27FC236}">
                <a16:creationId xmlns:a16="http://schemas.microsoft.com/office/drawing/2014/main" id="{767AE63F-3352-4757-85AD-11CBE999D920}"/>
              </a:ext>
            </a:extLst>
          </p:cNvPr>
          <p:cNvSpPr txBox="1"/>
          <p:nvPr/>
        </p:nvSpPr>
        <p:spPr>
          <a:xfrm>
            <a:off x="8321384" y="3622484"/>
            <a:ext cx="2361224"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800" b="1" kern="0" dirty="0">
                <a:solidFill>
                  <a:schemeClr val="bg1"/>
                </a:solidFill>
                <a:ea typeface="Arial Unicode MS" pitchFamily="34" charset="-128"/>
                <a:cs typeface="Arial Unicode MS" pitchFamily="34" charset="-128"/>
              </a:rPr>
              <a:t>Counter</a:t>
            </a:r>
          </a:p>
        </p:txBody>
      </p:sp>
      <p:sp>
        <p:nvSpPr>
          <p:cNvPr id="2" name="Arrow: Right 1">
            <a:extLst>
              <a:ext uri="{FF2B5EF4-FFF2-40B4-BE49-F238E27FC236}">
                <a16:creationId xmlns:a16="http://schemas.microsoft.com/office/drawing/2014/main" id="{6C1284AF-83A0-48F4-B28A-550F6D67BC9A}"/>
              </a:ext>
            </a:extLst>
          </p:cNvPr>
          <p:cNvSpPr/>
          <p:nvPr/>
        </p:nvSpPr>
        <p:spPr bwMode="gray">
          <a:xfrm>
            <a:off x="6022656" y="2807762"/>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10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5186F-2192-4C50-832B-E3DE2E14CA35}"/>
              </a:ext>
            </a:extLst>
          </p:cNvPr>
          <p:cNvPicPr>
            <a:picLocks noChangeAspect="1"/>
          </p:cNvPicPr>
          <p:nvPr/>
        </p:nvPicPr>
        <p:blipFill rotWithShape="1">
          <a:blip r:embed="rId3"/>
          <a:srcRect l="9171" r="22938"/>
          <a:stretch/>
        </p:blipFill>
        <p:spPr>
          <a:xfrm>
            <a:off x="0" y="1910688"/>
            <a:ext cx="5671225" cy="3305175"/>
          </a:xfrm>
          <a:prstGeom prst="rect">
            <a:avLst/>
          </a:prstGeom>
        </p:spPr>
      </p:pic>
      <p:sp>
        <p:nvSpPr>
          <p:cNvPr id="6" name="Oval 5">
            <a:extLst>
              <a:ext uri="{FF2B5EF4-FFF2-40B4-BE49-F238E27FC236}">
                <a16:creationId xmlns:a16="http://schemas.microsoft.com/office/drawing/2014/main" id="{BF933E7C-C729-4D3B-92C0-6F7BA3ED53D3}"/>
              </a:ext>
            </a:extLst>
          </p:cNvPr>
          <p:cNvSpPr/>
          <p:nvPr/>
        </p:nvSpPr>
        <p:spPr bwMode="gray">
          <a:xfrm>
            <a:off x="8057072" y="1742536"/>
            <a:ext cx="2889849" cy="288984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Arrow: Right 6">
            <a:extLst>
              <a:ext uri="{FF2B5EF4-FFF2-40B4-BE49-F238E27FC236}">
                <a16:creationId xmlns:a16="http://schemas.microsoft.com/office/drawing/2014/main" id="{29A68D31-250F-418F-9CCF-454BDC149794}"/>
              </a:ext>
            </a:extLst>
          </p:cNvPr>
          <p:cNvSpPr/>
          <p:nvPr/>
        </p:nvSpPr>
        <p:spPr bwMode="gray">
          <a:xfrm>
            <a:off x="6149165" y="2746206"/>
            <a:ext cx="1429966" cy="74903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6B9C26AC-133D-4D9E-89C3-8989B9733F23}"/>
              </a:ext>
            </a:extLst>
          </p:cNvPr>
          <p:cNvSpPr txBox="1"/>
          <p:nvPr/>
        </p:nvSpPr>
        <p:spPr>
          <a:xfrm>
            <a:off x="8125636" y="2879683"/>
            <a:ext cx="2821285"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4000" kern="0" dirty="0">
                <a:solidFill>
                  <a:schemeClr val="bg1"/>
                </a:solidFill>
                <a:ea typeface="Arial Unicode MS" pitchFamily="34" charset="-128"/>
                <a:cs typeface="Arial Unicode MS" pitchFamily="34" charset="-128"/>
              </a:rPr>
              <a:t>HTML Table</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9D6B17E1-7389-43F6-9C37-5CE414C4442B}"/>
                  </a:ext>
                </a:extLst>
              </p14:cNvPr>
              <p14:cNvContentPartPr/>
              <p14:nvPr/>
            </p14:nvContentPartPr>
            <p14:xfrm>
              <a:off x="8375291" y="3774053"/>
              <a:ext cx="2169504" cy="78912"/>
            </p14:xfrm>
          </p:contentPart>
        </mc:Choice>
        <mc:Fallback xmlns="">
          <p:pic>
            <p:nvPicPr>
              <p:cNvPr id="16" name="Ink 15">
                <a:extLst>
                  <a:ext uri="{FF2B5EF4-FFF2-40B4-BE49-F238E27FC236}">
                    <a16:creationId xmlns:a16="http://schemas.microsoft.com/office/drawing/2014/main" id="{9D6B17E1-7389-43F6-9C37-5CE414C4442B}"/>
                  </a:ext>
                </a:extLst>
              </p:cNvPr>
              <p:cNvPicPr/>
              <p:nvPr/>
            </p:nvPicPr>
            <p:blipFill>
              <a:blip r:embed="rId5"/>
              <a:stretch>
                <a:fillRect/>
              </a:stretch>
            </p:blipFill>
            <p:spPr>
              <a:xfrm>
                <a:off x="8368091" y="3766846"/>
                <a:ext cx="2183545" cy="929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4DA285E-5E86-4ACA-80CD-11B039BB0875}"/>
                  </a:ext>
                </a:extLst>
              </p14:cNvPr>
              <p14:cNvContentPartPr/>
              <p14:nvPr/>
            </p14:nvContentPartPr>
            <p14:xfrm>
              <a:off x="8764379" y="4065509"/>
              <a:ext cx="1727712" cy="30528"/>
            </p14:xfrm>
          </p:contentPart>
        </mc:Choice>
        <mc:Fallback xmlns="">
          <p:pic>
            <p:nvPicPr>
              <p:cNvPr id="17" name="Ink 16">
                <a:extLst>
                  <a:ext uri="{FF2B5EF4-FFF2-40B4-BE49-F238E27FC236}">
                    <a16:creationId xmlns:a16="http://schemas.microsoft.com/office/drawing/2014/main" id="{B4DA285E-5E86-4ACA-80CD-11B039BB0875}"/>
                  </a:ext>
                </a:extLst>
              </p:cNvPr>
              <p:cNvPicPr/>
              <p:nvPr/>
            </p:nvPicPr>
            <p:blipFill>
              <a:blip r:embed="rId7"/>
              <a:stretch>
                <a:fillRect/>
              </a:stretch>
            </p:blipFill>
            <p:spPr>
              <a:xfrm>
                <a:off x="8757179" y="4058326"/>
                <a:ext cx="1741753" cy="4453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5B04DA48-C718-4ABC-B423-7BC7760B9714}"/>
                  </a:ext>
                </a:extLst>
              </p14:cNvPr>
              <p14:cNvContentPartPr/>
              <p14:nvPr/>
            </p14:nvContentPartPr>
            <p14:xfrm>
              <a:off x="8813051" y="3655397"/>
              <a:ext cx="40608" cy="652320"/>
            </p14:xfrm>
          </p:contentPart>
        </mc:Choice>
        <mc:Fallback xmlns="">
          <p:pic>
            <p:nvPicPr>
              <p:cNvPr id="18" name="Ink 17">
                <a:extLst>
                  <a:ext uri="{FF2B5EF4-FFF2-40B4-BE49-F238E27FC236}">
                    <a16:creationId xmlns:a16="http://schemas.microsoft.com/office/drawing/2014/main" id="{5B04DA48-C718-4ABC-B423-7BC7760B9714}"/>
                  </a:ext>
                </a:extLst>
              </p:cNvPr>
              <p:cNvPicPr/>
              <p:nvPr/>
            </p:nvPicPr>
            <p:blipFill>
              <a:blip r:embed="rId9"/>
              <a:stretch>
                <a:fillRect/>
              </a:stretch>
            </p:blipFill>
            <p:spPr>
              <a:xfrm>
                <a:off x="8805864" y="3648197"/>
                <a:ext cx="54623" cy="66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152F28CE-4640-4AC4-8E3C-25226F81BE52}"/>
                  </a:ext>
                </a:extLst>
              </p14:cNvPr>
              <p14:cNvContentPartPr/>
              <p14:nvPr/>
            </p14:nvContentPartPr>
            <p14:xfrm>
              <a:off x="9202139" y="3628325"/>
              <a:ext cx="147744" cy="781632"/>
            </p14:xfrm>
          </p:contentPart>
        </mc:Choice>
        <mc:Fallback xmlns="">
          <p:pic>
            <p:nvPicPr>
              <p:cNvPr id="19" name="Ink 18">
                <a:extLst>
                  <a:ext uri="{FF2B5EF4-FFF2-40B4-BE49-F238E27FC236}">
                    <a16:creationId xmlns:a16="http://schemas.microsoft.com/office/drawing/2014/main" id="{152F28CE-4640-4AC4-8E3C-25226F81BE52}"/>
                  </a:ext>
                </a:extLst>
              </p:cNvPr>
              <p:cNvPicPr/>
              <p:nvPr/>
            </p:nvPicPr>
            <p:blipFill>
              <a:blip r:embed="rId11"/>
              <a:stretch>
                <a:fillRect/>
              </a:stretch>
            </p:blipFill>
            <p:spPr>
              <a:xfrm>
                <a:off x="9194932" y="3621124"/>
                <a:ext cx="161798" cy="79567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76E9F655-3F5A-49BA-8D62-172A3B32D674}"/>
                  </a:ext>
                </a:extLst>
              </p14:cNvPr>
              <p14:cNvContentPartPr/>
              <p14:nvPr/>
            </p14:nvContentPartPr>
            <p14:xfrm>
              <a:off x="9755675" y="3628325"/>
              <a:ext cx="40320" cy="790848"/>
            </p14:xfrm>
          </p:contentPart>
        </mc:Choice>
        <mc:Fallback xmlns="">
          <p:pic>
            <p:nvPicPr>
              <p:cNvPr id="20" name="Ink 19">
                <a:extLst>
                  <a:ext uri="{FF2B5EF4-FFF2-40B4-BE49-F238E27FC236}">
                    <a16:creationId xmlns:a16="http://schemas.microsoft.com/office/drawing/2014/main" id="{76E9F655-3F5A-49BA-8D62-172A3B32D674}"/>
                  </a:ext>
                </a:extLst>
              </p:cNvPr>
              <p:cNvPicPr/>
              <p:nvPr/>
            </p:nvPicPr>
            <p:blipFill>
              <a:blip r:embed="rId13"/>
              <a:stretch>
                <a:fillRect/>
              </a:stretch>
            </p:blipFill>
            <p:spPr>
              <a:xfrm>
                <a:off x="9748475" y="3621126"/>
                <a:ext cx="54360" cy="80488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F1A8A5D-BF77-4A2D-B3FF-D095C7BEFEB5}"/>
                  </a:ext>
                </a:extLst>
              </p14:cNvPr>
              <p14:cNvContentPartPr/>
              <p14:nvPr/>
            </p14:nvContentPartPr>
            <p14:xfrm>
              <a:off x="10091771" y="3618533"/>
              <a:ext cx="219744" cy="732960"/>
            </p14:xfrm>
          </p:contentPart>
        </mc:Choice>
        <mc:Fallback xmlns="">
          <p:pic>
            <p:nvPicPr>
              <p:cNvPr id="21" name="Ink 20">
                <a:extLst>
                  <a:ext uri="{FF2B5EF4-FFF2-40B4-BE49-F238E27FC236}">
                    <a16:creationId xmlns:a16="http://schemas.microsoft.com/office/drawing/2014/main" id="{0F1A8A5D-BF77-4A2D-B3FF-D095C7BEFEB5}"/>
                  </a:ext>
                </a:extLst>
              </p:cNvPr>
              <p:cNvPicPr/>
              <p:nvPr/>
            </p:nvPicPr>
            <p:blipFill>
              <a:blip r:embed="rId15"/>
              <a:stretch>
                <a:fillRect/>
              </a:stretch>
            </p:blipFill>
            <p:spPr>
              <a:xfrm>
                <a:off x="10084566" y="3611333"/>
                <a:ext cx="233793" cy="747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F71B638B-1CDD-4095-B825-D831C9EB98F1}"/>
                  </a:ext>
                </a:extLst>
              </p14:cNvPr>
              <p14:cNvContentPartPr/>
              <p14:nvPr/>
            </p14:nvContentPartPr>
            <p14:xfrm>
              <a:off x="8628155" y="2236421"/>
              <a:ext cx="1769184" cy="58464"/>
            </p14:xfrm>
          </p:contentPart>
        </mc:Choice>
        <mc:Fallback xmlns="">
          <p:pic>
            <p:nvPicPr>
              <p:cNvPr id="22" name="Ink 21">
                <a:extLst>
                  <a:ext uri="{FF2B5EF4-FFF2-40B4-BE49-F238E27FC236}">
                    <a16:creationId xmlns:a16="http://schemas.microsoft.com/office/drawing/2014/main" id="{F71B638B-1CDD-4095-B825-D831C9EB98F1}"/>
                  </a:ext>
                </a:extLst>
              </p:cNvPr>
              <p:cNvPicPr/>
              <p:nvPr/>
            </p:nvPicPr>
            <p:blipFill>
              <a:blip r:embed="rId17"/>
              <a:stretch>
                <a:fillRect/>
              </a:stretch>
            </p:blipFill>
            <p:spPr>
              <a:xfrm>
                <a:off x="8620954" y="2229203"/>
                <a:ext cx="1783225" cy="7253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921886C2-E6F5-4F37-919D-7987801CFD7A}"/>
                  </a:ext>
                </a:extLst>
              </p14:cNvPr>
              <p14:cNvContentPartPr/>
              <p14:nvPr/>
            </p14:nvContentPartPr>
            <p14:xfrm>
              <a:off x="8287739" y="2587493"/>
              <a:ext cx="2509056" cy="49248"/>
            </p14:xfrm>
          </p:contentPart>
        </mc:Choice>
        <mc:Fallback xmlns="">
          <p:pic>
            <p:nvPicPr>
              <p:cNvPr id="23" name="Ink 22">
                <a:extLst>
                  <a:ext uri="{FF2B5EF4-FFF2-40B4-BE49-F238E27FC236}">
                    <a16:creationId xmlns:a16="http://schemas.microsoft.com/office/drawing/2014/main" id="{921886C2-E6F5-4F37-919D-7987801CFD7A}"/>
                  </a:ext>
                </a:extLst>
              </p:cNvPr>
              <p:cNvPicPr/>
              <p:nvPr/>
            </p:nvPicPr>
            <p:blipFill>
              <a:blip r:embed="rId19"/>
              <a:stretch>
                <a:fillRect/>
              </a:stretch>
            </p:blipFill>
            <p:spPr>
              <a:xfrm>
                <a:off x="8280539" y="2580304"/>
                <a:ext cx="2523095" cy="6326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5DAF21C0-F1F6-402F-8CE1-4816D28E8B93}"/>
                  </a:ext>
                </a:extLst>
              </p14:cNvPr>
              <p14:cNvContentPartPr/>
              <p14:nvPr/>
            </p14:nvContentPartPr>
            <p14:xfrm>
              <a:off x="8909243" y="2023301"/>
              <a:ext cx="30816" cy="671040"/>
            </p14:xfrm>
          </p:contentPart>
        </mc:Choice>
        <mc:Fallback xmlns="">
          <p:pic>
            <p:nvPicPr>
              <p:cNvPr id="24" name="Ink 23">
                <a:extLst>
                  <a:ext uri="{FF2B5EF4-FFF2-40B4-BE49-F238E27FC236}">
                    <a16:creationId xmlns:a16="http://schemas.microsoft.com/office/drawing/2014/main" id="{5DAF21C0-F1F6-402F-8CE1-4816D28E8B93}"/>
                  </a:ext>
                </a:extLst>
              </p:cNvPr>
              <p:cNvPicPr/>
              <p:nvPr/>
            </p:nvPicPr>
            <p:blipFill>
              <a:blip r:embed="rId21"/>
              <a:stretch>
                <a:fillRect/>
              </a:stretch>
            </p:blipFill>
            <p:spPr>
              <a:xfrm>
                <a:off x="8902076" y="2016101"/>
                <a:ext cx="44791" cy="685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9D786789-8555-4C03-A8BF-8E391AE94FB0}"/>
                  </a:ext>
                </a:extLst>
              </p14:cNvPr>
              <p14:cNvContentPartPr/>
              <p14:nvPr/>
            </p14:nvContentPartPr>
            <p14:xfrm>
              <a:off x="9508859" y="1993925"/>
              <a:ext cx="121536" cy="885312"/>
            </p14:xfrm>
          </p:contentPart>
        </mc:Choice>
        <mc:Fallback xmlns="">
          <p:pic>
            <p:nvPicPr>
              <p:cNvPr id="25" name="Ink 24">
                <a:extLst>
                  <a:ext uri="{FF2B5EF4-FFF2-40B4-BE49-F238E27FC236}">
                    <a16:creationId xmlns:a16="http://schemas.microsoft.com/office/drawing/2014/main" id="{9D786789-8555-4C03-A8BF-8E391AE94FB0}"/>
                  </a:ext>
                </a:extLst>
              </p:cNvPr>
              <p:cNvPicPr/>
              <p:nvPr/>
            </p:nvPicPr>
            <p:blipFill>
              <a:blip r:embed="rId23"/>
              <a:stretch>
                <a:fillRect/>
              </a:stretch>
            </p:blipFill>
            <p:spPr>
              <a:xfrm>
                <a:off x="9501668" y="1986724"/>
                <a:ext cx="135559" cy="8993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F238FEA7-750E-4057-B8F0-E371BC5057EC}"/>
                  </a:ext>
                </a:extLst>
              </p14:cNvPr>
              <p14:cNvContentPartPr/>
              <p14:nvPr/>
            </p14:nvContentPartPr>
            <p14:xfrm>
              <a:off x="10107035" y="2003717"/>
              <a:ext cx="37152" cy="855072"/>
            </p14:xfrm>
          </p:contentPart>
        </mc:Choice>
        <mc:Fallback xmlns="">
          <p:pic>
            <p:nvPicPr>
              <p:cNvPr id="26" name="Ink 25">
                <a:extLst>
                  <a:ext uri="{FF2B5EF4-FFF2-40B4-BE49-F238E27FC236}">
                    <a16:creationId xmlns:a16="http://schemas.microsoft.com/office/drawing/2014/main" id="{F238FEA7-750E-4057-B8F0-E371BC5057EC}"/>
                  </a:ext>
                </a:extLst>
              </p:cNvPr>
              <p:cNvPicPr/>
              <p:nvPr/>
            </p:nvPicPr>
            <p:blipFill>
              <a:blip r:embed="rId25"/>
              <a:stretch>
                <a:fillRect/>
              </a:stretch>
            </p:blipFill>
            <p:spPr>
              <a:xfrm>
                <a:off x="10099821" y="1996516"/>
                <a:ext cx="51219" cy="869113"/>
              </a:xfrm>
              <a:prstGeom prst="rect">
                <a:avLst/>
              </a:prstGeom>
            </p:spPr>
          </p:pic>
        </mc:Fallback>
      </mc:AlternateContent>
    </p:spTree>
    <p:extLst>
      <p:ext uri="{BB962C8B-B14F-4D97-AF65-F5344CB8AC3E}">
        <p14:creationId xmlns:p14="http://schemas.microsoft.com/office/powerpoint/2010/main" val="32688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514" y="1551931"/>
            <a:ext cx="11185200" cy="677108"/>
          </a:xfrm>
        </p:spPr>
        <p:txBody>
          <a:bodyPr/>
          <a:lstStyle/>
          <a:p>
            <a:r>
              <a:rPr lang="en-US" dirty="0"/>
              <a:t>So it </a:t>
            </a:r>
            <a:r>
              <a:rPr lang="en-US" dirty="0">
                <a:solidFill>
                  <a:schemeClr val="accent1"/>
                </a:solidFill>
              </a:rPr>
              <a:t>comes…</a:t>
            </a:r>
          </a:p>
        </p:txBody>
      </p:sp>
    </p:spTree>
    <p:extLst>
      <p:ext uri="{BB962C8B-B14F-4D97-AF65-F5344CB8AC3E}">
        <p14:creationId xmlns:p14="http://schemas.microsoft.com/office/powerpoint/2010/main" val="385104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2" name="Oval 1"/>
          <p:cNvSpPr/>
          <p:nvPr/>
        </p:nvSpPr>
        <p:spPr bwMode="gray">
          <a:xfrm>
            <a:off x="5492743" y="182880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478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6552916" y="2557670"/>
            <a:ext cx="3028405"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2488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620000"/>
            <a:ext cx="11185200" cy="4230000"/>
          </a:xfrm>
        </p:spPr>
        <p:txBody>
          <a:bodyPr/>
          <a:lstStyle/>
          <a:p>
            <a:r>
              <a:rPr lang="en-US" sz="2400" b="1" dirty="0"/>
              <a:t>Market demand</a:t>
            </a:r>
          </a:p>
          <a:p>
            <a:pPr lvl="1"/>
            <a:r>
              <a:rPr lang="en-US" altLang="zh-CN" dirty="0"/>
              <a:t>Why creates this app?</a:t>
            </a:r>
            <a:endParaRPr lang="en-US" dirty="0"/>
          </a:p>
          <a:p>
            <a:r>
              <a:rPr lang="en-US" sz="2400" b="1" dirty="0"/>
              <a:t>Walkthrough</a:t>
            </a:r>
          </a:p>
          <a:p>
            <a:pPr lvl="1"/>
            <a:r>
              <a:rPr lang="en-US" dirty="0"/>
              <a:t>Demonstration</a:t>
            </a:r>
          </a:p>
          <a:p>
            <a:r>
              <a:rPr lang="en-US" sz="2400" b="1" dirty="0"/>
              <a:t>Benefits &amp; Comparison</a:t>
            </a:r>
          </a:p>
          <a:p>
            <a:pPr lvl="1"/>
            <a:r>
              <a:rPr lang="en-US" dirty="0"/>
              <a:t>Why use this app?</a:t>
            </a:r>
          </a:p>
          <a:p>
            <a:r>
              <a:rPr lang="en-US" altLang="zh-CN" sz="2400" b="1" dirty="0"/>
              <a:t>Suggestion and Q&amp;A</a:t>
            </a:r>
            <a:endParaRPr lang="en-US" sz="2400" b="1" dirty="0"/>
          </a:p>
        </p:txBody>
      </p:sp>
      <p:sp>
        <p:nvSpPr>
          <p:cNvPr id="2" name="Title 1"/>
          <p:cNvSpPr>
            <a:spLocks noGrp="1"/>
          </p:cNvSpPr>
          <p:nvPr>
            <p:ph type="title"/>
          </p:nvPr>
        </p:nvSpPr>
        <p:spPr/>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812951" y="2544418"/>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869228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2CF9DF-F9D0-47B0-A16D-574F2D82C688}"/>
              </a:ext>
            </a:extLst>
          </p:cNvPr>
          <p:cNvPicPr>
            <a:picLocks noChangeAspect="1"/>
          </p:cNvPicPr>
          <p:nvPr/>
        </p:nvPicPr>
        <p:blipFill>
          <a:blip r:embed="rId3"/>
          <a:stretch>
            <a:fillRect/>
          </a:stretch>
        </p:blipFill>
        <p:spPr>
          <a:xfrm>
            <a:off x="924127" y="444275"/>
            <a:ext cx="10369685" cy="5907527"/>
          </a:xfrm>
          <a:prstGeom prst="rect">
            <a:avLst/>
          </a:prstGeom>
        </p:spPr>
      </p:pic>
      <p:sp>
        <p:nvSpPr>
          <p:cNvPr id="3" name="Oval 2"/>
          <p:cNvSpPr/>
          <p:nvPr/>
        </p:nvSpPr>
        <p:spPr bwMode="gray">
          <a:xfrm>
            <a:off x="924127" y="1126435"/>
            <a:ext cx="10243930" cy="477079"/>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57779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0BA36E-AF3D-46EF-8757-2E733F20CA5B}"/>
              </a:ext>
            </a:extLst>
          </p:cNvPr>
          <p:cNvPicPr>
            <a:picLocks noChangeAspect="1"/>
          </p:cNvPicPr>
          <p:nvPr/>
        </p:nvPicPr>
        <p:blipFill>
          <a:blip r:embed="rId3"/>
          <a:stretch>
            <a:fillRect/>
          </a:stretch>
        </p:blipFill>
        <p:spPr>
          <a:xfrm>
            <a:off x="2527028" y="1177681"/>
            <a:ext cx="7417251" cy="2091447"/>
          </a:xfrm>
          <a:prstGeom prst="rect">
            <a:avLst/>
          </a:prstGeom>
        </p:spPr>
      </p:pic>
      <p:sp>
        <p:nvSpPr>
          <p:cNvPr id="3" name="Oval 2"/>
          <p:cNvSpPr/>
          <p:nvPr/>
        </p:nvSpPr>
        <p:spPr bwMode="gray">
          <a:xfrm>
            <a:off x="5619427" y="2858311"/>
            <a:ext cx="1232452" cy="410817"/>
          </a:xfrm>
          <a:prstGeom prst="ellipse">
            <a:avLst/>
          </a:prstGeom>
          <a:solidFill>
            <a:schemeClr val="accent1">
              <a:alpha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6532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Demo</a:t>
            </a:r>
            <a:br>
              <a:rPr lang="en-US" dirty="0"/>
            </a:br>
            <a:r>
              <a:rPr lang="en-US" dirty="0">
                <a:solidFill>
                  <a:schemeClr val="accent1"/>
                </a:solidFill>
              </a:rPr>
              <a:t>powered by HANA Cloud.</a:t>
            </a:r>
            <a:endParaRPr lang="en-US" dirty="0"/>
          </a:p>
        </p:txBody>
      </p:sp>
    </p:spTree>
    <p:extLst>
      <p:ext uri="{BB962C8B-B14F-4D97-AF65-F5344CB8AC3E}">
        <p14:creationId xmlns:p14="http://schemas.microsoft.com/office/powerpoint/2010/main" val="4028487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Benefits &amp; </a:t>
            </a:r>
            <a:r>
              <a:rPr lang="en-US" dirty="0">
                <a:solidFill>
                  <a:schemeClr val="accent1"/>
                </a:solidFill>
              </a:rPr>
              <a:t>Evolution</a:t>
            </a:r>
            <a:endParaRPr lang="en-US" dirty="0"/>
          </a:p>
        </p:txBody>
      </p:sp>
      <p:pic>
        <p:nvPicPr>
          <p:cNvPr id="4" name="Picture Placeholder 3"/>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515423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9C3D4A-DE76-47AE-8BA2-2353601AAA66}"/>
              </a:ext>
            </a:extLst>
          </p:cNvPr>
          <p:cNvSpPr txBox="1"/>
          <p:nvPr/>
        </p:nvSpPr>
        <p:spPr>
          <a:xfrm>
            <a:off x="1731524" y="1692613"/>
            <a:ext cx="8564524" cy="4431983"/>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HANA Cloud Platform &amp; Cloud Computing – fast, clean, high stability</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Smart Sort – program recommend for the next dispatch</a:t>
            </a:r>
          </a:p>
          <a:p>
            <a:pPr marL="830138" lvl="1" indent="-285750" fontAlgn="base">
              <a:spcBef>
                <a:spcPct val="50000"/>
              </a:spcBef>
              <a:spcAft>
                <a:spcPct val="0"/>
              </a:spcAft>
              <a:buClr>
                <a:srgbClr val="F0AB00"/>
              </a:buClr>
              <a:buSzPct val="80000"/>
              <a:buFont typeface="Arial" panose="020B0604020202020204" pitchFamily="34" charset="0"/>
              <a:buChar char="•"/>
            </a:pPr>
            <a:r>
              <a:rPr lang="en-CA" sz="1800" i="1" kern="0" dirty="0">
                <a:ea typeface="Arial Unicode MS" pitchFamily="34" charset="-128"/>
                <a:cs typeface="Arial Unicode MS" pitchFamily="34" charset="-128"/>
              </a:rPr>
              <a:t>S</a:t>
            </a:r>
            <a:r>
              <a:rPr lang="en-US" sz="1800" i="1" kern="0" dirty="0">
                <a:ea typeface="Arial Unicode MS" pitchFamily="34" charset="-128"/>
                <a:cs typeface="Arial Unicode MS" pitchFamily="34" charset="-128"/>
              </a:rPr>
              <a:t>core = </a:t>
            </a:r>
            <a:r>
              <a:rPr lang="en-US" sz="1800" i="1" kern="0" dirty="0" err="1">
                <a:ea typeface="Arial Unicode MS" pitchFamily="34" charset="-128"/>
                <a:cs typeface="Arial Unicode MS" pitchFamily="34" charset="-128"/>
              </a:rPr>
              <a:t>localComponent</a:t>
            </a:r>
            <a:r>
              <a:rPr lang="en-US" sz="1800" i="1" kern="0" dirty="0">
                <a:ea typeface="Arial Unicode MS" pitchFamily="34" charset="-128"/>
                <a:cs typeface="Arial Unicode MS" pitchFamily="34" charset="-128"/>
              </a:rPr>
              <a:t># * 0.80 + (Total# - local#)/local# * 0.20 + 10;</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Increase/decrease bottom – easy to coordinate your operation</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Vacation/Absent/Training =&gt; Unavailable </a:t>
            </a:r>
            <a:r>
              <a:rPr lang="en-US" sz="1800" kern="0" dirty="0">
                <a:ea typeface="Arial Unicode MS" pitchFamily="34" charset="-128"/>
                <a:cs typeface="Arial Unicode MS" pitchFamily="34" charset="-128"/>
                <a:sym typeface="Wingdings" panose="05000000000000000000" pitchFamily="2" charset="2"/>
              </a:rPr>
              <a:t> </a:t>
            </a:r>
          </a:p>
          <a:p>
            <a:pPr marL="830138" lvl="1"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  or cancel any time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Reset supported</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Score system – know where you are</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Multi-component supported – designed for our team</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Multi-operating system / multi-browser support – access anytime and anywhere</a:t>
            </a:r>
          </a:p>
          <a:p>
            <a:pPr marL="285750" indent="-285750" fontAlgn="base">
              <a:spcBef>
                <a:spcPct val="50000"/>
              </a:spcBef>
              <a:spcAft>
                <a:spcPct val="0"/>
              </a:spcAft>
              <a:buClr>
                <a:srgbClr val="F0AB00"/>
              </a:buClr>
              <a:buSzPct val="80000"/>
              <a:buFont typeface="Arial" panose="020B0604020202020204" pitchFamily="34" charset="0"/>
              <a:buChar char="•"/>
            </a:pP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295641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7582-0C25-46E4-9583-EFDA054C041B}"/>
              </a:ext>
            </a:extLst>
          </p:cNvPr>
          <p:cNvSpPr>
            <a:spLocks noGrp="1"/>
          </p:cNvSpPr>
          <p:nvPr>
            <p:ph type="ctrTitle"/>
          </p:nvPr>
        </p:nvSpPr>
        <p:spPr>
          <a:xfrm>
            <a:off x="426179" y="1962038"/>
            <a:ext cx="11185200" cy="677108"/>
          </a:xfrm>
        </p:spPr>
        <p:txBody>
          <a:bodyPr/>
          <a:lstStyle/>
          <a:p>
            <a:r>
              <a:rPr lang="en-US" dirty="0"/>
              <a:t>Q &amp; A</a:t>
            </a:r>
            <a:br>
              <a:rPr lang="en-US" dirty="0"/>
            </a:br>
            <a:r>
              <a:rPr lang="en-US" altLang="zh-CN" dirty="0"/>
              <a:t>Any </a:t>
            </a:r>
            <a:r>
              <a:rPr lang="en-US" dirty="0">
                <a:solidFill>
                  <a:schemeClr val="accent1"/>
                </a:solidFill>
              </a:rPr>
              <a:t>Suggestions?</a:t>
            </a:r>
            <a:endParaRPr lang="en-US" dirty="0"/>
          </a:p>
        </p:txBody>
      </p:sp>
    </p:spTree>
    <p:extLst>
      <p:ext uri="{BB962C8B-B14F-4D97-AF65-F5344CB8AC3E}">
        <p14:creationId xmlns:p14="http://schemas.microsoft.com/office/powerpoint/2010/main" val="3299076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Text Placeholder 2"/>
          <p:cNvSpPr>
            <a:spLocks noGrp="1"/>
          </p:cNvSpPr>
          <p:nvPr>
            <p:ph type="body" sz="quarter" idx="10"/>
          </p:nvPr>
        </p:nvSpPr>
        <p:spPr/>
        <p:txBody>
          <a:bodyPr/>
          <a:lstStyle/>
          <a:p>
            <a:r>
              <a:rPr lang="en-US" dirty="0"/>
              <a:t>Contact information:</a:t>
            </a:r>
          </a:p>
          <a:p>
            <a:endParaRPr lang="en-US" dirty="0"/>
          </a:p>
          <a:p>
            <a:pPr lvl="1"/>
            <a:r>
              <a:rPr lang="en-US" b="1" dirty="0"/>
              <a:t>Allen Qian</a:t>
            </a:r>
          </a:p>
          <a:p>
            <a:pPr lvl="1"/>
            <a:r>
              <a:rPr lang="en-US" dirty="0"/>
              <a:t>Product Support</a:t>
            </a:r>
          </a:p>
          <a:p>
            <a:endParaRPr lang="en-US" dirty="0"/>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Market </a:t>
            </a:r>
            <a:r>
              <a:rPr lang="en-US" dirty="0">
                <a:solidFill>
                  <a:schemeClr val="accent1"/>
                </a:solidFill>
              </a:rPr>
              <a:t>Demand</a:t>
            </a:r>
          </a:p>
        </p:txBody>
      </p:sp>
      <p:pic>
        <p:nvPicPr>
          <p:cNvPr id="6" name="Picture 5">
            <a:extLst>
              <a:ext uri="{FF2B5EF4-FFF2-40B4-BE49-F238E27FC236}">
                <a16:creationId xmlns:a16="http://schemas.microsoft.com/office/drawing/2014/main" id="{08862827-67B7-4829-865E-B8FD056D132F}"/>
              </a:ext>
            </a:extLst>
          </p:cNvPr>
          <p:cNvPicPr>
            <a:picLocks noChangeAspect="1"/>
          </p:cNvPicPr>
          <p:nvPr/>
        </p:nvPicPr>
        <p:blipFill>
          <a:blip r:embed="rId3"/>
          <a:stretch>
            <a:fillRect/>
          </a:stretch>
        </p:blipFill>
        <p:spPr>
          <a:xfrm>
            <a:off x="6782832" y="2120630"/>
            <a:ext cx="3693553" cy="2616740"/>
          </a:xfrm>
          <a:prstGeom prst="rect">
            <a:avLst/>
          </a:prstGeom>
        </p:spPr>
      </p:pic>
    </p:spTree>
    <p:extLst>
      <p:ext uri="{BB962C8B-B14F-4D97-AF65-F5344CB8AC3E}">
        <p14:creationId xmlns:p14="http://schemas.microsoft.com/office/powerpoint/2010/main" val="79920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graphicFrame>
        <p:nvGraphicFramePr>
          <p:cNvPr id="18" name="Chart 17">
            <a:extLst>
              <a:ext uri="{FF2B5EF4-FFF2-40B4-BE49-F238E27FC236}">
                <a16:creationId xmlns:a16="http://schemas.microsoft.com/office/drawing/2014/main" id="{5F867322-2272-4E01-AB1F-7DF97B56F696}"/>
              </a:ext>
            </a:extLst>
          </p:cNvPr>
          <p:cNvGraphicFramePr/>
          <p:nvPr>
            <p:extLst>
              <p:ext uri="{D42A27DB-BD31-4B8C-83A1-F6EECF244321}">
                <p14:modId xmlns:p14="http://schemas.microsoft.com/office/powerpoint/2010/main" val="3368827376"/>
              </p:ext>
            </p:extLst>
          </p:nvPr>
        </p:nvGraphicFramePr>
        <p:xfrm>
          <a:off x="2265994" y="1009519"/>
          <a:ext cx="7169837" cy="477589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EC41A7C2-A2FB-4687-99D8-AD48C2254596}"/>
              </a:ext>
            </a:extLst>
          </p:cNvPr>
          <p:cNvSpPr txBox="1"/>
          <p:nvPr/>
        </p:nvSpPr>
        <p:spPr>
          <a:xfrm>
            <a:off x="1278544" y="1879728"/>
            <a:ext cx="175689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4FB81C"/>
                </a:solidFill>
                <a:ea typeface="Arial Unicode MS" pitchFamily="34" charset="-128"/>
                <a:cs typeface="Arial Unicode MS" pitchFamily="34" charset="-128"/>
              </a:rPr>
              <a:t>Fair distribution</a:t>
            </a:r>
          </a:p>
        </p:txBody>
      </p:sp>
      <p:sp>
        <p:nvSpPr>
          <p:cNvPr id="21" name="TextBox 20">
            <a:extLst>
              <a:ext uri="{FF2B5EF4-FFF2-40B4-BE49-F238E27FC236}">
                <a16:creationId xmlns:a16="http://schemas.microsoft.com/office/drawing/2014/main" id="{A08C067F-8B64-4A9B-B050-E69A25B98813}"/>
              </a:ext>
            </a:extLst>
          </p:cNvPr>
          <p:cNvSpPr txBox="1"/>
          <p:nvPr/>
        </p:nvSpPr>
        <p:spPr>
          <a:xfrm>
            <a:off x="8557385" y="1879728"/>
            <a:ext cx="207749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chemeClr val="accent1"/>
                </a:solidFill>
                <a:ea typeface="Arial Unicode MS" pitchFamily="34" charset="-128"/>
                <a:cs typeface="Arial Unicode MS" pitchFamily="34" charset="-128"/>
              </a:rPr>
              <a:t>Preference conflict</a:t>
            </a:r>
          </a:p>
        </p:txBody>
      </p:sp>
      <p:sp>
        <p:nvSpPr>
          <p:cNvPr id="22" name="TextBox 21">
            <a:extLst>
              <a:ext uri="{FF2B5EF4-FFF2-40B4-BE49-F238E27FC236}">
                <a16:creationId xmlns:a16="http://schemas.microsoft.com/office/drawing/2014/main" id="{F864BB87-A7BB-4DB4-9D8F-7013E8FD05A5}"/>
              </a:ext>
            </a:extLst>
          </p:cNvPr>
          <p:cNvSpPr txBox="1"/>
          <p:nvPr/>
        </p:nvSpPr>
        <p:spPr>
          <a:xfrm>
            <a:off x="1265720" y="4376493"/>
            <a:ext cx="1769715" cy="276999"/>
          </a:xfrm>
          <a:prstGeom prst="rect">
            <a:avLst/>
          </a:prstGeom>
          <a:noFill/>
          <a:ln>
            <a:noFill/>
          </a:ln>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008FD3"/>
                </a:solidFill>
                <a:ea typeface="Arial Unicode MS" pitchFamily="34" charset="-128"/>
                <a:cs typeface="Arial Unicode MS" pitchFamily="34" charset="-128"/>
              </a:rPr>
              <a:t>Easy to process</a:t>
            </a:r>
          </a:p>
        </p:txBody>
      </p:sp>
      <p:sp>
        <p:nvSpPr>
          <p:cNvPr id="23" name="TextBox 22">
            <a:extLst>
              <a:ext uri="{FF2B5EF4-FFF2-40B4-BE49-F238E27FC236}">
                <a16:creationId xmlns:a16="http://schemas.microsoft.com/office/drawing/2014/main" id="{D5D2E2D7-76F2-438F-BF34-6FDB907B3792}"/>
              </a:ext>
            </a:extLst>
          </p:cNvPr>
          <p:cNvSpPr txBox="1"/>
          <p:nvPr/>
        </p:nvSpPr>
        <p:spPr>
          <a:xfrm>
            <a:off x="8698449" y="4514993"/>
            <a:ext cx="84638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solidFill>
                  <a:srgbClr val="666666"/>
                </a:solidFill>
                <a:ea typeface="Arial Unicode MS" pitchFamily="34" charset="-128"/>
                <a:cs typeface="Arial Unicode MS" pitchFamily="34" charset="-128"/>
              </a:rPr>
              <a:t>Other…</a:t>
            </a:r>
          </a:p>
        </p:txBody>
      </p:sp>
    </p:spTree>
    <p:extLst>
      <p:ext uri="{BB962C8B-B14F-4D97-AF65-F5344CB8AC3E}">
        <p14:creationId xmlns:p14="http://schemas.microsoft.com/office/powerpoint/2010/main" val="6079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A42DD60-703A-4374-B68D-22910F40DD5A}"/>
              </a:ext>
            </a:extLst>
          </p:cNvPr>
          <p:cNvSpPr/>
          <p:nvPr/>
        </p:nvSpPr>
        <p:spPr bwMode="gray">
          <a:xfrm>
            <a:off x="3920246" y="2247088"/>
            <a:ext cx="4056434" cy="1926077"/>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0166F11F-5FC1-441C-8935-428C76EA00FA}"/>
              </a:ext>
            </a:extLst>
          </p:cNvPr>
          <p:cNvPicPr>
            <a:picLocks noChangeAspect="1"/>
          </p:cNvPicPr>
          <p:nvPr/>
        </p:nvPicPr>
        <p:blipFill>
          <a:blip r:embed="rId3"/>
          <a:stretch>
            <a:fillRect/>
          </a:stretch>
        </p:blipFill>
        <p:spPr>
          <a:xfrm>
            <a:off x="3257921" y="3007670"/>
            <a:ext cx="5562600" cy="628650"/>
          </a:xfrm>
          <a:prstGeom prst="rect">
            <a:avLst/>
          </a:prstGeom>
        </p:spPr>
      </p:pic>
    </p:spTree>
    <p:extLst>
      <p:ext uri="{BB962C8B-B14F-4D97-AF65-F5344CB8AC3E}">
        <p14:creationId xmlns:p14="http://schemas.microsoft.com/office/powerpoint/2010/main" val="27250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541" y="640187"/>
            <a:ext cx="11186476" cy="369332"/>
          </a:xfrm>
        </p:spPr>
        <p:txBody>
          <a:bodyPr/>
          <a:lstStyle/>
          <a:p>
            <a:r>
              <a:rPr lang="en-US" dirty="0"/>
              <a:t>Why create?</a:t>
            </a:r>
          </a:p>
        </p:txBody>
      </p:sp>
      <p:sp>
        <p:nvSpPr>
          <p:cNvPr id="2" name="TextBox 1">
            <a:extLst>
              <a:ext uri="{FF2B5EF4-FFF2-40B4-BE49-F238E27FC236}">
                <a16:creationId xmlns:a16="http://schemas.microsoft.com/office/drawing/2014/main" id="{7CBB6549-D130-4FFA-B83E-201A29BCF3A2}"/>
              </a:ext>
            </a:extLst>
          </p:cNvPr>
          <p:cNvSpPr txBox="1"/>
          <p:nvPr/>
        </p:nvSpPr>
        <p:spPr>
          <a:xfrm>
            <a:off x="2949787" y="1909823"/>
            <a:ext cx="6041983" cy="86177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A" sz="2800" b="1" kern="0" dirty="0">
                <a:ea typeface="Arial Unicode MS" pitchFamily="34" charset="-128"/>
                <a:cs typeface="Arial Unicode MS" pitchFamily="34" charset="-128"/>
              </a:rPr>
              <a:t>Any </a:t>
            </a:r>
            <a:r>
              <a:rPr lang="en-CA" sz="2800" b="1" kern="0" dirty="0">
                <a:highlight>
                  <a:srgbClr val="FFFF00"/>
                </a:highlight>
                <a:ea typeface="Arial Unicode MS" pitchFamily="34" charset="-128"/>
                <a:cs typeface="Arial Unicode MS" pitchFamily="34" charset="-128"/>
              </a:rPr>
              <a:t>existed</a:t>
            </a:r>
            <a:r>
              <a:rPr lang="en-CA" sz="2800" b="1" kern="0" dirty="0">
                <a:ea typeface="Arial Unicode MS" pitchFamily="34" charset="-128"/>
                <a:cs typeface="Arial Unicode MS" pitchFamily="34" charset="-128"/>
              </a:rPr>
              <a:t> application/software can help us solve these problems?</a:t>
            </a:r>
            <a:endParaRPr lang="en-US" sz="2800" b="1" kern="0" dirty="0" err="1">
              <a:ea typeface="Arial Unicode MS" pitchFamily="34" charset="-128"/>
              <a:cs typeface="Arial Unicode MS" pitchFamily="34" charset="-128"/>
            </a:endParaRPr>
          </a:p>
        </p:txBody>
      </p:sp>
      <p:pic>
        <p:nvPicPr>
          <p:cNvPr id="6" name="Picture 5">
            <a:extLst>
              <a:ext uri="{FF2B5EF4-FFF2-40B4-BE49-F238E27FC236}">
                <a16:creationId xmlns:a16="http://schemas.microsoft.com/office/drawing/2014/main" id="{A389D963-99F7-4517-823E-EB57DFDF5338}"/>
              </a:ext>
            </a:extLst>
          </p:cNvPr>
          <p:cNvPicPr>
            <a:picLocks noChangeAspect="1"/>
          </p:cNvPicPr>
          <p:nvPr/>
        </p:nvPicPr>
        <p:blipFill>
          <a:blip r:embed="rId3"/>
          <a:stretch>
            <a:fillRect/>
          </a:stretch>
        </p:blipFill>
        <p:spPr>
          <a:xfrm>
            <a:off x="3629929" y="2983395"/>
            <a:ext cx="4368178" cy="2914629"/>
          </a:xfrm>
          <a:prstGeom prst="rect">
            <a:avLst/>
          </a:prstGeom>
        </p:spPr>
      </p:pic>
    </p:spTree>
    <p:extLst>
      <p:ext uri="{BB962C8B-B14F-4D97-AF65-F5344CB8AC3E}">
        <p14:creationId xmlns:p14="http://schemas.microsoft.com/office/powerpoint/2010/main" val="167476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1873379-63D8-462F-9210-E72BFC55CA86}"/>
              </a:ext>
            </a:extLst>
          </p:cNvPr>
          <p:cNvSpPr>
            <a:spLocks noGrp="1"/>
          </p:cNvSpPr>
          <p:nvPr>
            <p:ph type="title"/>
          </p:nvPr>
        </p:nvSpPr>
        <p:spPr/>
        <p:txBody>
          <a:bodyPr/>
          <a:lstStyle/>
          <a:p>
            <a:r>
              <a:rPr lang="en-US" dirty="0"/>
              <a:t>There are some…</a:t>
            </a:r>
          </a:p>
        </p:txBody>
      </p:sp>
      <p:grpSp>
        <p:nvGrpSpPr>
          <p:cNvPr id="22" name="Group 21">
            <a:extLst>
              <a:ext uri="{FF2B5EF4-FFF2-40B4-BE49-F238E27FC236}">
                <a16:creationId xmlns:a16="http://schemas.microsoft.com/office/drawing/2014/main" id="{E1E4A563-F932-43E7-A16F-DFFF09281FB3}"/>
              </a:ext>
            </a:extLst>
          </p:cNvPr>
          <p:cNvGrpSpPr/>
          <p:nvPr/>
        </p:nvGrpSpPr>
        <p:grpSpPr>
          <a:xfrm>
            <a:off x="2898000" y="1964989"/>
            <a:ext cx="7550057" cy="2883439"/>
            <a:chOff x="3005004" y="1896895"/>
            <a:chExt cx="7550057" cy="2883439"/>
          </a:xfrm>
        </p:grpSpPr>
        <p:sp>
          <p:nvSpPr>
            <p:cNvPr id="21" name="TextBox 20">
              <a:extLst>
                <a:ext uri="{FF2B5EF4-FFF2-40B4-BE49-F238E27FC236}">
                  <a16:creationId xmlns:a16="http://schemas.microsoft.com/office/drawing/2014/main" id="{1DC98974-CBA5-4C06-854F-33618ECA17C9}"/>
                </a:ext>
              </a:extLst>
            </p:cNvPr>
            <p:cNvSpPr txBox="1"/>
            <p:nvPr/>
          </p:nvSpPr>
          <p:spPr>
            <a:xfrm rot="521348">
              <a:off x="3224528" y="1896895"/>
              <a:ext cx="7330533" cy="43088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800" b="1" kern="0" dirty="0">
                  <a:ea typeface="Arial Unicode MS" pitchFamily="34" charset="-128"/>
                  <a:cs typeface="Arial Unicode MS" pitchFamily="34" charset="-128"/>
                </a:rPr>
                <a:t>Workload Analyzer (Java tool you know it!)</a:t>
              </a:r>
            </a:p>
          </p:txBody>
        </p:sp>
        <p:pic>
          <p:nvPicPr>
            <p:cNvPr id="1026" name="Picture 2" descr="Image result for disgusted face">
              <a:extLst>
                <a:ext uri="{FF2B5EF4-FFF2-40B4-BE49-F238E27FC236}">
                  <a16:creationId xmlns:a16="http://schemas.microsoft.com/office/drawing/2014/main" id="{AD03C2CE-8619-4D36-9B7E-EFCA16064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08869">
              <a:off x="3005004" y="2561584"/>
              <a:ext cx="2218750" cy="2218750"/>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Rounded Rectangle 20">
            <a:extLst>
              <a:ext uri="{FF2B5EF4-FFF2-40B4-BE49-F238E27FC236}">
                <a16:creationId xmlns:a16="http://schemas.microsoft.com/office/drawing/2014/main" id="{4D640B65-478E-4E29-BC59-BE7657BE2C4A}"/>
              </a:ext>
            </a:extLst>
          </p:cNvPr>
          <p:cNvSpPr/>
          <p:nvPr/>
        </p:nvSpPr>
        <p:spPr bwMode="gray">
          <a:xfrm>
            <a:off x="6762836" y="3852948"/>
            <a:ext cx="4336423" cy="1442513"/>
          </a:xfrm>
          <a:prstGeom prst="roundRect">
            <a:avLst>
              <a:gd name="adj" fmla="val 16667"/>
            </a:avLst>
          </a:prstGeom>
          <a:solidFill>
            <a:srgbClr val="FFFF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fontAlgn="base">
              <a:spcBef>
                <a:spcPct val="50000"/>
              </a:spcBef>
              <a:spcAft>
                <a:spcPct val="0"/>
              </a:spcAft>
              <a:buClr>
                <a:srgbClr val="F0AB00"/>
              </a:buClr>
              <a:buSzPct val="80000"/>
            </a:pPr>
            <a:r>
              <a:rPr lang="en-US"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Import, export, crash, error, no logic, slow, meaningless, </a:t>
            </a:r>
            <a:r>
              <a:rPr lang="en-US" altLang="zh-CN"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N</a:t>
            </a:r>
            <a:r>
              <a:rPr lang="en-US" sz="32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ightmare!</a:t>
            </a:r>
            <a:endParaRPr lang="en-US" sz="2400" b="1"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endParaRPr>
          </a:p>
        </p:txBody>
      </p:sp>
    </p:spTree>
    <p:extLst>
      <p:ext uri="{BB962C8B-B14F-4D97-AF65-F5344CB8AC3E}">
        <p14:creationId xmlns:p14="http://schemas.microsoft.com/office/powerpoint/2010/main" val="196704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08BF8E-C62B-426D-B4E3-CB0A12B34636}"/>
              </a:ext>
            </a:extLst>
          </p:cNvPr>
          <p:cNvSpPr>
            <a:spLocks noGrp="1"/>
          </p:cNvSpPr>
          <p:nvPr>
            <p:ph type="title"/>
          </p:nvPr>
        </p:nvSpPr>
        <p:spPr/>
        <p:txBody>
          <a:bodyPr/>
          <a:lstStyle/>
          <a:p>
            <a:r>
              <a:rPr lang="en-US" dirty="0"/>
              <a:t>There are some…</a:t>
            </a:r>
          </a:p>
        </p:txBody>
      </p:sp>
      <p:sp>
        <p:nvSpPr>
          <p:cNvPr id="4" name="TextBox 3">
            <a:extLst>
              <a:ext uri="{FF2B5EF4-FFF2-40B4-BE49-F238E27FC236}">
                <a16:creationId xmlns:a16="http://schemas.microsoft.com/office/drawing/2014/main" id="{8BF367F5-372A-4F32-978A-F9B98578DA28}"/>
              </a:ext>
            </a:extLst>
          </p:cNvPr>
          <p:cNvSpPr txBox="1"/>
          <p:nvPr/>
        </p:nvSpPr>
        <p:spPr>
          <a:xfrm>
            <a:off x="3729153" y="1036956"/>
            <a:ext cx="4020331"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SAP Product Support Dispatcher</a:t>
            </a:r>
          </a:p>
        </p:txBody>
      </p:sp>
      <p:pic>
        <p:nvPicPr>
          <p:cNvPr id="5" name="Picture 4">
            <a:extLst>
              <a:ext uri="{FF2B5EF4-FFF2-40B4-BE49-F238E27FC236}">
                <a16:creationId xmlns:a16="http://schemas.microsoft.com/office/drawing/2014/main" id="{DED32012-3A08-4ECB-B32B-86E923869424}"/>
              </a:ext>
            </a:extLst>
          </p:cNvPr>
          <p:cNvPicPr>
            <a:picLocks noChangeAspect="1"/>
          </p:cNvPicPr>
          <p:nvPr/>
        </p:nvPicPr>
        <p:blipFill rotWithShape="1">
          <a:blip r:embed="rId3"/>
          <a:srcRect r="26246"/>
          <a:stretch/>
        </p:blipFill>
        <p:spPr>
          <a:xfrm rot="21169064">
            <a:off x="992221" y="1738315"/>
            <a:ext cx="4640093" cy="4543016"/>
          </a:xfrm>
          <a:prstGeom prst="rect">
            <a:avLst/>
          </a:prstGeom>
        </p:spPr>
      </p:pic>
      <p:pic>
        <p:nvPicPr>
          <p:cNvPr id="6" name="Picture 5">
            <a:extLst>
              <a:ext uri="{FF2B5EF4-FFF2-40B4-BE49-F238E27FC236}">
                <a16:creationId xmlns:a16="http://schemas.microsoft.com/office/drawing/2014/main" id="{79C73B0B-B8DC-4D1E-91CD-D05117ACA094}"/>
              </a:ext>
            </a:extLst>
          </p:cNvPr>
          <p:cNvPicPr>
            <a:picLocks noChangeAspect="1"/>
          </p:cNvPicPr>
          <p:nvPr/>
        </p:nvPicPr>
        <p:blipFill>
          <a:blip r:embed="rId4"/>
          <a:stretch>
            <a:fillRect/>
          </a:stretch>
        </p:blipFill>
        <p:spPr>
          <a:xfrm>
            <a:off x="7480434" y="1552373"/>
            <a:ext cx="2428875" cy="2457450"/>
          </a:xfrm>
          <a:prstGeom prst="rect">
            <a:avLst/>
          </a:prstGeom>
        </p:spPr>
      </p:pic>
      <p:sp>
        <p:nvSpPr>
          <p:cNvPr id="7" name="TextBox 6">
            <a:extLst>
              <a:ext uri="{FF2B5EF4-FFF2-40B4-BE49-F238E27FC236}">
                <a16:creationId xmlns:a16="http://schemas.microsoft.com/office/drawing/2014/main" id="{BEEA43B9-3F1E-4E25-84F8-370A4257D8E3}"/>
              </a:ext>
            </a:extLst>
          </p:cNvPr>
          <p:cNvSpPr txBox="1"/>
          <p:nvPr/>
        </p:nvSpPr>
        <p:spPr>
          <a:xfrm>
            <a:off x="6916365" y="4980561"/>
            <a:ext cx="4270400"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Only support </a:t>
            </a:r>
            <a:r>
              <a:rPr lang="en-US" sz="2000" b="1" kern="0" dirty="0">
                <a:ea typeface="Arial Unicode MS" pitchFamily="34" charset="-128"/>
                <a:cs typeface="Arial Unicode MS" pitchFamily="34" charset="-128"/>
              </a:rPr>
              <a:t>Single</a:t>
            </a:r>
            <a:r>
              <a:rPr lang="en-US" sz="2000" kern="0" dirty="0">
                <a:ea typeface="Arial Unicode MS" pitchFamily="34" charset="-128"/>
                <a:cs typeface="Arial Unicode MS" pitchFamily="34" charset="-128"/>
              </a:rPr>
              <a:t> component team</a:t>
            </a:r>
          </a:p>
        </p:txBody>
      </p:sp>
      <p:pic>
        <p:nvPicPr>
          <p:cNvPr id="2050" name="Picture 2" descr="Image result for dizzy face emoji">
            <a:extLst>
              <a:ext uri="{FF2B5EF4-FFF2-40B4-BE49-F238E27FC236}">
                <a16:creationId xmlns:a16="http://schemas.microsoft.com/office/drawing/2014/main" id="{580E37B0-C028-4BEA-B805-CC2FD1541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94588">
            <a:off x="2982254" y="1581047"/>
            <a:ext cx="2691799" cy="269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2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2861D-EB46-442B-ABD2-2262E01F311F}"/>
              </a:ext>
            </a:extLst>
          </p:cNvPr>
          <p:cNvPicPr>
            <a:picLocks noChangeAspect="1"/>
          </p:cNvPicPr>
          <p:nvPr/>
        </p:nvPicPr>
        <p:blipFill rotWithShape="1">
          <a:blip r:embed="rId3"/>
          <a:srcRect l="-358" r="58952"/>
          <a:stretch/>
        </p:blipFill>
        <p:spPr>
          <a:xfrm>
            <a:off x="288176" y="1154840"/>
            <a:ext cx="4017523" cy="4969003"/>
          </a:xfrm>
          <a:prstGeom prst="rect">
            <a:avLst/>
          </a:prstGeom>
        </p:spPr>
      </p:pic>
      <p:sp>
        <p:nvSpPr>
          <p:cNvPr id="5" name="TextBox 4">
            <a:extLst>
              <a:ext uri="{FF2B5EF4-FFF2-40B4-BE49-F238E27FC236}">
                <a16:creationId xmlns:a16="http://schemas.microsoft.com/office/drawing/2014/main" id="{34E2E58D-EEE0-40E4-8C32-4CE33C5A9043}"/>
              </a:ext>
            </a:extLst>
          </p:cNvPr>
          <p:cNvSpPr txBox="1"/>
          <p:nvPr/>
        </p:nvSpPr>
        <p:spPr>
          <a:xfrm>
            <a:off x="5577064" y="900358"/>
            <a:ext cx="1040349" cy="3077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2000" b="1" kern="0" dirty="0" err="1">
                <a:ea typeface="Arial Unicode MS" pitchFamily="34" charset="-128"/>
                <a:cs typeface="Arial Unicode MS" pitchFamily="34" charset="-128"/>
              </a:rPr>
              <a:t>QMDock</a:t>
            </a:r>
            <a:endParaRPr lang="en-US" sz="2000" b="1" kern="0" dirty="0">
              <a:ea typeface="Arial Unicode MS" pitchFamily="34" charset="-128"/>
              <a:cs typeface="Arial Unicode MS" pitchFamily="34" charset="-128"/>
            </a:endParaRPr>
          </a:p>
        </p:txBody>
      </p:sp>
      <p:sp>
        <p:nvSpPr>
          <p:cNvPr id="6" name="Title 2">
            <a:extLst>
              <a:ext uri="{FF2B5EF4-FFF2-40B4-BE49-F238E27FC236}">
                <a16:creationId xmlns:a16="http://schemas.microsoft.com/office/drawing/2014/main" id="{086A3860-C7AA-4006-AC9C-B127AF4CCC7B}"/>
              </a:ext>
            </a:extLst>
          </p:cNvPr>
          <p:cNvSpPr>
            <a:spLocks noGrp="1"/>
          </p:cNvSpPr>
          <p:nvPr>
            <p:ph type="title"/>
          </p:nvPr>
        </p:nvSpPr>
        <p:spPr>
          <a:xfrm>
            <a:off x="504001" y="504000"/>
            <a:ext cx="11186476" cy="369332"/>
          </a:xfrm>
        </p:spPr>
        <p:txBody>
          <a:bodyPr/>
          <a:lstStyle/>
          <a:p>
            <a:r>
              <a:rPr lang="en-US" dirty="0"/>
              <a:t>There are some…</a:t>
            </a:r>
          </a:p>
        </p:txBody>
      </p:sp>
      <p:pic>
        <p:nvPicPr>
          <p:cNvPr id="7" name="Picture 6">
            <a:extLst>
              <a:ext uri="{FF2B5EF4-FFF2-40B4-BE49-F238E27FC236}">
                <a16:creationId xmlns:a16="http://schemas.microsoft.com/office/drawing/2014/main" id="{F3561513-B6FE-468A-9332-57729F119583}"/>
              </a:ext>
            </a:extLst>
          </p:cNvPr>
          <p:cNvPicPr>
            <a:picLocks noChangeAspect="1"/>
          </p:cNvPicPr>
          <p:nvPr/>
        </p:nvPicPr>
        <p:blipFill rotWithShape="1">
          <a:blip r:embed="rId4"/>
          <a:srcRect l="33103" r="32916" b="29561"/>
          <a:stretch/>
        </p:blipFill>
        <p:spPr>
          <a:xfrm>
            <a:off x="7717149" y="1208135"/>
            <a:ext cx="4400205" cy="4645488"/>
          </a:xfrm>
          <a:prstGeom prst="rect">
            <a:avLst/>
          </a:prstGeom>
        </p:spPr>
      </p:pic>
      <p:sp>
        <p:nvSpPr>
          <p:cNvPr id="8" name="Oval 7">
            <a:extLst>
              <a:ext uri="{FF2B5EF4-FFF2-40B4-BE49-F238E27FC236}">
                <a16:creationId xmlns:a16="http://schemas.microsoft.com/office/drawing/2014/main" id="{477C06B8-116C-4D99-B339-6B11C5CCDB5F}"/>
              </a:ext>
            </a:extLst>
          </p:cNvPr>
          <p:cNvSpPr/>
          <p:nvPr/>
        </p:nvSpPr>
        <p:spPr bwMode="gray">
          <a:xfrm>
            <a:off x="1138137" y="4795737"/>
            <a:ext cx="671208" cy="593387"/>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A1E56E1-A230-4C4E-A81E-582DD307035D}"/>
              </a:ext>
            </a:extLst>
          </p:cNvPr>
          <p:cNvSpPr txBox="1"/>
          <p:nvPr/>
        </p:nvSpPr>
        <p:spPr>
          <a:xfrm rot="980889">
            <a:off x="8898365" y="3657160"/>
            <a:ext cx="1897955" cy="276999"/>
          </a:xfrm>
          <a:prstGeom prst="rect">
            <a:avLst/>
          </a:prstGeom>
        </p:spPr>
        <p:style>
          <a:lnRef idx="2">
            <a:schemeClr val="accent5"/>
          </a:lnRef>
          <a:fillRef idx="1">
            <a:schemeClr val="lt1"/>
          </a:fillRef>
          <a:effectRef idx="0">
            <a:schemeClr val="accent5"/>
          </a:effectRef>
          <a:fontRef idx="minor">
            <a:schemeClr val="dk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a:highlight>
                  <a:srgbClr val="FFFF00"/>
                </a:highlight>
                <a:ea typeface="Arial Unicode MS" pitchFamily="34" charset="-128"/>
                <a:cs typeface="Arial Unicode MS" pitchFamily="34" charset="-128"/>
              </a:rPr>
              <a:t>Easily get ERROR</a:t>
            </a:r>
          </a:p>
        </p:txBody>
      </p:sp>
      <p:sp>
        <p:nvSpPr>
          <p:cNvPr id="11" name="Rectangle 10">
            <a:extLst>
              <a:ext uri="{FF2B5EF4-FFF2-40B4-BE49-F238E27FC236}">
                <a16:creationId xmlns:a16="http://schemas.microsoft.com/office/drawing/2014/main" id="{BF89D653-1FDA-4EED-BA1B-DEC2324619F2}"/>
              </a:ext>
            </a:extLst>
          </p:cNvPr>
          <p:cNvSpPr/>
          <p:nvPr/>
        </p:nvSpPr>
        <p:spPr>
          <a:xfrm>
            <a:off x="4127788" y="4276581"/>
            <a:ext cx="3938899" cy="523220"/>
          </a:xfrm>
          <a:prstGeom prst="rect">
            <a:avLst/>
          </a:prstGeom>
        </p:spPr>
        <p:txBody>
          <a:bodyPr wrap="none">
            <a:spAutoFit/>
          </a:bodyPr>
          <a:lstStyle/>
          <a:p>
            <a:r>
              <a:rPr lang="en-US" sz="2800" b="1" kern="0" dirty="0">
                <a:ea typeface="Arial Unicode MS" pitchFamily="34" charset="-128"/>
                <a:cs typeface="Arial Unicode MS" pitchFamily="34" charset="-128"/>
              </a:rPr>
              <a:t>What is this used for?</a:t>
            </a:r>
            <a:endParaRPr lang="en-US" sz="2800" b="1" dirty="0"/>
          </a:p>
        </p:txBody>
      </p:sp>
      <p:sp>
        <p:nvSpPr>
          <p:cNvPr id="12" name="Rectangle 11">
            <a:extLst>
              <a:ext uri="{FF2B5EF4-FFF2-40B4-BE49-F238E27FC236}">
                <a16:creationId xmlns:a16="http://schemas.microsoft.com/office/drawing/2014/main" id="{7E240866-5186-427B-8538-1209B7B0C812}"/>
              </a:ext>
            </a:extLst>
          </p:cNvPr>
          <p:cNvSpPr/>
          <p:nvPr/>
        </p:nvSpPr>
        <p:spPr>
          <a:xfrm rot="20397642">
            <a:off x="336249" y="4260837"/>
            <a:ext cx="2274982"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sz="1800" dirty="0">
                <a:highlight>
                  <a:srgbClr val="FFFF00"/>
                </a:highlight>
              </a:rPr>
              <a:t>Number is WRONG!</a:t>
            </a:r>
          </a:p>
        </p:txBody>
      </p:sp>
      <p:sp>
        <p:nvSpPr>
          <p:cNvPr id="13" name="Oval 12">
            <a:extLst>
              <a:ext uri="{FF2B5EF4-FFF2-40B4-BE49-F238E27FC236}">
                <a16:creationId xmlns:a16="http://schemas.microsoft.com/office/drawing/2014/main" id="{F1369B1F-DA08-4055-B806-EA1DEEA4437E}"/>
              </a:ext>
            </a:extLst>
          </p:cNvPr>
          <p:cNvSpPr/>
          <p:nvPr/>
        </p:nvSpPr>
        <p:spPr bwMode="gray">
          <a:xfrm>
            <a:off x="8511702" y="4250987"/>
            <a:ext cx="943583" cy="287204"/>
          </a:xfrm>
          <a:prstGeom prst="ellipse">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F02EB39B-134F-4E30-9739-173709BEABEB}"/>
              </a:ext>
            </a:extLst>
          </p:cNvPr>
          <p:cNvSpPr txBox="1"/>
          <p:nvPr/>
        </p:nvSpPr>
        <p:spPr>
          <a:xfrm>
            <a:off x="5129826" y="2287651"/>
            <a:ext cx="1487587"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Good looking..</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BUT….</a:t>
            </a:r>
          </a:p>
        </p:txBody>
      </p:sp>
    </p:spTree>
    <p:extLst>
      <p:ext uri="{BB962C8B-B14F-4D97-AF65-F5344CB8AC3E}">
        <p14:creationId xmlns:p14="http://schemas.microsoft.com/office/powerpoint/2010/main" val="1729425866"/>
      </p:ext>
    </p:extLst>
  </p:cSld>
  <p:clrMapOvr>
    <a:masterClrMapping/>
  </p:clrMapOvr>
</p:sld>
</file>

<file path=ppt/theme/theme1.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_and_white.potx" id="{685D9224-93D8-40E8-B3C6-F3C909E47EF9}" vid="{641E2912-F194-46E3-9179-4EC53E6650A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3483</TotalTime>
  <Words>855</Words>
  <Application>Microsoft Office PowerPoint</Application>
  <PresentationFormat>Custom</PresentationFormat>
  <Paragraphs>128</Paragraphs>
  <Slides>29</Slides>
  <Notes>23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 Unicode MS</vt:lpstr>
      <vt:lpstr>Arial</vt:lpstr>
      <vt:lpstr>Courier New</vt:lpstr>
      <vt:lpstr>Symbol</vt:lpstr>
      <vt:lpstr>wingdings</vt:lpstr>
      <vt:lpstr>wingdings</vt:lpstr>
      <vt:lpstr>SAP_2017_16x9_black and white</vt:lpstr>
      <vt:lpstr>PowerPoint Presentation</vt:lpstr>
      <vt:lpstr>Agenda</vt:lpstr>
      <vt:lpstr>Market Demand</vt:lpstr>
      <vt:lpstr>Why create?</vt:lpstr>
      <vt:lpstr>PowerPoint Presentation</vt:lpstr>
      <vt:lpstr>Why create?</vt:lpstr>
      <vt:lpstr>There are some…</vt:lpstr>
      <vt:lpstr>There are some…</vt:lpstr>
      <vt:lpstr>There are some…</vt:lpstr>
      <vt:lpstr>There are some…</vt:lpstr>
      <vt:lpstr>There are some…</vt:lpstr>
      <vt:lpstr>PowerPoint Presentation</vt:lpstr>
      <vt:lpstr>Thinking…</vt:lpstr>
      <vt:lpstr>Design Core</vt:lpstr>
      <vt:lpstr>PowerPoint Presentation</vt:lpstr>
      <vt:lpstr>PowerPoint Presentation</vt:lpstr>
      <vt:lpstr>So it comes…</vt:lpstr>
      <vt:lpstr>PowerPoint Presentation</vt:lpstr>
      <vt:lpstr>PowerPoint Presentation</vt:lpstr>
      <vt:lpstr>PowerPoint Presentation</vt:lpstr>
      <vt:lpstr>PowerPoint Presentation</vt:lpstr>
      <vt:lpstr>PowerPoint Presentation</vt:lpstr>
      <vt:lpstr>Demo powered by HANA Cloud.</vt:lpstr>
      <vt:lpstr>PowerPoint Presentation</vt:lpstr>
      <vt:lpstr>Benefits &amp; Evolution</vt:lpstr>
      <vt:lpstr>PowerPoint Presentation</vt:lpstr>
      <vt:lpstr>Q &amp; A Any Suggestions?</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 and white</cp:keywords>
  <cp:lastModifiedBy>Qian, Allen</cp:lastModifiedBy>
  <cp:revision>389</cp:revision>
  <dcterms:created xsi:type="dcterms:W3CDTF">2015-10-14T11:21:43Z</dcterms:created>
  <dcterms:modified xsi:type="dcterms:W3CDTF">2017-10-17T23:21:01Z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