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1" r:id="rId25"/>
    <p:sldId id="292" r:id="rId26"/>
    <p:sldId id="293" r:id="rId27"/>
    <p:sldId id="294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WLXJOjfDJAb1g3HJExZbQVrss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C43368-B5D1-422D-AAB7-16CB09153658}">
  <a:tblStyle styleId="{3EC43368-B5D1-422D-AAB7-16CB0915365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F2E8"/>
          </a:solidFill>
        </a:fill>
      </a:tcStyle>
    </a:wholeTbl>
    <a:band1H>
      <a:tcTxStyle/>
      <a:tcStyle>
        <a:tcBdr/>
        <a:fill>
          <a:solidFill>
            <a:srgbClr val="FDE3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E3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DAA939-C5F3-4186-A882-69C29C270D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8a01d0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8a01d0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28a01d08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6" descr="C:\Users\Devarajan.Sankaran\Documents\pptpresentation_\PPT Opt_2_Page_1.jpg"/>
          <p:cNvPicPr preferRelativeResize="0"/>
          <p:nvPr/>
        </p:nvPicPr>
        <p:blipFill rotWithShape="1">
          <a:blip r:embed="rId2">
            <a:alphaModFix/>
          </a:blip>
          <a:srcRect l="33290" t="20127" r="33354" b="39937"/>
          <a:stretch/>
        </p:blipFill>
        <p:spPr>
          <a:xfrm>
            <a:off x="3151964" y="1320802"/>
            <a:ext cx="2716180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6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/>
          <p:nvPr/>
        </p:nvSpPr>
        <p:spPr>
          <a:xfrm>
            <a:off x="7884368" y="551723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6"/>
          <p:cNvSpPr/>
          <p:nvPr/>
        </p:nvSpPr>
        <p:spPr>
          <a:xfrm>
            <a:off x="-94006" y="1644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use / Screen Saver">
  <p:cSld name="Pause / Screen Sav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/>
          <p:nvPr/>
        </p:nvSpPr>
        <p:spPr>
          <a:xfrm>
            <a:off x="7884368" y="551723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45"/>
          <p:cNvSpPr/>
          <p:nvPr/>
        </p:nvSpPr>
        <p:spPr>
          <a:xfrm>
            <a:off x="-80054" y="0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45" descr="C:\Users\Devarajan.Sankaran\Documents\pptpresentation_\PPT Opt_2_Page_1.jpg"/>
          <p:cNvPicPr preferRelativeResize="0"/>
          <p:nvPr/>
        </p:nvPicPr>
        <p:blipFill rotWithShape="1">
          <a:blip r:embed="rId2">
            <a:alphaModFix/>
          </a:blip>
          <a:srcRect l="33290" t="20127" r="33354" b="39937"/>
          <a:stretch/>
        </p:blipFill>
        <p:spPr>
          <a:xfrm>
            <a:off x="3151964" y="1320802"/>
            <a:ext cx="2716180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5"/>
          <p:cNvSpPr/>
          <p:nvPr/>
        </p:nvSpPr>
        <p:spPr>
          <a:xfrm>
            <a:off x="2915816" y="1080120"/>
            <a:ext cx="3096344" cy="2772456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/>
          <p:nvPr/>
        </p:nvSpPr>
        <p:spPr>
          <a:xfrm>
            <a:off x="-94006" y="0"/>
            <a:ext cx="1224136" cy="10527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" name="Google Shape;2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5390" y="3042615"/>
            <a:ext cx="2255777" cy="45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peaker Nam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9" descr="C:\Users\Devarajan.Sankaran\Documents\pptpresentation_\PPT Opt_2_Page_1.jpg"/>
          <p:cNvPicPr preferRelativeResize="0"/>
          <p:nvPr/>
        </p:nvPicPr>
        <p:blipFill rotWithShape="1">
          <a:blip r:embed="rId2">
            <a:alphaModFix/>
          </a:blip>
          <a:srcRect l="33290" t="20127" r="33354" b="39937"/>
          <a:stretch/>
        </p:blipFill>
        <p:spPr>
          <a:xfrm>
            <a:off x="3151964" y="1320802"/>
            <a:ext cx="2716180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9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subTitle" idx="1"/>
          </p:nvPr>
        </p:nvSpPr>
        <p:spPr>
          <a:xfrm>
            <a:off x="1452714" y="4652931"/>
            <a:ext cx="6400800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9"/>
          <p:cNvSpPr/>
          <p:nvPr/>
        </p:nvSpPr>
        <p:spPr>
          <a:xfrm>
            <a:off x="7884368" y="551723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39"/>
          <p:cNvSpPr/>
          <p:nvPr/>
        </p:nvSpPr>
        <p:spPr>
          <a:xfrm>
            <a:off x="-94006" y="0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>
            <a:spLocks noGrp="1"/>
          </p:cNvSpPr>
          <p:nvPr>
            <p:ph type="ctrTitle"/>
          </p:nvPr>
        </p:nvSpPr>
        <p:spPr>
          <a:xfrm>
            <a:off x="683568" y="3212976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ubTitle" idx="1"/>
          </p:nvPr>
        </p:nvSpPr>
        <p:spPr>
          <a:xfrm>
            <a:off x="683568" y="2420888"/>
            <a:ext cx="6400800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/>
          <p:nvPr/>
        </p:nvSpPr>
        <p:spPr>
          <a:xfrm>
            <a:off x="-94006" y="14472"/>
            <a:ext cx="1224136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4038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648200" y="1196752"/>
            <a:ext cx="4038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92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 descr="C:\Users\Devarajan.Sankaran\Documents\pptpresentation_\PPT Opt_2_Page_2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91644" y="0"/>
            <a:ext cx="92356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 b="1" i="0" u="none" strike="noStrike" cap="none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</a:pPr>
            <a:r>
              <a:rPr lang="en-US" dirty="0"/>
              <a:t>Mobile </a:t>
            </a:r>
            <a:r>
              <a:rPr lang="en-US" dirty="0" smtClean="0"/>
              <a:t>&amp; Web App Development</a:t>
            </a:r>
            <a:br>
              <a:rPr lang="en-US" dirty="0" smtClean="0"/>
            </a:br>
            <a:r>
              <a:rPr lang="en-US" dirty="0" smtClean="0"/>
              <a:t>Project Elixir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Version </a:t>
            </a:r>
            <a:r>
              <a:rPr lang="en-US" sz="1100" dirty="0" smtClean="0"/>
              <a:t>1.2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Modified 1</a:t>
            </a:r>
            <a:r>
              <a:rPr lang="en-US" sz="1100" baseline="30000" dirty="0"/>
              <a:t>st</a:t>
            </a:r>
            <a:r>
              <a:rPr lang="en-US" sz="1100" dirty="0"/>
              <a:t> </a:t>
            </a:r>
            <a:r>
              <a:rPr lang="en-US" sz="1100" dirty="0" smtClean="0"/>
              <a:t>April, </a:t>
            </a:r>
            <a:r>
              <a:rPr lang="en-US" sz="1100" dirty="0"/>
              <a:t>2020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Feature List – Spoken English</a:t>
            </a:r>
            <a:endParaRPr/>
          </a:p>
        </p:txBody>
      </p:sp>
      <p:graphicFrame>
        <p:nvGraphicFramePr>
          <p:cNvPr id="128" name="Google Shape;128;p10"/>
          <p:cNvGraphicFramePr/>
          <p:nvPr/>
        </p:nvGraphicFramePr>
        <p:xfrm>
          <a:off x="0" y="980728"/>
          <a:ext cx="8892475" cy="125987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7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Sl.No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Possible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Phase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Teacher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Able to pick questions set for each level for the session and start the session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About Questions  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Questions will be </a:t>
            </a:r>
            <a:r>
              <a:rPr lang="en-US" dirty="0" smtClean="0"/>
              <a:t>for a Program -&gt; Module -&gt; Level</a:t>
            </a:r>
            <a:endParaRPr dirty="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dirty="0" smtClean="0"/>
              <a:t>Spoken English -&gt; Words -&gt; Level0 </a:t>
            </a:r>
            <a:r>
              <a:rPr lang="en-US" dirty="0"/>
              <a:t>-&gt; </a:t>
            </a:r>
            <a:r>
              <a:rPr lang="en-US" dirty="0" smtClean="0"/>
              <a:t>Questions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To </a:t>
            </a:r>
            <a:r>
              <a:rPr lang="en-US" dirty="0"/>
              <a:t>move to next level each student should finish all steps in each level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Score assessment will be done for each level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Question types (Spoken English)</a:t>
            </a:r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Match the sentence and make single sentence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Identify image and write the word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Unscramble &amp; Scramble 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Identify parts of speech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Identify tenses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Fill in the blanks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Listen and talk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Speak words/sentences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Riddles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Cross words</a:t>
            </a:r>
            <a:endParaRPr/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Feasibility Evaluation</a:t>
            </a:r>
            <a:endParaRPr/>
          </a:p>
        </p:txBody>
      </p:sp>
      <p:graphicFrame>
        <p:nvGraphicFramePr>
          <p:cNvPr id="146" name="Google Shape;146;p13"/>
          <p:cNvGraphicFramePr/>
          <p:nvPr/>
        </p:nvGraphicFramePr>
        <p:xfrm>
          <a:off x="457200" y="1151632"/>
          <a:ext cx="8229600" cy="5264065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188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Task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What to evaluate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Feasible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If feasible –How to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Listen and answer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Need to check for system that can listen to answers and compare with what is in system (assumption: Not all students will pronounce correctly or miss minor grammatical words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Fill in the blanks- Add words that will make the sentence right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There can be possibility that more than one answer can be correct, can the system evaluate the sentence based on English dictionary 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Speak words and sentences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Are there apps that listen and validate the sentence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Riddles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Possible to have riddles what does it take to set this up?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450420" y="894730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Requirements document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Features list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Review Feature list and define “Possibility” </a:t>
            </a:r>
            <a:endParaRPr sz="2170"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Site map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Mock-ups to be created </a:t>
            </a:r>
            <a:endParaRPr sz="2170" b="1"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High level architecture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rgbClr val="92D050"/>
              </a:buClr>
              <a:buSzPts val="2015"/>
              <a:buChar char="–"/>
            </a:pPr>
            <a:r>
              <a:rPr lang="en-US" sz="2015" dirty="0">
                <a:solidFill>
                  <a:srgbClr val="92D050"/>
                </a:solidFill>
              </a:rPr>
              <a:t>Technology &amp; Platform &amp; Architecture to be defined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Design document</a:t>
            </a:r>
            <a:endParaRPr sz="2170"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92D050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DB design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rgbClr val="92D050"/>
              </a:buClr>
              <a:buSzPts val="2015"/>
              <a:buChar char="–"/>
            </a:pPr>
            <a:r>
              <a:rPr lang="en-US" sz="2015" dirty="0">
                <a:solidFill>
                  <a:srgbClr val="92D050"/>
                </a:solidFill>
              </a:rPr>
              <a:t>Choose Database </a:t>
            </a:r>
            <a:endParaRPr sz="2015"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Environment set up</a:t>
            </a:r>
            <a:endParaRPr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>
                <a:solidFill>
                  <a:srgbClr val="92D050"/>
                </a:solidFill>
              </a:rPr>
              <a:t>UX</a:t>
            </a:r>
            <a:endParaRPr sz="2170" dirty="0">
              <a:solidFill>
                <a:srgbClr val="92D05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/>
              <a:t>Evaluate / research other Mobile Apps that enable learning.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/>
              <a:t>Development. “Agile”. Faster Release cycles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Next Steps in Software Development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323528" y="980728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Web Development of the Admin Module (Details mentioned in the subsequent slides)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2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Web Development of the Student Module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3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Mobile Development of the Student Module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4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Reporting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Phase 5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Enhancements and Change Requests to all the above</a:t>
            </a:r>
            <a:endParaRPr sz="240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685800" y="4005064"/>
            <a:ext cx="7772400" cy="6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</a:pPr>
            <a:r>
              <a:rPr lang="en-US"/>
              <a:t>Phase 1 - Admin Module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Admin - Initial Page (after Login)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3284240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098114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457200" y="3611034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284240" y="3611033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Reports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6098114" y="3611033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FAQs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07504" y="980728"/>
            <a:ext cx="8784976" cy="4464496"/>
          </a:xfrm>
          <a:prstGeom prst="rect">
            <a:avLst/>
          </a:prstGeom>
          <a:noFill/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457200" y="1124744"/>
            <a:ext cx="7977423" cy="7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Futures Skill Development App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0622" y="2185855"/>
            <a:ext cx="767721" cy="76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035" y="3626100"/>
            <a:ext cx="722455" cy="80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4248" y="3796798"/>
            <a:ext cx="744447" cy="49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470366" y="2170776"/>
            <a:ext cx="2336509" cy="1349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86462" y="3683343"/>
            <a:ext cx="549233" cy="75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75894" y="2226200"/>
            <a:ext cx="899120" cy="8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5936" y="2185855"/>
            <a:ext cx="808497" cy="808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561850" y="57012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Need to have an option to add - </a:t>
            </a: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Programs, Module and Facilitators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Admin User – Site Map</a:t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894730"/>
            <a:ext cx="6724650" cy="57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5150400" y="1371600"/>
            <a:ext cx="3536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Need to have an option to add - </a:t>
            </a: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Programs, Module and Facilitators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Student - Initial Page (after Login)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3284240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6098114" y="2132856"/>
            <a:ext cx="2336509" cy="1402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107504" y="980728"/>
            <a:ext cx="8784976" cy="2808312"/>
          </a:xfrm>
          <a:prstGeom prst="rect">
            <a:avLst/>
          </a:prstGeom>
          <a:noFill/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457200" y="1124744"/>
            <a:ext cx="7977423" cy="7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Futures Skill Development App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470366" y="2170776"/>
            <a:ext cx="2336509" cy="1349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484502" y="4042984"/>
            <a:ext cx="2336509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Will be a static page that will detail the concepts based on the Topic / Level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3267607" y="4005064"/>
            <a:ext cx="2336509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Will be a static page that will provide examples based on the Topic / Level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6098113" y="4077913"/>
            <a:ext cx="2336509" cy="181588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-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will be a dynamic page and questions will be shown based on the Topic / Level 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6590" y="2181891"/>
            <a:ext cx="999554" cy="99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5313" y="2181891"/>
            <a:ext cx="1664469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584" y="2181891"/>
            <a:ext cx="1728192" cy="86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dirty="0"/>
              <a:t>Why Mobile </a:t>
            </a:r>
            <a:r>
              <a:rPr lang="en-US" dirty="0" smtClean="0"/>
              <a:t>&amp; Web App </a:t>
            </a:r>
            <a:r>
              <a:rPr lang="en-US" dirty="0"/>
              <a:t>Development</a:t>
            </a:r>
            <a:endParaRPr dirty="0"/>
          </a:p>
        </p:txBody>
      </p:sp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An initiative that would enable the youth to use technology in their learning process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 tool to bring in “Gamification” into the learning process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 tool to have some quantitative view of the progress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 Mobile </a:t>
            </a:r>
            <a:r>
              <a:rPr lang="en-US" sz="2400" dirty="0" smtClean="0"/>
              <a:t>and Web App </a:t>
            </a:r>
            <a:r>
              <a:rPr lang="en-US" sz="2400" dirty="0"/>
              <a:t>is expected to be a complimentary tool and it is intended to be used along with the sessions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28a01d08c_0_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User Functionality</a:t>
            </a:r>
            <a:endParaRPr dirty="0"/>
          </a:p>
        </p:txBody>
      </p:sp>
      <p:graphicFrame>
        <p:nvGraphicFramePr>
          <p:cNvPr id="213" name="Google Shape;213;g728a01d08c_0_5"/>
          <p:cNvGraphicFramePr/>
          <p:nvPr>
            <p:extLst>
              <p:ext uri="{D42A27DB-BD31-4B8C-83A1-F6EECF244321}">
                <p14:modId xmlns:p14="http://schemas.microsoft.com/office/powerpoint/2010/main" val="1729297975"/>
              </p:ext>
            </p:extLst>
          </p:nvPr>
        </p:nvGraphicFramePr>
        <p:xfrm>
          <a:off x="76200" y="786825"/>
          <a:ext cx="8902150" cy="5226930"/>
        </p:xfrm>
        <a:graphic>
          <a:graphicData uri="http://schemas.openxmlformats.org/drawingml/2006/table">
            <a:tbl>
              <a:tblPr>
                <a:noFill/>
                <a:tableStyleId>{B0DAA939-C5F3-4186-A882-69C29C270DF9}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6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Sl.No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Functionality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Description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Operations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Owner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Password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Create / Change Password for Facilitators and Students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 dirty="0" smtClean="0"/>
                        <a:t>C/U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Pragya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Program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These are the various Programs of Creating Futures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Tejaswi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Modules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For every Program, we will have multiple Modules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Tejaswi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Facilitators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These are the Volunteers of Creating Futures 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Pragya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Batch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These are sessions that we conduct for a school / college / Community / Institute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Ahaan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Students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Master Data of all the students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Ahaan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6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Question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List of all Questions (currently, we have only one type of question. Questions with 4 options)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587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None/>
                      </a:pPr>
                      <a:r>
                        <a:rPr lang="en-US" sz="1100" dirty="0" smtClean="0"/>
                        <a:t>C/R/U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Abhishek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Reports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To be done later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Home Page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List of Programs, Modules and Facilitators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View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Abhishek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10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Partners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List of all our Partners (NGOs / Schools</a:t>
                      </a:r>
                      <a:r>
                        <a:rPr lang="en-US" sz="1100" baseline="0" dirty="0" smtClean="0"/>
                        <a:t> / Colleges, etc.)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C/R/U</a:t>
                      </a:r>
                      <a:endParaRPr lang="en-US" sz="110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76053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11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Students – Mass Upload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Mass upload of Student</a:t>
                      </a:r>
                      <a:r>
                        <a:rPr lang="en-US" sz="1100" baseline="0" dirty="0" smtClean="0"/>
                        <a:t> details from Excel Sheet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Upload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58975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12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Students – Download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Export to Excel</a:t>
                      </a:r>
                      <a:r>
                        <a:rPr lang="en-US" sz="1100" baseline="0" dirty="0" smtClean="0"/>
                        <a:t> Sheet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Download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2741574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26036" y="48161"/>
            <a:ext cx="667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sz="1100" dirty="0" smtClean="0"/>
              <a:t>reate</a:t>
            </a:r>
          </a:p>
          <a:p>
            <a:r>
              <a:rPr lang="en-US" b="1" dirty="0" smtClean="0"/>
              <a:t>R</a:t>
            </a:r>
            <a:r>
              <a:rPr lang="en-US" sz="1100" dirty="0" smtClean="0"/>
              <a:t>ead</a:t>
            </a:r>
          </a:p>
          <a:p>
            <a:r>
              <a:rPr lang="en-US" b="1" dirty="0" smtClean="0"/>
              <a:t>U</a:t>
            </a:r>
            <a:r>
              <a:rPr lang="en-US" sz="1100" dirty="0" smtClean="0"/>
              <a:t>pdate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Student User – Site Map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412776"/>
            <a:ext cx="69627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Login Screen</a:t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2" y="1124744"/>
            <a:ext cx="42195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2098576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Initial Screen</a:t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096" y="4706"/>
            <a:ext cx="6761050" cy="6547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6279625" y="1592350"/>
            <a:ext cx="271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Programs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 This is a master list with all the Programs of Creating Futures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6184150" y="2849859"/>
            <a:ext cx="27183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Modules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 For each Program, there will be Multiple Modules. Example, for the Program E2E, we will have the Modules as “Resume Writing”, “Interview Skill”, etc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6279625" y="4886134"/>
            <a:ext cx="27183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Facilitators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 This is a master data of all Volunteers / Facilittars.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Program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1756486143"/>
              </p:ext>
            </p:extLst>
          </p:nvPr>
        </p:nvGraphicFramePr>
        <p:xfrm>
          <a:off x="556967" y="2595383"/>
          <a:ext cx="4536500" cy="145712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Program  </a:t>
                      </a:r>
                      <a:r>
                        <a:rPr lang="en-US" sz="1000" dirty="0"/>
                        <a:t>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Program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Pre-requisites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825217" y="438144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439654" y="438144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209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Modules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2792102450"/>
              </p:ext>
            </p:extLst>
          </p:nvPr>
        </p:nvGraphicFramePr>
        <p:xfrm>
          <a:off x="556967" y="2595383"/>
          <a:ext cx="4536500" cy="75607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Program 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&lt;Program</a:t>
                      </a:r>
                      <a:r>
                        <a:rPr lang="en-US" sz="1000" baseline="0" dirty="0" smtClean="0"/>
                        <a:t> Dropdown&gt;</a:t>
                      </a:r>
                      <a:endParaRPr sz="1000" dirty="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Module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Module Description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825217" y="5635803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439654" y="5635803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22992"/>
              </p:ext>
            </p:extLst>
          </p:nvPr>
        </p:nvGraphicFramePr>
        <p:xfrm>
          <a:off x="556967" y="3760306"/>
          <a:ext cx="6096000" cy="1112520"/>
        </p:xfrm>
        <a:graphic>
          <a:graphicData uri="http://schemas.openxmlformats.org/drawingml/2006/table">
            <a:tbl>
              <a:tblPr firstRow="1" bandRow="1">
                <a:tableStyleId>{3EC43368-B5D1-422D-AAB7-16CB09153658}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737256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7509984"/>
                    </a:ext>
                  </a:extLst>
                </a:gridCol>
                <a:gridCol w="1852863">
                  <a:extLst>
                    <a:ext uri="{9D8B030D-6E8A-4147-A177-3AD203B41FA5}">
                      <a16:colId xmlns:a16="http://schemas.microsoft.com/office/drawing/2014/main" val="580505607"/>
                    </a:ext>
                  </a:extLst>
                </a:gridCol>
                <a:gridCol w="1195137">
                  <a:extLst>
                    <a:ext uri="{9D8B030D-6E8A-4147-A177-3AD203B41FA5}">
                      <a16:colId xmlns:a16="http://schemas.microsoft.com/office/drawing/2014/main" val="79575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7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41989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582653" y="4129007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+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6035841" y="4129006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-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5614490" y="4497706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+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6067678" y="4497705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-</a:t>
            </a:r>
            <a:endParaRPr lang="en-IN" b="1" dirty="0"/>
          </a:p>
        </p:txBody>
      </p:sp>
      <p:sp>
        <p:nvSpPr>
          <p:cNvPr id="12" name="Oval 11"/>
          <p:cNvSpPr/>
          <p:nvPr/>
        </p:nvSpPr>
        <p:spPr>
          <a:xfrm>
            <a:off x="5205416" y="3021467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+</a:t>
            </a:r>
            <a:endParaRPr lang="en-IN" b="1" dirty="0"/>
          </a:p>
        </p:txBody>
      </p:sp>
      <p:sp>
        <p:nvSpPr>
          <p:cNvPr id="13" name="Oval 12"/>
          <p:cNvSpPr/>
          <p:nvPr/>
        </p:nvSpPr>
        <p:spPr>
          <a:xfrm>
            <a:off x="5658604" y="3021466"/>
            <a:ext cx="409074" cy="372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-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91135" y="3760306"/>
            <a:ext cx="1624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program can have multiple levels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54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Facilitators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70666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1296015729"/>
              </p:ext>
            </p:extLst>
          </p:nvPr>
        </p:nvGraphicFramePr>
        <p:xfrm>
          <a:off x="556967" y="2294591"/>
          <a:ext cx="4536500" cy="35283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Facilitator  </a:t>
                      </a:r>
                      <a:r>
                        <a:rPr lang="en-US" sz="1000" dirty="0"/>
                        <a:t>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First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Secon</a:t>
                      </a:r>
                      <a:r>
                        <a:rPr lang="en-US" sz="1000" baseline="0" dirty="0" smtClean="0"/>
                        <a:t>d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Email 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Date of Birth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25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Mobile Number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45482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Occupation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2138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Address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8565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Languages</a:t>
                      </a:r>
                      <a:r>
                        <a:rPr lang="en-US" sz="1000" baseline="0" dirty="0" smtClean="0"/>
                        <a:t> Known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13469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Enrolment</a:t>
                      </a:r>
                      <a:r>
                        <a:rPr lang="en-US" sz="1000" baseline="0" dirty="0" smtClean="0"/>
                        <a:t> Date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4299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Specific Interest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0846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Status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dirty="0" smtClean="0"/>
                        <a:t>&lt;Dropdown&gt;</a:t>
                      </a: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1619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Password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dirty="0" smtClean="0"/>
                        <a:t>This</a:t>
                      </a:r>
                      <a:r>
                        <a:rPr lang="en-US" sz="1000" baseline="0" dirty="0" smtClean="0"/>
                        <a:t> will be a default Value</a:t>
                      </a: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28886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Admin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  <a:tabLst/>
                        <a:defRPr/>
                      </a:pPr>
                      <a:r>
                        <a:rPr lang="en-US" sz="1000" dirty="0" smtClean="0"/>
                        <a:t>This</a:t>
                      </a:r>
                      <a:r>
                        <a:rPr lang="en-US" sz="1000" baseline="0" dirty="0" smtClean="0"/>
                        <a:t> will be a default Value – “N”</a:t>
                      </a:r>
                      <a:endParaRPr lang="en-US" sz="1000" dirty="0" smtClean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43479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560522" y="602977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174959" y="6029772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26007"/>
              </p:ext>
            </p:extLst>
          </p:nvPr>
        </p:nvGraphicFramePr>
        <p:xfrm>
          <a:off x="5197641" y="2314577"/>
          <a:ext cx="3801978" cy="885826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508723">
                  <a:extLst>
                    <a:ext uri="{9D8B030D-6E8A-4147-A177-3AD203B41FA5}">
                      <a16:colId xmlns:a16="http://schemas.microsoft.com/office/drawing/2014/main" val="1223693259"/>
                    </a:ext>
                  </a:extLst>
                </a:gridCol>
                <a:gridCol w="2293255">
                  <a:extLst>
                    <a:ext uri="{9D8B030D-6E8A-4147-A177-3AD203B41FA5}">
                      <a16:colId xmlns:a16="http://schemas.microsoft.com/office/drawing/2014/main" val="333824833"/>
                    </a:ext>
                  </a:extLst>
                </a:gridCol>
              </a:tblGrid>
              <a:tr h="8858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54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29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Mock-Ups: Admin – Add </a:t>
            </a:r>
            <a:r>
              <a:rPr lang="en-US" dirty="0" smtClean="0"/>
              <a:t>Center</a:t>
            </a:r>
            <a:endParaRPr lang="en-IN" dirty="0"/>
          </a:p>
        </p:txBody>
      </p:sp>
      <p:pic>
        <p:nvPicPr>
          <p:cNvPr id="4" name="Google Shape;25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51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53;p25"/>
          <p:cNvGraphicFramePr/>
          <p:nvPr>
            <p:extLst>
              <p:ext uri="{D42A27DB-BD31-4B8C-83A1-F6EECF244321}">
                <p14:modId xmlns:p14="http://schemas.microsoft.com/office/powerpoint/2010/main" val="3880850522"/>
              </p:ext>
            </p:extLst>
          </p:nvPr>
        </p:nvGraphicFramePr>
        <p:xfrm>
          <a:off x="556967" y="2595383"/>
          <a:ext cx="4536500" cy="246522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Center  </a:t>
                      </a:r>
                      <a:r>
                        <a:rPr lang="en-US" sz="1000" dirty="0"/>
                        <a:t>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Center Name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Address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Contact Person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325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Mobile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8985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Email Id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2121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Center </a:t>
                      </a:r>
                      <a:r>
                        <a:rPr lang="en-US" sz="1000" dirty="0" err="1" smtClean="0"/>
                        <a:t>Typs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dirty="0" smtClean="0"/>
                        <a:t>&lt;Drop Down&gt;</a:t>
                      </a: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11687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255;p25">
            <a:hlinkClick r:id="rId3" action="ppaction://hlinksldjump"/>
          </p:cNvPr>
          <p:cNvSpPr/>
          <p:nvPr/>
        </p:nvSpPr>
        <p:spPr>
          <a:xfrm>
            <a:off x="2825217" y="5548507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56;p25">
            <a:hlinkClick r:id="rId3" action="ppaction://hlinksldjump"/>
          </p:cNvPr>
          <p:cNvSpPr/>
          <p:nvPr/>
        </p:nvSpPr>
        <p:spPr>
          <a:xfrm>
            <a:off x="1439654" y="5548507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8883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8525" y="404664"/>
            <a:ext cx="5705475" cy="59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/>
        </p:nvSpPr>
        <p:spPr>
          <a:xfrm>
            <a:off x="477483" y="1880828"/>
            <a:ext cx="2098576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sz="3000" b="1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Mock-Ups: Admin – Password Management</a:t>
            </a:r>
            <a:endParaRPr sz="3000" b="1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Batch Management</a:t>
            </a:r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96752"/>
            <a:ext cx="7745459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611560" y="4941168"/>
            <a:ext cx="923651" cy="261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Batch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- Background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body" idx="1"/>
          </p:nvPr>
        </p:nvSpPr>
        <p:spPr>
          <a:xfrm>
            <a:off x="251520" y="1171569"/>
            <a:ext cx="8229600" cy="46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Creating Futures would like to use mobile </a:t>
            </a:r>
            <a:r>
              <a:rPr lang="en-US" sz="2400" dirty="0" smtClean="0"/>
              <a:t>and web technology </a:t>
            </a:r>
            <a:r>
              <a:rPr lang="en-US" sz="2400" dirty="0"/>
              <a:t>to support our programs. 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Therefore, this </a:t>
            </a:r>
            <a:r>
              <a:rPr lang="en-US" sz="2400" dirty="0" smtClean="0"/>
              <a:t>Web &amp; Mobile </a:t>
            </a:r>
            <a:r>
              <a:rPr lang="en-US" sz="2400" dirty="0"/>
              <a:t>app is expected to </a:t>
            </a:r>
            <a:r>
              <a:rPr lang="en-US" sz="2400" b="1" i="1" dirty="0"/>
              <a:t>compliment</a:t>
            </a:r>
            <a:r>
              <a:rPr lang="en-US" sz="2400" dirty="0"/>
              <a:t> us in the training programs that we conduct.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This app will not be a standalone training module, but will be used along the programs we conduct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We will start the development of this App with 2 modules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Aptitude Test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Spoken English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 dirty="0"/>
              <a:t>Mock-Ups: Admin – Add Batch</a:t>
            </a:r>
            <a:endParaRPr dirty="0"/>
          </a:p>
        </p:txBody>
      </p:sp>
      <p:graphicFrame>
        <p:nvGraphicFramePr>
          <p:cNvPr id="253" name="Google Shape;253;p25"/>
          <p:cNvGraphicFramePr/>
          <p:nvPr/>
        </p:nvGraphicFramePr>
        <p:xfrm>
          <a:off x="-36512" y="3064614"/>
          <a:ext cx="4536500" cy="25202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Program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&lt;</a:t>
                      </a:r>
                      <a:r>
                        <a:rPr lang="en-US" sz="1000" i="1"/>
                        <a:t>Program Dropdown</a:t>
                      </a:r>
                      <a:r>
                        <a:rPr lang="en-US" sz="1000"/>
                        <a:t>&gt;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Batch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Start Date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End Date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/>
                        <a:t>Lead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Partner Org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Contact Number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Email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Location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54" name="Google Shape;254;p25"/>
          <p:cNvGraphicFramePr/>
          <p:nvPr/>
        </p:nvGraphicFramePr>
        <p:xfrm>
          <a:off x="4522994" y="3312998"/>
          <a:ext cx="4536500" cy="128020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No. of Students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No. of Sessions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Status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Comments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5" name="Google Shape;255;p25">
            <a:hlinkClick r:id="rId3" action="ppaction://hlinksldjump"/>
          </p:cNvPr>
          <p:cNvSpPr/>
          <p:nvPr/>
        </p:nvSpPr>
        <p:spPr>
          <a:xfrm>
            <a:off x="3869331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5">
            <a:hlinkClick r:id="rId3" action="ppaction://hlinksldjump"/>
          </p:cNvPr>
          <p:cNvSpPr/>
          <p:nvPr/>
        </p:nvSpPr>
        <p:spPr>
          <a:xfrm>
            <a:off x="2483768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30" y="2510650"/>
            <a:ext cx="25812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2760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Student Management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1043608" y="5013176"/>
            <a:ext cx="1008609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Student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700808"/>
            <a:ext cx="60864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2195736" y="5013176"/>
            <a:ext cx="954107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 Upload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2196852"/>
            <a:ext cx="25146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Add Student</a:t>
            </a:r>
            <a:endParaRPr/>
          </a:p>
        </p:txBody>
      </p:sp>
      <p:graphicFrame>
        <p:nvGraphicFramePr>
          <p:cNvPr id="273" name="Google Shape;273;p27"/>
          <p:cNvGraphicFramePr/>
          <p:nvPr/>
        </p:nvGraphicFramePr>
        <p:xfrm>
          <a:off x="-36512" y="280894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Student 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First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Middle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Last Name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DOB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/>
                        <a:t>Address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Landline No.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Mobile No.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Email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Gender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4" name="Google Shape;274;p27"/>
          <p:cNvGraphicFramePr/>
          <p:nvPr/>
        </p:nvGraphicFramePr>
        <p:xfrm>
          <a:off x="4607496" y="381705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Enrollment Date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Occupation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School / College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Language Known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Comments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5" name="Google Shape;275;p27"/>
          <p:cNvGraphicFramePr/>
          <p:nvPr/>
        </p:nvGraphicFramePr>
        <p:xfrm>
          <a:off x="4607496" y="280894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Photo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" name="Google Shape;276;p27">
            <a:hlinkClick r:id="rId4" action="ppaction://hlinksldjump"/>
          </p:cNvPr>
          <p:cNvSpPr/>
          <p:nvPr/>
        </p:nvSpPr>
        <p:spPr>
          <a:xfrm>
            <a:off x="3869331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7">
            <a:hlinkClick r:id="rId4" action="ppaction://hlinksldjump"/>
          </p:cNvPr>
          <p:cNvSpPr/>
          <p:nvPr/>
        </p:nvSpPr>
        <p:spPr>
          <a:xfrm>
            <a:off x="2483768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7956376" y="3312998"/>
            <a:ext cx="1008112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Upload Picture</a:t>
            </a:r>
            <a:endParaRPr sz="10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8520" y="836243"/>
            <a:ext cx="7754784" cy="137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Type of Questions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Questions will be based on a Level and Topic.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The Topics for Spoken English are mentioned below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All Questions will be ‘Choosing from Options” (as part of Phase 1)</a:t>
            </a:r>
            <a:endParaRPr sz="238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Topics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Spell Check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Word Correction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Sentence Completion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Synonyms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Antonyms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Questions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Parts Of Speech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Plural Form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Active and Passive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Fill in the blanks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u="sng"/>
              <a:t>Wrong Word in a Sentence </a:t>
            </a:r>
            <a:endParaRPr/>
          </a:p>
          <a:p>
            <a:pPr marL="742950" lvl="1" indent="-145415" algn="l" rtl="0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Type of Questions - Examples</a:t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92" y="1916832"/>
            <a:ext cx="8761616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Manage Questions</a:t>
            </a:r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2" y="980728"/>
            <a:ext cx="856297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457200" y="5362501"/>
            <a:ext cx="1141659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Questions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1609328" y="5362501"/>
            <a:ext cx="954107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 Upload</a:t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Mock-Ups: Admin – Add Questions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976" y="894730"/>
            <a:ext cx="7754784" cy="1371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6" name="Google Shape;306;p31"/>
          <p:cNvGraphicFramePr/>
          <p:nvPr/>
        </p:nvGraphicFramePr>
        <p:xfrm>
          <a:off x="-36512" y="2808942"/>
          <a:ext cx="4536500" cy="2772275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Question  ID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rgbClr val="FBD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Program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Module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Level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Type of Question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/>
                        <a:t>Narrative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Question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1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2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3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Option 4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07" name="Google Shape;307;p31"/>
          <p:cNvGraphicFramePr/>
          <p:nvPr/>
        </p:nvGraphicFramePr>
        <p:xfrm>
          <a:off x="4607496" y="2808942"/>
          <a:ext cx="4536500" cy="1042450"/>
        </p:xfrm>
        <a:graphic>
          <a:graphicData uri="http://schemas.openxmlformats.org/drawingml/2006/table">
            <a:tbl>
              <a:tblPr bandRow="1">
                <a:noFill/>
                <a:tableStyleId>{3EC43368-B5D1-422D-AAB7-16CB09153658}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Answer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Image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Video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" name="Google Shape;308;p31">
            <a:hlinkClick r:id="rId4" action="ppaction://hlinksldjump"/>
          </p:cNvPr>
          <p:cNvSpPr/>
          <p:nvPr/>
        </p:nvSpPr>
        <p:spPr>
          <a:xfrm>
            <a:off x="3869331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31">
            <a:hlinkClick r:id="rId4" action="ppaction://hlinksldjump"/>
          </p:cNvPr>
          <p:cNvSpPr/>
          <p:nvPr/>
        </p:nvSpPr>
        <p:spPr>
          <a:xfrm>
            <a:off x="2483768" y="5661248"/>
            <a:ext cx="1224136" cy="360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Data Relations</a:t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3211447" y="963867"/>
            <a:ext cx="2363847" cy="72008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430204" y="2451150"/>
            <a:ext cx="1728192" cy="64807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2460181" y="2473164"/>
            <a:ext cx="194421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Facilitators</a:t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4706182" y="2473164"/>
            <a:ext cx="209806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Center  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6932107" y="2442472"/>
            <a:ext cx="194421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74848" y="3567274"/>
            <a:ext cx="1810544" cy="720080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Modules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02999" y="4683398"/>
            <a:ext cx="1810544" cy="720080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Levels</a:t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395436" y="5799522"/>
            <a:ext cx="1810544" cy="720080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  <a:endParaRPr/>
          </a:p>
        </p:txBody>
      </p:sp>
      <p:cxnSp>
        <p:nvCxnSpPr>
          <p:cNvPr id="323" name="Google Shape;323;p32"/>
          <p:cNvCxnSpPr>
            <a:stCxn id="315" idx="4"/>
            <a:endCxn id="317" idx="0"/>
          </p:cNvCxnSpPr>
          <p:nvPr/>
        </p:nvCxnSpPr>
        <p:spPr>
          <a:xfrm flipH="1">
            <a:off x="3432171" y="1683947"/>
            <a:ext cx="961200" cy="7893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4" name="Google Shape;324;p32"/>
          <p:cNvCxnSpPr>
            <a:stCxn id="315" idx="4"/>
            <a:endCxn id="318" idx="0"/>
          </p:cNvCxnSpPr>
          <p:nvPr/>
        </p:nvCxnSpPr>
        <p:spPr>
          <a:xfrm>
            <a:off x="4393371" y="1683947"/>
            <a:ext cx="1361700" cy="7893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5" name="Google Shape;325;p32"/>
          <p:cNvCxnSpPr>
            <a:stCxn id="315" idx="4"/>
            <a:endCxn id="319" idx="0"/>
          </p:cNvCxnSpPr>
          <p:nvPr/>
        </p:nvCxnSpPr>
        <p:spPr>
          <a:xfrm>
            <a:off x="4393371" y="1683947"/>
            <a:ext cx="3510900" cy="7584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6" name="Google Shape;326;p32"/>
          <p:cNvCxnSpPr>
            <a:stCxn id="315" idx="4"/>
            <a:endCxn id="316" idx="0"/>
          </p:cNvCxnSpPr>
          <p:nvPr/>
        </p:nvCxnSpPr>
        <p:spPr>
          <a:xfrm flipH="1">
            <a:off x="1294371" y="1683947"/>
            <a:ext cx="3099000" cy="7671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7" name="Google Shape;327;p32"/>
          <p:cNvCxnSpPr>
            <a:stCxn id="316" idx="4"/>
            <a:endCxn id="320" idx="0"/>
          </p:cNvCxnSpPr>
          <p:nvPr/>
        </p:nvCxnSpPr>
        <p:spPr>
          <a:xfrm flipH="1">
            <a:off x="1280200" y="3099222"/>
            <a:ext cx="14100" cy="4680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8" name="Google Shape;328;p32"/>
          <p:cNvCxnSpPr>
            <a:stCxn id="320" idx="4"/>
            <a:endCxn id="321" idx="0"/>
          </p:cNvCxnSpPr>
          <p:nvPr/>
        </p:nvCxnSpPr>
        <p:spPr>
          <a:xfrm>
            <a:off x="1280120" y="4287354"/>
            <a:ext cx="28200" cy="3960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9" name="Google Shape;329;p32"/>
          <p:cNvCxnSpPr>
            <a:stCxn id="321" idx="4"/>
            <a:endCxn id="322" idx="0"/>
          </p:cNvCxnSpPr>
          <p:nvPr/>
        </p:nvCxnSpPr>
        <p:spPr>
          <a:xfrm flipH="1">
            <a:off x="1300771" y="5403478"/>
            <a:ext cx="7500" cy="3960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32"/>
          <p:cNvSpPr txBox="1"/>
          <p:nvPr/>
        </p:nvSpPr>
        <p:spPr>
          <a:xfrm>
            <a:off x="2153816" y="3731529"/>
            <a:ext cx="44791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all programs should have modules</a:t>
            </a:r>
            <a:endParaRPr sz="18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102185" y="5057204"/>
            <a:ext cx="1944216" cy="648072"/>
          </a:xfrm>
          <a:prstGeom prst="ellipse">
            <a:avLst/>
          </a:prstGeom>
          <a:solidFill>
            <a:srgbClr val="00B0F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Master data 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4074755" y="5852771"/>
            <a:ext cx="1971646" cy="64807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78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using master data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3564835" y="4674106"/>
            <a:ext cx="1202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Legends 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DB Design</a:t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457200" y="1556792"/>
            <a:ext cx="343074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 Design Attached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Sheet 1 – has sample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Sheet 2 – Data attributes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40" name="Google Shape;340;p33"/>
          <p:cNvGraphicFramePr/>
          <p:nvPr/>
        </p:nvGraphicFramePr>
        <p:xfrm>
          <a:off x="4932040" y="1556792"/>
          <a:ext cx="1845197" cy="162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1845197" imgH="1627361" progId="Excel.Sheet.12">
                  <p:embed/>
                </p:oleObj>
              </mc:Choice>
              <mc:Fallback>
                <p:oleObj r:id="rId4" imgW="1845197" imgH="1627361" progId="Excel.Sheet.12">
                  <p:embed/>
                  <p:pic>
                    <p:nvPicPr>
                      <p:cNvPr id="340" name="Google Shape;340;p3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932040" y="1556792"/>
                        <a:ext cx="1845197" cy="1627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– Aptitude Test</a:t>
            </a:r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For aptitude test, </a:t>
            </a:r>
            <a:endParaRPr sz="2590"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the students would log in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They would get a random number of questions. 20 questions. </a:t>
            </a:r>
            <a:endParaRPr sz="2405"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The students answer these and submit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On click of submit, the app will give the student the results and the answers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This set of 20 questions will be randomly displayed each time the student takes the test. 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Students need to log in with a username and password.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Char char="–"/>
            </a:pPr>
            <a:r>
              <a:rPr lang="en-US" sz="2405"/>
              <a:t>Students can take the test over a period of time. Therefore, we should store the test results</a:t>
            </a:r>
            <a:endParaRPr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– Spoken English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should contain the following: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/>
              <a:t>Spoken English Questions (Through games)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Words (fill in the blanks, etc)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Sentences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Questions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Match the following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Riddles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Crosswords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/>
              <a:t>Listening to words, sentences, stories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Exercises based on Listening activity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/>
              <a:t>Pronunciation of words</a:t>
            </a:r>
            <a:endParaRPr/>
          </a:p>
          <a:p>
            <a:pPr marL="742950" lvl="1" indent="-120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High Level Requirements – General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Students will be given a mobile or a tablet with the app </a:t>
            </a:r>
            <a:r>
              <a:rPr lang="en-US" sz="1960" dirty="0" smtClean="0"/>
              <a:t>installed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 smtClean="0"/>
              <a:t>In the CF Center, the Web App will be installed in all the laptops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Students will use this app for the various modules that CF has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The app should be able to track the progress of each student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There should be three types of users. </a:t>
            </a:r>
            <a:r>
              <a:rPr lang="en-US" sz="1960" b="1" i="1" dirty="0"/>
              <a:t>Admin</a:t>
            </a:r>
            <a:r>
              <a:rPr lang="en-US" sz="1960" dirty="0"/>
              <a:t>, </a:t>
            </a:r>
            <a:r>
              <a:rPr lang="en-US" sz="1960" b="1" i="1" dirty="0"/>
              <a:t>teacher</a:t>
            </a:r>
            <a:r>
              <a:rPr lang="en-US" sz="1960" dirty="0"/>
              <a:t> and </a:t>
            </a:r>
            <a:r>
              <a:rPr lang="en-US" sz="1960" b="1" i="1" dirty="0"/>
              <a:t>students</a:t>
            </a:r>
            <a:endParaRPr b="1" i="1"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b="1" i="1" dirty="0"/>
              <a:t>Admin</a:t>
            </a:r>
            <a:r>
              <a:rPr lang="en-US" sz="1960" dirty="0"/>
              <a:t> user will upload the questions and answers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Should be able to get basic reports for teachers and admin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Admin and teachers can access through online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This </a:t>
            </a:r>
            <a:r>
              <a:rPr lang="en-US" sz="1960" dirty="0" smtClean="0"/>
              <a:t>Web and Mobile app should </a:t>
            </a:r>
            <a:r>
              <a:rPr lang="en-US" sz="1960" dirty="0"/>
              <a:t>work on offline </a:t>
            </a:r>
            <a:r>
              <a:rPr lang="en-US" sz="1960" dirty="0" smtClean="0"/>
              <a:t>mode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Should be intuitive and simple to use for the students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One mobile device should be able to cater to multiple students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Should be able to sync back to the  main server when connect to Internet</a:t>
            </a:r>
            <a:endParaRPr sz="19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Roles</a:t>
            </a:r>
            <a:endParaRPr/>
          </a:p>
        </p:txBody>
      </p:sp>
      <p:graphicFrame>
        <p:nvGraphicFramePr>
          <p:cNvPr id="110" name="Google Shape;110;p7"/>
          <p:cNvGraphicFramePr/>
          <p:nvPr>
            <p:extLst>
              <p:ext uri="{D42A27DB-BD31-4B8C-83A1-F6EECF244321}">
                <p14:modId xmlns:p14="http://schemas.microsoft.com/office/powerpoint/2010/main" val="964173150"/>
              </p:ext>
            </p:extLst>
          </p:nvPr>
        </p:nvGraphicFramePr>
        <p:xfrm>
          <a:off x="318649" y="1366896"/>
          <a:ext cx="8506702" cy="294137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278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Roles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Responsibility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Admin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Responsible for the overall application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Creates / Edits questions based on the levels.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Maintains the master list of questions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Works outside the session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Teacher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Who runs the session and will have few features to run the session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System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The application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dirty="0"/>
                        <a:t>Students who take the sessions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Feature List – Spoken English</a:t>
            </a:r>
            <a:endParaRPr/>
          </a:p>
        </p:txBody>
      </p:sp>
      <p:graphicFrame>
        <p:nvGraphicFramePr>
          <p:cNvPr id="116" name="Google Shape;116;p8"/>
          <p:cNvGraphicFramePr/>
          <p:nvPr>
            <p:extLst>
              <p:ext uri="{D42A27DB-BD31-4B8C-83A1-F6EECF244321}">
                <p14:modId xmlns:p14="http://schemas.microsoft.com/office/powerpoint/2010/main" val="814668557"/>
              </p:ext>
            </p:extLst>
          </p:nvPr>
        </p:nvGraphicFramePr>
        <p:xfrm>
          <a:off x="125760" y="859820"/>
          <a:ext cx="8892475" cy="576084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7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Sl.No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Possible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Phase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General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Log in Screen for Admin (Basic Authentication)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Web </a:t>
                      </a:r>
                      <a:r>
                        <a:rPr lang="en-US" sz="1400" dirty="0" smtClean="0"/>
                        <a:t>Based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General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Change Password for Admin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Web </a:t>
                      </a:r>
                      <a:r>
                        <a:rPr lang="en-US" sz="1400" dirty="0" smtClean="0"/>
                        <a:t>Based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Maintained list of Questions based on Category (Spoken English / Aptitude)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Web Based 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Upload of questions (web </a:t>
                      </a:r>
                      <a:r>
                        <a:rPr lang="en-US" sz="1400" dirty="0" smtClean="0"/>
                        <a:t>Based)</a:t>
                      </a:r>
                      <a:endParaRPr sz="14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Bulk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dirty="0"/>
                        <a:t>Single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Manage Student details (Add &amp; Edit) (web Based </a:t>
                      </a:r>
                      <a:r>
                        <a:rPr lang="en-US" sz="1400" dirty="0" smtClean="0"/>
                        <a:t>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Manage Teacher details (Add &amp; Edit) (web Based </a:t>
                      </a:r>
                      <a:r>
                        <a:rPr lang="en-US" sz="1400" dirty="0" smtClean="0"/>
                        <a:t>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Admin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dirty="0"/>
                        <a:t>Manage Program &amp; Session details (Add &amp; Edit) (web Based </a:t>
                      </a:r>
                      <a:r>
                        <a:rPr lang="en-US" sz="1400" dirty="0" smtClean="0"/>
                        <a:t>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Have Questions for a program / session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9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Synchronize answers / performance for each student after the session. Download into excel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Refresh / Clearing  of a session data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Work offline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US"/>
              <a:t>Feature List – Spoken English</a:t>
            </a:r>
            <a:endParaRPr/>
          </a:p>
        </p:txBody>
      </p:sp>
      <p:graphicFrame>
        <p:nvGraphicFramePr>
          <p:cNvPr id="122" name="Google Shape;122;p9"/>
          <p:cNvGraphicFramePr/>
          <p:nvPr>
            <p:extLst>
              <p:ext uri="{D42A27DB-BD31-4B8C-83A1-F6EECF244321}">
                <p14:modId xmlns:p14="http://schemas.microsoft.com/office/powerpoint/2010/main" val="4043005728"/>
              </p:ext>
            </p:extLst>
          </p:nvPr>
        </p:nvGraphicFramePr>
        <p:xfrm>
          <a:off x="0" y="980728"/>
          <a:ext cx="8892475" cy="5577940"/>
        </p:xfrm>
        <a:graphic>
          <a:graphicData uri="http://schemas.openxmlformats.org/drawingml/2006/table">
            <a:tbl>
              <a:tblPr firstRow="1" bandRow="1">
                <a:noFill/>
                <a:tableStyleId>{3EC43368-B5D1-422D-AAB7-16CB09153658}</a:tableStyleId>
              </a:tblPr>
              <a:tblGrid>
                <a:gridCol w="7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Sl.No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Feature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Possible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Phase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12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Students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Log into Program / Session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13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Students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Answer Questions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Display Results and the Correct answers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Goes to next level based on “Pass” results. (The number of levels will be based on the question bank and the complexity of the questions)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Ability to retake the test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Y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2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17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Should have the following Questions (detailed in later slides)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Words (fill in the blanks, etc)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Sentences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Questions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Match the following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Riddles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Crosswords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Give Points / Rewards (Like a Game)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19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Teacher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Able to register students during the session. Student Id to represent ProgramId-&gt;SessionId-&gt;StudentId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Teacher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/>
                        <a:t>Ability to override some answers when there is a conflict (possible of having multiple correct answers)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f">
  <a:themeElements>
    <a:clrScheme name="CF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BB040"/>
      </a:accent1>
      <a:accent2>
        <a:srgbClr val="FBB040"/>
      </a:accent2>
      <a:accent3>
        <a:srgbClr val="FBB040"/>
      </a:accent3>
      <a:accent4>
        <a:srgbClr val="FBB040"/>
      </a:accent4>
      <a:accent5>
        <a:srgbClr val="FBB040"/>
      </a:accent5>
      <a:accent6>
        <a:srgbClr val="F79646"/>
      </a:accent6>
      <a:hlink>
        <a:srgbClr val="FBB04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1912</Words>
  <Application>Microsoft Office PowerPoint</Application>
  <PresentationFormat>On-screen Show (4:3)</PresentationFormat>
  <Paragraphs>533</Paragraphs>
  <Slides>39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Calibri</vt:lpstr>
      <vt:lpstr>cf</vt:lpstr>
      <vt:lpstr>Microsoft Excel Worksheet</vt:lpstr>
      <vt:lpstr>Mobile &amp; Web App Development Project Elixir Version 1.2 Modified 1st April, 2020</vt:lpstr>
      <vt:lpstr>Why Mobile &amp; Web App Development</vt:lpstr>
      <vt:lpstr>High Level Requirements - Background</vt:lpstr>
      <vt:lpstr>High Level Requirements – Aptitude Test</vt:lpstr>
      <vt:lpstr>High Level Requirements – Spoken English</vt:lpstr>
      <vt:lpstr>High Level Requirements – General</vt:lpstr>
      <vt:lpstr>Roles</vt:lpstr>
      <vt:lpstr>Feature List – Spoken English</vt:lpstr>
      <vt:lpstr>Feature List – Spoken English</vt:lpstr>
      <vt:lpstr>Feature List – Spoken English</vt:lpstr>
      <vt:lpstr>About Questions  </vt:lpstr>
      <vt:lpstr>Question types (Spoken English)</vt:lpstr>
      <vt:lpstr>Feasibility Evaluation</vt:lpstr>
      <vt:lpstr>Next Steps</vt:lpstr>
      <vt:lpstr>Next Steps in Software Development</vt:lpstr>
      <vt:lpstr>Phase 1 - Admin Module</vt:lpstr>
      <vt:lpstr>Admin - Initial Page (after Login)</vt:lpstr>
      <vt:lpstr>Admin User – Site Map</vt:lpstr>
      <vt:lpstr>Student - Initial Page (after Login)</vt:lpstr>
      <vt:lpstr>Admin User Functionality</vt:lpstr>
      <vt:lpstr>Student User – Site Map</vt:lpstr>
      <vt:lpstr>Mock-Ups: Admin – Login Screen</vt:lpstr>
      <vt:lpstr>Mock-Ups: Admin – Initial Screen</vt:lpstr>
      <vt:lpstr>Mock-Ups: Admin – Add Program</vt:lpstr>
      <vt:lpstr>Mock-Ups: Admin – Add Modules</vt:lpstr>
      <vt:lpstr>Mock-Ups: Admin – Add Facilitators</vt:lpstr>
      <vt:lpstr>Mock-Ups: Admin – Add Center</vt:lpstr>
      <vt:lpstr>PowerPoint Presentation</vt:lpstr>
      <vt:lpstr>Mock-Ups: Admin – Batch Management</vt:lpstr>
      <vt:lpstr>Mock-Ups: Admin – Add Batch</vt:lpstr>
      <vt:lpstr>Mock-Ups: Admin – Student Management</vt:lpstr>
      <vt:lpstr>Mock-Ups: Admin – Add Student</vt:lpstr>
      <vt:lpstr>Type of Questions</vt:lpstr>
      <vt:lpstr>Type of Questions - Examples</vt:lpstr>
      <vt:lpstr>Mock-Ups: Admin – Manage Questions</vt:lpstr>
      <vt:lpstr>Mock-Ups: Admin – Add Questions</vt:lpstr>
      <vt:lpstr>Data Relations</vt:lpstr>
      <vt:lpstr>DB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&amp; Web App Development Project Elixir Version 1.2 Modified 1st April, 2020</dc:title>
  <dc:creator>Devarajan Sankaran</dc:creator>
  <cp:lastModifiedBy>Cherian Jimmy</cp:lastModifiedBy>
  <cp:revision>5</cp:revision>
  <dcterms:created xsi:type="dcterms:W3CDTF">2014-02-24T09:17:18Z</dcterms:created>
  <dcterms:modified xsi:type="dcterms:W3CDTF">2020-04-04T15:30:19Z</dcterms:modified>
</cp:coreProperties>
</file>